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handoutMasterIdLst>
    <p:handoutMasterId r:id="rId102"/>
  </p:handoutMasterIdLst>
  <p:sldIdLst>
    <p:sldId id="269" r:id="rId2"/>
    <p:sldId id="345" r:id="rId3"/>
    <p:sldId id="292" r:id="rId4"/>
    <p:sldId id="319" r:id="rId5"/>
    <p:sldId id="349" r:id="rId6"/>
    <p:sldId id="350" r:id="rId7"/>
    <p:sldId id="293" r:id="rId8"/>
    <p:sldId id="320" r:id="rId9"/>
    <p:sldId id="321" r:id="rId10"/>
    <p:sldId id="351" r:id="rId11"/>
    <p:sldId id="352" r:id="rId12"/>
    <p:sldId id="294" r:id="rId13"/>
    <p:sldId id="295" r:id="rId14"/>
    <p:sldId id="322" r:id="rId15"/>
    <p:sldId id="353" r:id="rId16"/>
    <p:sldId id="296" r:id="rId17"/>
    <p:sldId id="323" r:id="rId18"/>
    <p:sldId id="324" r:id="rId19"/>
    <p:sldId id="354" r:id="rId20"/>
    <p:sldId id="325" r:id="rId21"/>
    <p:sldId id="326" r:id="rId22"/>
    <p:sldId id="355" r:id="rId23"/>
    <p:sldId id="299" r:id="rId24"/>
    <p:sldId id="300" r:id="rId25"/>
    <p:sldId id="327" r:id="rId26"/>
    <p:sldId id="356" r:id="rId27"/>
    <p:sldId id="328" r:id="rId28"/>
    <p:sldId id="357" r:id="rId29"/>
    <p:sldId id="358" r:id="rId30"/>
    <p:sldId id="359" r:id="rId31"/>
    <p:sldId id="302" r:id="rId32"/>
    <p:sldId id="303" r:id="rId33"/>
    <p:sldId id="329" r:id="rId34"/>
    <p:sldId id="360" r:id="rId35"/>
    <p:sldId id="330" r:id="rId36"/>
    <p:sldId id="361" r:id="rId37"/>
    <p:sldId id="362" r:id="rId38"/>
    <p:sldId id="363" r:id="rId39"/>
    <p:sldId id="364" r:id="rId40"/>
    <p:sldId id="365" r:id="rId41"/>
    <p:sldId id="366" r:id="rId42"/>
    <p:sldId id="367" r:id="rId43"/>
    <p:sldId id="368" r:id="rId44"/>
    <p:sldId id="304" r:id="rId45"/>
    <p:sldId id="331" r:id="rId46"/>
    <p:sldId id="370" r:id="rId47"/>
    <p:sldId id="369" r:id="rId48"/>
    <p:sldId id="305" r:id="rId49"/>
    <p:sldId id="332" r:id="rId50"/>
    <p:sldId id="346" r:id="rId51"/>
    <p:sldId id="348" r:id="rId52"/>
    <p:sldId id="347" r:id="rId53"/>
    <p:sldId id="333" r:id="rId54"/>
    <p:sldId id="371" r:id="rId55"/>
    <p:sldId id="307" r:id="rId56"/>
    <p:sldId id="334" r:id="rId57"/>
    <p:sldId id="374" r:id="rId58"/>
    <p:sldId id="380" r:id="rId59"/>
    <p:sldId id="376" r:id="rId60"/>
    <p:sldId id="378" r:id="rId61"/>
    <p:sldId id="372" r:id="rId62"/>
    <p:sldId id="308" r:id="rId63"/>
    <p:sldId id="309" r:id="rId64"/>
    <p:sldId id="335" r:id="rId65"/>
    <p:sldId id="379" r:id="rId66"/>
    <p:sldId id="336" r:id="rId67"/>
    <p:sldId id="337" r:id="rId68"/>
    <p:sldId id="382" r:id="rId69"/>
    <p:sldId id="383" r:id="rId70"/>
    <p:sldId id="338" r:id="rId71"/>
    <p:sldId id="381" r:id="rId72"/>
    <p:sldId id="384" r:id="rId73"/>
    <p:sldId id="311" r:id="rId74"/>
    <p:sldId id="385" r:id="rId75"/>
    <p:sldId id="386" r:id="rId76"/>
    <p:sldId id="387" r:id="rId77"/>
    <p:sldId id="339" r:id="rId78"/>
    <p:sldId id="340" r:id="rId79"/>
    <p:sldId id="390" r:id="rId80"/>
    <p:sldId id="388" r:id="rId81"/>
    <p:sldId id="389" r:id="rId82"/>
    <p:sldId id="313" r:id="rId83"/>
    <p:sldId id="314" r:id="rId84"/>
    <p:sldId id="341" r:id="rId85"/>
    <p:sldId id="391" r:id="rId86"/>
    <p:sldId id="392" r:id="rId87"/>
    <p:sldId id="396" r:id="rId88"/>
    <p:sldId id="393" r:id="rId89"/>
    <p:sldId id="394" r:id="rId90"/>
    <p:sldId id="395" r:id="rId91"/>
    <p:sldId id="342" r:id="rId92"/>
    <p:sldId id="343" r:id="rId93"/>
    <p:sldId id="397" r:id="rId94"/>
    <p:sldId id="398" r:id="rId95"/>
    <p:sldId id="399" r:id="rId96"/>
    <p:sldId id="316" r:id="rId97"/>
    <p:sldId id="317" r:id="rId98"/>
    <p:sldId id="318" r:id="rId99"/>
    <p:sldId id="344" r:id="rId100"/>
  </p:sldIdLst>
  <p:sldSz cx="9144000" cy="6858000" type="screen4x3"/>
  <p:notesSz cx="7077075" cy="9363075"/>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1007">
          <p15:clr>
            <a:srgbClr val="A4A3A4"/>
          </p15:clr>
        </p15:guide>
        <p15:guide id="2" orient="horz" pos="2160">
          <p15:clr>
            <a:srgbClr val="A4A3A4"/>
          </p15:clr>
        </p15:guide>
        <p15:guide id="3" orient="horz" pos="164">
          <p15:clr>
            <a:srgbClr val="A4A3A4"/>
          </p15:clr>
        </p15:guide>
        <p15:guide id="4" orient="horz" pos="889">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86450" autoAdjust="0"/>
  </p:normalViewPr>
  <p:slideViewPr>
    <p:cSldViewPr>
      <p:cViewPr>
        <p:scale>
          <a:sx n="70" d="100"/>
          <a:sy n="70" d="100"/>
        </p:scale>
        <p:origin x="-1428" y="-72"/>
      </p:cViewPr>
      <p:guideLst>
        <p:guide orient="horz" pos="1007"/>
        <p:guide orient="horz" pos="2160"/>
        <p:guide orient="horz" pos="164"/>
        <p:guide orient="horz" pos="889"/>
        <p:guide pos="2880"/>
      </p:guideLst>
    </p:cSldViewPr>
  </p:slideViewPr>
  <p:outlineViewPr>
    <p:cViewPr>
      <p:scale>
        <a:sx n="33" d="100"/>
        <a:sy n="33" d="100"/>
      </p:scale>
      <p:origin x="0" y="-25266"/>
    </p:cViewPr>
  </p:outlineViewPr>
  <p:notesTextViewPr>
    <p:cViewPr>
      <p:scale>
        <a:sx n="100" d="100"/>
        <a:sy n="100" d="100"/>
      </p:scale>
      <p:origin x="0" y="0"/>
    </p:cViewPr>
  </p:notesTextViewPr>
  <p:sorterViewPr>
    <p:cViewPr>
      <p:scale>
        <a:sx n="100" d="100"/>
        <a:sy n="100" d="100"/>
      </p:scale>
      <p:origin x="0" y="10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74C0FF5B-F2A2-40AA-A470-E5ED6A93E362}" type="datetimeFigureOut">
              <a:rPr lang="en-US" smtClean="0"/>
              <a:t>9/19/2017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779F5CD4-FD92-4B37-B298-DFAC73D2660B}" type="slidenum">
              <a:rPr lang="en-US" smtClean="0"/>
              <a:t>‹#›</a:t>
            </a:fld>
            <a:endParaRPr lang="en-US"/>
          </a:p>
        </p:txBody>
      </p:sp>
    </p:spTree>
    <p:extLst>
      <p:ext uri="{BB962C8B-B14F-4D97-AF65-F5344CB8AC3E}">
        <p14:creationId xmlns:p14="http://schemas.microsoft.com/office/powerpoint/2010/main" val="2048073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4008705"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7708" y="4447461"/>
            <a:ext cx="5661660" cy="421338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4008705"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eaLnBrk="1" hangingPunct="1">
              <a:defRPr sz="1200"/>
            </a:lvl1pPr>
          </a:lstStyle>
          <a:p>
            <a:pPr>
              <a:defRPr/>
            </a:pPr>
            <a:fld id="{9B2D23E3-CF47-407E-A0A3-39D391C335DF}" type="slidenum">
              <a:rPr lang="en-US" altLang="en-US"/>
              <a:pPr>
                <a:defRPr/>
              </a:pPr>
              <a:t>‹#›</a:t>
            </a:fld>
            <a:endParaRPr lang="en-US" altLang="en-US"/>
          </a:p>
        </p:txBody>
      </p:sp>
    </p:spTree>
    <p:extLst>
      <p:ext uri="{BB962C8B-B14F-4D97-AF65-F5344CB8AC3E}">
        <p14:creationId xmlns:p14="http://schemas.microsoft.com/office/powerpoint/2010/main" val="33552931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A nineteenth-century engraving showing Luther before the Diet of Worms</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6EB684-39CB-4003-9287-A24B9F15471D}"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Politics and the German Reformation</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1B9F91-CD7B-4644-A9E9-06DAD35F1433}" type="slidenum">
              <a:rPr lang="en-US" altLang="en-US" smtClean="0">
                <a:latin typeface="Calibri" panose="020F0502020204030204" pitchFamily="34" charset="0"/>
              </a:rPr>
              <a:pPr>
                <a:spcBef>
                  <a:spcPct val="0"/>
                </a:spcBef>
              </a:pPr>
              <a:t>25</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Swiss Cantons</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7EC222D-DD51-4CC9-84E7-D54B59F65F5D}" type="slidenum">
              <a:rPr lang="en-US" altLang="en-US" smtClean="0">
                <a:latin typeface="Calibri" panose="020F0502020204030204" pitchFamily="34" charset="0"/>
              </a:rPr>
              <a:pPr>
                <a:spcBef>
                  <a:spcPct val="0"/>
                </a:spcBef>
              </a:pPr>
              <a:t>31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Zwingli. Ulrich Zwingli began the Reformation in Switzerland through</a:t>
            </a:r>
          </a:p>
          <a:p>
            <a:r>
              <a:rPr lang="en-US" altLang="en-US">
                <a:latin typeface="Calibri" panose="020F0502020204030204" pitchFamily="34" charset="0"/>
                <a:ea typeface="ＭＳ Ｐゴシック" panose="020B0600070205080204" pitchFamily="34" charset="-128"/>
              </a:rPr>
              <a:t>his preaching in Zurich. Zwingli’s theology was accepted in Zurich and</a:t>
            </a:r>
          </a:p>
          <a:p>
            <a:r>
              <a:rPr lang="en-US" altLang="en-US">
                <a:latin typeface="Calibri" panose="020F0502020204030204" pitchFamily="34" charset="0"/>
                <a:ea typeface="ＭＳ Ｐゴシック" panose="020B0600070205080204" pitchFamily="34" charset="-128"/>
              </a:rPr>
              <a:t>soon spread to other Swiss cities. This portrait of Zwingli was done by</a:t>
            </a:r>
          </a:p>
          <a:p>
            <a:r>
              <a:rPr lang="en-US" altLang="en-US">
                <a:latin typeface="Calibri" panose="020F0502020204030204" pitchFamily="34" charset="0"/>
                <a:ea typeface="ＭＳ Ｐゴシック" panose="020B0600070205080204" pitchFamily="34" charset="-128"/>
              </a:rPr>
              <a:t>an unknown artist in the early sixteenth century.</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C0049B4-AA7B-425B-A622-A23553984ED5}" type="slidenum">
              <a:rPr lang="en-US" altLang="en-US" smtClean="0">
                <a:latin typeface="Calibri" panose="020F0502020204030204" pitchFamily="34" charset="0"/>
              </a:rPr>
              <a:pPr>
                <a:spcBef>
                  <a:spcPct val="0"/>
                </a:spcBef>
              </a:pPr>
              <a:t>32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Henry VIII and His Successors. (p.381)</a:t>
            </a:r>
          </a:p>
          <a:p>
            <a:r>
              <a:rPr lang="en-US" altLang="en-US" dirty="0">
                <a:latin typeface="Arial" panose="020B0604020202020204" pitchFamily="34" charset="0"/>
                <a:ea typeface="ＭＳ Ｐゴシック" panose="020B0600070205080204" pitchFamily="34" charset="-128"/>
              </a:rPr>
              <a:t>This allegorical painting of the Tudor succession, entitled The Family of Henry VIII, was done by an English artist about forty years after the death of Henry VIII. King Henry sits on his throne under the Tudor Coat of arms. At the far left is the figure of a Roman soldier representing the god of war. Next is Philip II of Spain, the husband of Mary Tudor, who stands at his right. To the right of Henry stand Edward, Elizabeth, and two female figures who represent peace and plenty.</a:t>
            </a:r>
            <a:endParaRPr lang="en-US" altLang="en-US" dirty="0">
              <a:latin typeface="Calibri" panose="020F0502020204030204" pitchFamily="34" charset="0"/>
              <a:ea typeface="ＭＳ Ｐゴシック" panose="020B0600070205080204" pitchFamily="34" charset="-128"/>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6C3313D-64F2-4485-B172-EB2469D7A724}" type="slidenum">
              <a:rPr lang="en-US" altLang="en-US" smtClean="0">
                <a:latin typeface="Calibri" panose="020F0502020204030204" pitchFamily="34" charset="0"/>
              </a:rPr>
              <a:pPr>
                <a:spcBef>
                  <a:spcPct val="0"/>
                </a:spcBef>
              </a:pPr>
              <a:t>44</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John Calvin. (p.382)</a:t>
            </a:r>
          </a:p>
          <a:p>
            <a:r>
              <a:rPr lang="en-US" altLang="en-US">
                <a:latin typeface="Arial" panose="020B0604020202020204" pitchFamily="34" charset="0"/>
                <a:ea typeface="ＭＳ Ｐゴシック" panose="020B0600070205080204" pitchFamily="34" charset="-128"/>
              </a:rPr>
              <a:t>After a conversion experience, John Calvin abandoned his life as a humanist and became a reformer. In 1536, Calvin began working to reform the city of Geneva, where he remained until his death in 1564. This is a seventeenth-century portrait of Calvin done by a member of the Swiss school.</a:t>
            </a:r>
            <a:endParaRPr lang="en-US" altLang="en-US">
              <a:latin typeface="Calibri" panose="020F0502020204030204" pitchFamily="34" charset="0"/>
              <a:ea typeface="ＭＳ Ｐゴシック" panose="020B0600070205080204"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833E879-1BF4-4D6F-910D-888CEFDA0940}" type="slidenum">
              <a:rPr lang="en-US" altLang="en-US" smtClean="0">
                <a:latin typeface="Calibri" panose="020F0502020204030204" pitchFamily="34" charset="0"/>
              </a:rPr>
              <a:pPr>
                <a:spcBef>
                  <a:spcPct val="0"/>
                </a:spcBef>
              </a:pPr>
              <a:t>48</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New Reform Movements</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2E0FB9-C3F4-4BD3-BC6D-D065213076AF}" type="slidenum">
              <a:rPr lang="en-US" altLang="en-US" smtClean="0">
                <a:latin typeface="Calibri" panose="020F0502020204030204" pitchFamily="34" charset="0"/>
              </a:rPr>
              <a:pPr>
                <a:spcBef>
                  <a:spcPct val="0"/>
                </a:spcBef>
              </a:pPr>
              <a:t>49</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Sixteenth-Century Classroom. Protestants in Germany developed secondary schools that combined</a:t>
            </a:r>
          </a:p>
          <a:p>
            <a:r>
              <a:rPr lang="en-US" altLang="en-US">
                <a:latin typeface="Calibri" panose="020F0502020204030204" pitchFamily="34" charset="0"/>
                <a:ea typeface="ＭＳ Ｐゴシック" panose="020B0600070205080204" pitchFamily="34" charset="-128"/>
              </a:rPr>
              <a:t>instruction in the liberal arts with religious education. This scene from a painting by Ambrosius Holbein</a:t>
            </a:r>
          </a:p>
          <a:p>
            <a:r>
              <a:rPr lang="en-US" altLang="en-US">
                <a:latin typeface="Calibri" panose="020F0502020204030204" pitchFamily="34" charset="0"/>
                <a:ea typeface="ＭＳ Ｐゴシック" panose="020B0600070205080204" pitchFamily="34" charset="-128"/>
              </a:rPr>
              <a:t>shows a schoolmaster instructing a pupil in the alphabet while his wife helps a little girl.</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E62F14-557B-43EC-AA39-543DB7B6D31A}" type="slidenum">
              <a:rPr lang="en-US" altLang="en-US" smtClean="0">
                <a:latin typeface="Calibri" panose="020F0502020204030204" pitchFamily="34" charset="0"/>
              </a:rPr>
              <a:pPr>
                <a:spcBef>
                  <a:spcPct val="0"/>
                </a:spcBef>
              </a:pPr>
              <a:t>55</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13.2 Catholics and Protestants in</a:t>
            </a:r>
          </a:p>
          <a:p>
            <a:r>
              <a:rPr lang="en-US" altLang="en-US">
                <a:latin typeface="Calibri" panose="020F0502020204030204" pitchFamily="34" charset="0"/>
                <a:ea typeface="ＭＳ Ｐゴシック" panose="020B0600070205080204" pitchFamily="34" charset="-128"/>
              </a:rPr>
              <a:t>Europe by 1560. The Reformation</a:t>
            </a:r>
          </a:p>
          <a:p>
            <a:r>
              <a:rPr lang="en-US" altLang="en-US">
                <a:latin typeface="Calibri" panose="020F0502020204030204" pitchFamily="34" charset="0"/>
                <a:ea typeface="ＭＳ Ｐゴシック" panose="020B0600070205080204" pitchFamily="34" charset="-128"/>
              </a:rPr>
              <a:t>continued to evolve beyond the basic</a:t>
            </a:r>
          </a:p>
          <a:p>
            <a:r>
              <a:rPr lang="en-US" altLang="en-US">
                <a:latin typeface="Calibri" panose="020F0502020204030204" pitchFamily="34" charset="0"/>
                <a:ea typeface="ＭＳ Ｐゴシック" panose="020B0600070205080204" pitchFamily="34" charset="-128"/>
              </a:rPr>
              <a:t>split of the Lutherans from the</a:t>
            </a:r>
          </a:p>
          <a:p>
            <a:r>
              <a:rPr lang="en-US" altLang="en-US">
                <a:latin typeface="Calibri" panose="020F0502020204030204" pitchFamily="34" charset="0"/>
                <a:ea typeface="ＭＳ Ｐゴシック" panose="020B0600070205080204" pitchFamily="34" charset="-128"/>
              </a:rPr>
              <a:t>Catholics. Several Protestant sects</a:t>
            </a:r>
          </a:p>
          <a:p>
            <a:r>
              <a:rPr lang="en-US" altLang="en-US">
                <a:latin typeface="Calibri" panose="020F0502020204030204" pitchFamily="34" charset="0"/>
                <a:ea typeface="ＭＳ Ｐゴシック" panose="020B0600070205080204" pitchFamily="34" charset="-128"/>
              </a:rPr>
              <a:t>broke away from the teachings of Martin</a:t>
            </a:r>
          </a:p>
          <a:p>
            <a:r>
              <a:rPr lang="en-US" altLang="en-US">
                <a:latin typeface="Calibri" panose="020F0502020204030204" pitchFamily="34" charset="0"/>
                <a:ea typeface="ＭＳ Ｐゴシック" panose="020B0600070205080204" pitchFamily="34" charset="-128"/>
              </a:rPr>
              <a:t>Luther, each with a separate creed and</a:t>
            </a:r>
          </a:p>
          <a:p>
            <a:r>
              <a:rPr lang="en-US" altLang="en-US">
                <a:latin typeface="Calibri" panose="020F0502020204030204" pitchFamily="34" charset="0"/>
                <a:ea typeface="ＭＳ Ｐゴシック" panose="020B0600070205080204" pitchFamily="34" charset="-128"/>
              </a:rPr>
              <a:t>different ways of worship. In England,</a:t>
            </a:r>
          </a:p>
          <a:p>
            <a:r>
              <a:rPr lang="en-US" altLang="en-US">
                <a:latin typeface="Calibri" panose="020F0502020204030204" pitchFamily="34" charset="0"/>
                <a:ea typeface="ＭＳ Ｐゴシック" panose="020B0600070205080204" pitchFamily="34" charset="-128"/>
              </a:rPr>
              <a:t>Henry VIII broke with the Catholic</a:t>
            </a:r>
          </a:p>
          <a:p>
            <a:r>
              <a:rPr lang="en-US" altLang="en-US">
                <a:latin typeface="Calibri" panose="020F0502020204030204" pitchFamily="34" charset="0"/>
                <a:ea typeface="ＭＳ Ｐゴシック" panose="020B0600070205080204" pitchFamily="34" charset="-128"/>
              </a:rPr>
              <a:t>Church for political and dynastic</a:t>
            </a:r>
          </a:p>
          <a:p>
            <a:r>
              <a:rPr lang="en-US" altLang="en-US">
                <a:latin typeface="Calibri" panose="020F0502020204030204" pitchFamily="34" charset="0"/>
                <a:ea typeface="ＭＳ Ｐゴシック" panose="020B0600070205080204" pitchFamily="34" charset="-128"/>
              </a:rPr>
              <a:t>reasons.</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2CF1F4D-912F-4795-8FC0-EE59CF80878A}" type="slidenum">
              <a:rPr lang="en-US" altLang="en-US" smtClean="0">
                <a:latin typeface="Calibri" panose="020F0502020204030204" pitchFamily="34" charset="0"/>
              </a:rPr>
              <a:pPr>
                <a:spcBef>
                  <a:spcPct val="0"/>
                </a:spcBef>
              </a:pPr>
              <a:t>62</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Ignatius of Loyola. The Jesuits became the most important new</a:t>
            </a:r>
          </a:p>
          <a:p>
            <a:r>
              <a:rPr lang="en-US" altLang="en-US">
                <a:latin typeface="Calibri" panose="020F0502020204030204" pitchFamily="34" charset="0"/>
                <a:ea typeface="ＭＳ Ｐゴシック" panose="020B0600070205080204" pitchFamily="34" charset="-128"/>
              </a:rPr>
              <a:t>religious order of the Catholic Reformation. Shown here in a sixteenth-century</a:t>
            </a:r>
          </a:p>
          <a:p>
            <a:r>
              <a:rPr lang="en-US" altLang="en-US">
                <a:latin typeface="Calibri" panose="020F0502020204030204" pitchFamily="34" charset="0"/>
                <a:ea typeface="ＭＳ Ｐゴシック" panose="020B0600070205080204" pitchFamily="34" charset="-128"/>
              </a:rPr>
              <a:t>painting by an unknown artist is Ignatius of Loyola, founder of</a:t>
            </a:r>
          </a:p>
          <a:p>
            <a:r>
              <a:rPr lang="en-US" altLang="en-US">
                <a:latin typeface="Calibri" panose="020F0502020204030204" pitchFamily="34" charset="0"/>
                <a:ea typeface="ＭＳ Ｐゴシック" panose="020B0600070205080204" pitchFamily="34" charset="-128"/>
              </a:rPr>
              <a:t>the Society of Jesus. Loyola is seen kneeling before Pope Paul III, who</a:t>
            </a:r>
          </a:p>
          <a:p>
            <a:r>
              <a:rPr lang="en-US" altLang="en-US">
                <a:latin typeface="Calibri" panose="020F0502020204030204" pitchFamily="34" charset="0"/>
                <a:ea typeface="ＭＳ Ｐゴシック" panose="020B0600070205080204" pitchFamily="34" charset="-128"/>
              </a:rPr>
              <a:t>officially recognized the Jesuits in 1540.</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8D8892F-F0ED-448D-A37B-5B6F896C3E67}" type="slidenum">
              <a:rPr lang="en-US" altLang="en-US" smtClean="0">
                <a:latin typeface="Calibri" panose="020F0502020204030204" pitchFamily="34" charset="0"/>
              </a:rPr>
              <a:pPr>
                <a:spcBef>
                  <a:spcPct val="0"/>
                </a:spcBef>
              </a:pPr>
              <a:t>63</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Catholic Reformation</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B6FF775-ADD5-4976-8FDC-2B3E716E3B1F}" type="slidenum">
              <a:rPr lang="en-US" altLang="en-US" smtClean="0">
                <a:latin typeface="Calibri" panose="020F0502020204030204" pitchFamily="34" charset="0"/>
              </a:rPr>
              <a:pPr>
                <a:spcBef>
                  <a:spcPct val="0"/>
                </a:spcBef>
              </a:pPr>
              <a:t>66</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Erasmus. Desiderius Erasmus was the most influential of the northern</a:t>
            </a:r>
          </a:p>
          <a:p>
            <a:r>
              <a:rPr lang="en-US" altLang="en-US">
                <a:latin typeface="Calibri" panose="020F0502020204030204" pitchFamily="34" charset="0"/>
                <a:ea typeface="ＭＳ Ｐゴシック" panose="020B0600070205080204" pitchFamily="34" charset="-128"/>
              </a:rPr>
              <a:t>Renaissance humanists. He sought to restore Christianity to the early</a:t>
            </a:r>
          </a:p>
          <a:p>
            <a:r>
              <a:rPr lang="en-US" altLang="en-US">
                <a:latin typeface="Calibri" panose="020F0502020204030204" pitchFamily="34" charset="0"/>
                <a:ea typeface="ＭＳ Ｐゴシック" panose="020B0600070205080204" pitchFamily="34" charset="-128"/>
              </a:rPr>
              <a:t>simplicity found in the teachings of Jesus. This portrait of Erasmus was</a:t>
            </a:r>
          </a:p>
          <a:p>
            <a:r>
              <a:rPr lang="en-US" altLang="en-US">
                <a:latin typeface="Calibri" panose="020F0502020204030204" pitchFamily="34" charset="0"/>
                <a:ea typeface="ＭＳ Ｐゴシック" panose="020B0600070205080204" pitchFamily="34" charset="-128"/>
              </a:rPr>
              <a:t>painted in 1523 by Hans Holbein the Younger, who had formed a</a:t>
            </a:r>
          </a:p>
          <a:p>
            <a:r>
              <a:rPr lang="en-US" altLang="en-US">
                <a:latin typeface="Calibri" panose="020F0502020204030204" pitchFamily="34" charset="0"/>
                <a:ea typeface="ＭＳ Ｐゴシック" panose="020B0600070205080204" pitchFamily="34" charset="-128"/>
              </a:rPr>
              <a:t>friendship with the great humanist while they were both in Basel.</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C2B1C30-A3C4-4D3E-9CE0-36DBC77AE69C}" type="slidenum">
              <a:rPr lang="en-US" altLang="en-US" smtClean="0">
                <a:latin typeface="Calibri" panose="020F0502020204030204" pitchFamily="34" charset="0"/>
              </a:rPr>
              <a:pPr>
                <a:spcBef>
                  <a:spcPct val="0"/>
                </a:spcBef>
              </a:pPr>
              <a:t>7</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Saint Bartholomew’s Day Massacre. Although the outbreak of religious war seemed unlikely in</a:t>
            </a:r>
          </a:p>
          <a:p>
            <a:r>
              <a:rPr lang="en-US" altLang="en-US">
                <a:latin typeface="Calibri" panose="020F0502020204030204" pitchFamily="34" charset="0"/>
                <a:ea typeface="ＭＳ Ｐゴシック" panose="020B0600070205080204" pitchFamily="34" charset="-128"/>
              </a:rPr>
              <a:t>France, the collapse of the strong monarchy with the death of Henry II unleashed forces that led to a series</a:t>
            </a:r>
          </a:p>
          <a:p>
            <a:r>
              <a:rPr lang="en-US" altLang="en-US">
                <a:latin typeface="Calibri" panose="020F0502020204030204" pitchFamily="34" charset="0"/>
                <a:ea typeface="ＭＳ Ｐゴシック" panose="020B0600070205080204" pitchFamily="34" charset="-128"/>
              </a:rPr>
              <a:t>of civil wars. Pictured here is the Saint Bartholomew’s Day Massacre of 1572. This contemporary painting</a:t>
            </a:r>
          </a:p>
          <a:p>
            <a:r>
              <a:rPr lang="en-US" altLang="en-US">
                <a:latin typeface="Calibri" panose="020F0502020204030204" pitchFamily="34" charset="0"/>
                <a:ea typeface="ＭＳ Ｐゴシック" panose="020B0600070205080204" pitchFamily="34" charset="-128"/>
              </a:rPr>
              <a:t>by the Huguenot artist François Dubois vividly depicts a number of the incidents of that day when</a:t>
            </a:r>
          </a:p>
          <a:p>
            <a:r>
              <a:rPr lang="en-US" altLang="en-US">
                <a:latin typeface="Calibri" panose="020F0502020204030204" pitchFamily="34" charset="0"/>
                <a:ea typeface="ＭＳ Ｐゴシック" panose="020B0600070205080204" pitchFamily="34" charset="-128"/>
              </a:rPr>
              <a:t>approximately three thousand Huguenots were murdered in Paris.</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A0DD0CD-9F2E-46EA-AC46-001D30521F83}" type="slidenum">
              <a:rPr lang="en-US" altLang="en-US" smtClean="0">
                <a:latin typeface="Calibri" panose="020F0502020204030204" pitchFamily="34" charset="0"/>
              </a:rPr>
              <a:pPr>
                <a:spcBef>
                  <a:spcPct val="0"/>
                </a:spcBef>
              </a:pPr>
              <a:t>73</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CHRONOLOGY The French Wars of Religion (1562–1598)</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842121E-F630-48E5-ADA1-21B24ED4E512}" type="slidenum">
              <a:rPr lang="en-US" altLang="en-US" smtClean="0">
                <a:latin typeface="Calibri" panose="020F0502020204030204" pitchFamily="34" charset="0"/>
              </a:rPr>
              <a:pPr>
                <a:spcBef>
                  <a:spcPct val="0"/>
                </a:spcBef>
              </a:pPr>
              <a:t>77</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13.3 The Height of Spanish Power Under Philip II. Like his father, Charles V, Philip II, the</a:t>
            </a:r>
          </a:p>
          <a:p>
            <a:r>
              <a:rPr lang="en-US" altLang="en-US">
                <a:latin typeface="Calibri" panose="020F0502020204030204" pitchFamily="34" charset="0"/>
                <a:ea typeface="ＭＳ Ｐゴシック" panose="020B0600070205080204" pitchFamily="34" charset="-128"/>
              </a:rPr>
              <a:t>‘‘Most Catholic King,’’ was a champion of the Catholic cause against Protestantism. He sought to</a:t>
            </a:r>
          </a:p>
          <a:p>
            <a:r>
              <a:rPr lang="en-US" altLang="en-US">
                <a:latin typeface="Calibri" panose="020F0502020204030204" pitchFamily="34" charset="0"/>
                <a:ea typeface="ＭＳ Ｐゴシック" panose="020B0600070205080204" pitchFamily="34" charset="-128"/>
              </a:rPr>
              <a:t>maintain Habsburg control in the Netherlands by combating a Protestant revolt, a rebellion</a:t>
            </a:r>
          </a:p>
          <a:p>
            <a:r>
              <a:rPr lang="en-US" altLang="en-US">
                <a:latin typeface="Calibri" panose="020F0502020204030204" pitchFamily="34" charset="0"/>
                <a:ea typeface="ＭＳ Ｐゴシック" panose="020B0600070205080204" pitchFamily="34" charset="-128"/>
              </a:rPr>
              <a:t>eventually supported by Queen Elizabeth of England. Spain’s attempt to invade England in 1588</a:t>
            </a:r>
          </a:p>
          <a:p>
            <a:r>
              <a:rPr lang="en-US" altLang="en-US">
                <a:latin typeface="Calibri" panose="020F0502020204030204" pitchFamily="34" charset="0"/>
                <a:ea typeface="ＭＳ Ｐゴシック" panose="020B0600070205080204" pitchFamily="34" charset="-128"/>
              </a:rPr>
              <a:t>ended in disaster.</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BD5426-0B2B-4F8C-810D-066077B283EC}" type="slidenum">
              <a:rPr lang="en-US" altLang="en-US" smtClean="0">
                <a:latin typeface="Calibri" panose="020F0502020204030204" pitchFamily="34" charset="0"/>
              </a:rPr>
              <a:pPr>
                <a:spcBef>
                  <a:spcPct val="0"/>
                </a:spcBef>
              </a:pPr>
              <a:t>82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Philip of Spain. This portrait by Titian depicts Philip II of Spain. The</a:t>
            </a:r>
          </a:p>
          <a:p>
            <a:r>
              <a:rPr lang="en-US" altLang="en-US">
                <a:latin typeface="Calibri" panose="020F0502020204030204" pitchFamily="34" charset="0"/>
                <a:ea typeface="ＭＳ Ｐゴシック" panose="020B0600070205080204" pitchFamily="34" charset="-128"/>
              </a:rPr>
              <a:t>king’s attempts to make Spain a great power led to large debts and</a:t>
            </a:r>
          </a:p>
          <a:p>
            <a:r>
              <a:rPr lang="en-US" altLang="en-US">
                <a:latin typeface="Calibri" panose="020F0502020204030204" pitchFamily="34" charset="0"/>
                <a:ea typeface="ＭＳ Ｐゴシック" panose="020B0600070205080204" pitchFamily="34" charset="-128"/>
              </a:rPr>
              <a:t>crushing taxes, and his military actions in defense of Catholicism ended</a:t>
            </a:r>
          </a:p>
          <a:p>
            <a:r>
              <a:rPr lang="en-US" altLang="en-US">
                <a:latin typeface="Calibri" panose="020F0502020204030204" pitchFamily="34" charset="0"/>
                <a:ea typeface="ＭＳ Ｐゴシック" panose="020B0600070205080204" pitchFamily="34" charset="-128"/>
              </a:rPr>
              <a:t>in failure and misfortune in both France and the Netherlands.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84B2176-5408-4C9D-BAF5-D2B89FF9FCA5}" type="slidenum">
              <a:rPr lang="en-US" altLang="en-US" smtClean="0">
                <a:latin typeface="Calibri" panose="020F0502020204030204" pitchFamily="34" charset="0"/>
              </a:rPr>
              <a:pPr>
                <a:spcBef>
                  <a:spcPct val="0"/>
                </a:spcBef>
              </a:pPr>
              <a:t>83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Philip II and Militant Catholicism</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A14E5FD-08AC-4587-B6FA-57053023FEA6}" type="slidenum">
              <a:rPr lang="en-US" altLang="en-US" smtClean="0">
                <a:latin typeface="Calibri" panose="020F0502020204030204" pitchFamily="34" charset="0"/>
              </a:rPr>
              <a:pPr>
                <a:spcBef>
                  <a:spcPct val="0"/>
                </a:spcBef>
              </a:pPr>
              <a:t>91</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Procession of Queen Elizabeth I. Intelligent and learned, Elizabeth Tudor was familiar with Latin and</a:t>
            </a:r>
          </a:p>
          <a:p>
            <a:r>
              <a:rPr lang="en-US" altLang="en-US">
                <a:latin typeface="Calibri" panose="020F0502020204030204" pitchFamily="34" charset="0"/>
                <a:ea typeface="ＭＳ Ｐゴシック" panose="020B0600070205080204" pitchFamily="34" charset="-128"/>
              </a:rPr>
              <a:t>Greek and spoke several European languages. Served by able administrators, Elizabeth ruled for nearly</a:t>
            </a:r>
          </a:p>
          <a:p>
            <a:r>
              <a:rPr lang="en-US" altLang="en-US">
                <a:latin typeface="Calibri" panose="020F0502020204030204" pitchFamily="34" charset="0"/>
                <a:ea typeface="ＭＳ Ｐゴシック" panose="020B0600070205080204" pitchFamily="34" charset="-128"/>
              </a:rPr>
              <a:t>forty-five years and generally avoided open military action against any major power. This picture, painted</a:t>
            </a:r>
          </a:p>
          <a:p>
            <a:r>
              <a:rPr lang="en-US" altLang="en-US">
                <a:latin typeface="Calibri" panose="020F0502020204030204" pitchFamily="34" charset="0"/>
                <a:ea typeface="ＭＳ Ｐゴシック" panose="020B0600070205080204" pitchFamily="34" charset="-128"/>
              </a:rPr>
              <a:t>near the end of her reign, shows the queen in a ceremonial procession with her courtiers.</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79195E3-6ACD-4B44-816C-D26805518B4D}" type="slidenum">
              <a:rPr lang="en-US" altLang="en-US" smtClean="0">
                <a:latin typeface="Calibri" panose="020F0502020204030204" pitchFamily="34" charset="0"/>
              </a:rPr>
              <a:pPr>
                <a:spcBef>
                  <a:spcPct val="0"/>
                </a:spcBef>
              </a:pPr>
              <a:t>96</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Queen Elizabeth I (Cate Blanchett) and the duke of Norfolk (Christopher</a:t>
            </a:r>
          </a:p>
          <a:p>
            <a:r>
              <a:rPr lang="en-US" altLang="en-US">
                <a:latin typeface="Calibri" panose="020F0502020204030204" pitchFamily="34" charset="0"/>
                <a:ea typeface="ＭＳ Ｐゴシック" panose="020B0600070205080204" pitchFamily="34" charset="-128"/>
              </a:rPr>
              <a:t>Eccleston).</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E8D2F3-6D60-4CAD-808A-4B56D0AFB031}" type="slidenum">
              <a:rPr lang="en-US" altLang="en-US" smtClean="0">
                <a:latin typeface="Calibri" panose="020F0502020204030204" pitchFamily="34" charset="0"/>
              </a:rPr>
              <a:pPr>
                <a:spcBef>
                  <a:spcPct val="0"/>
                </a:spcBef>
              </a:pPr>
              <a:t>97</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D635C8F-B849-464F-B312-63BA360A137C}" type="slidenum">
              <a:rPr lang="en-US" altLang="en-US" smtClean="0">
                <a:latin typeface="Calibri" panose="020F0502020204030204" pitchFamily="34" charset="0"/>
              </a:rPr>
              <a:pPr>
                <a:spcBef>
                  <a:spcPct val="0"/>
                </a:spcBef>
              </a:pPr>
              <a:t>98</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ＭＳ Ｐゴシック" panose="020B0600070205080204" pitchFamily="34" charset="-128"/>
              </a:rPr>
              <a:t>Martin Luther and Katherina</a:t>
            </a:r>
          </a:p>
          <a:p>
            <a:r>
              <a:rPr lang="en-US" altLang="en-US" dirty="0">
                <a:latin typeface="Calibri" panose="020F0502020204030204" pitchFamily="34" charset="0"/>
                <a:ea typeface="ＭＳ Ｐゴシック" panose="020B0600070205080204" pitchFamily="34" charset="-128"/>
              </a:rPr>
              <a:t>von Bora. This double portrait of</a:t>
            </a:r>
          </a:p>
          <a:p>
            <a:r>
              <a:rPr lang="en-US" altLang="en-US" dirty="0">
                <a:latin typeface="Calibri" panose="020F0502020204030204" pitchFamily="34" charset="0"/>
                <a:ea typeface="ＭＳ Ｐゴシック" panose="020B0600070205080204" pitchFamily="34" charset="-128"/>
              </a:rPr>
              <a:t>Martin Luther and his wife was done</a:t>
            </a:r>
          </a:p>
          <a:p>
            <a:r>
              <a:rPr lang="en-US" altLang="en-US" dirty="0">
                <a:latin typeface="Calibri" panose="020F0502020204030204" pitchFamily="34" charset="0"/>
                <a:ea typeface="ＭＳ Ｐゴシック" panose="020B0600070205080204" pitchFamily="34" charset="-128"/>
              </a:rPr>
              <a:t>by Lucas Cranach the Elder in 1529.</a:t>
            </a:r>
          </a:p>
          <a:p>
            <a:r>
              <a:rPr lang="en-US" altLang="en-US" dirty="0">
                <a:latin typeface="Calibri" panose="020F0502020204030204" pitchFamily="34" charset="0"/>
                <a:ea typeface="ＭＳ Ｐゴシック" panose="020B0600070205080204" pitchFamily="34" charset="-128"/>
              </a:rPr>
              <a:t>By this time, Luther’s reforms had</a:t>
            </a:r>
          </a:p>
          <a:p>
            <a:r>
              <a:rPr lang="en-US" altLang="en-US" dirty="0">
                <a:latin typeface="Calibri" panose="020F0502020204030204" pitchFamily="34" charset="0"/>
                <a:ea typeface="ＭＳ Ｐゴシック" panose="020B0600070205080204" pitchFamily="34" charset="-128"/>
              </a:rPr>
              <a:t>begun to make an impact in many</a:t>
            </a:r>
          </a:p>
          <a:p>
            <a:r>
              <a:rPr lang="en-US" altLang="en-US" dirty="0">
                <a:latin typeface="Calibri" panose="020F0502020204030204" pitchFamily="34" charset="0"/>
                <a:ea typeface="ＭＳ Ｐゴシック" panose="020B0600070205080204" pitchFamily="34" charset="-128"/>
              </a:rPr>
              <a:t>parts of Germany. Luther married</a:t>
            </a:r>
          </a:p>
          <a:p>
            <a:r>
              <a:rPr lang="en-US" altLang="en-US" dirty="0">
                <a:latin typeface="Calibri" panose="020F0502020204030204" pitchFamily="34" charset="0"/>
                <a:ea typeface="ＭＳ Ｐゴシック" panose="020B0600070205080204" pitchFamily="34" charset="-128"/>
              </a:rPr>
              <a:t>Katherina von Bora in 1525, thus</a:t>
            </a:r>
          </a:p>
          <a:p>
            <a:r>
              <a:rPr lang="en-US" altLang="en-US" dirty="0">
                <a:latin typeface="Calibri" panose="020F0502020204030204" pitchFamily="34" charset="0"/>
                <a:ea typeface="ＭＳ Ｐゴシック" panose="020B0600070205080204" pitchFamily="34" charset="-128"/>
              </a:rPr>
              <a:t>creating a new model of family life</a:t>
            </a:r>
          </a:p>
          <a:p>
            <a:r>
              <a:rPr lang="en-US" altLang="en-US" dirty="0">
                <a:latin typeface="Calibri" panose="020F0502020204030204" pitchFamily="34" charset="0"/>
                <a:ea typeface="ＭＳ Ｐゴシック" panose="020B0600070205080204" pitchFamily="34" charset="-128"/>
              </a:rPr>
              <a:t>for Protestant ministers.</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61ADB2-171B-48D6-98DD-E9EEF07A307E}"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Luther (Joseph Fiennes) defends his writings at the Diet of Worms.</a:t>
            </a:r>
          </a:p>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FA6F79-CBAA-4832-906A-2E52FC6E3064}" type="slidenum">
              <a:rPr lang="en-US" altLang="en-US" smtClean="0">
                <a:latin typeface="Calibri" panose="020F0502020204030204" pitchFamily="34" charset="0"/>
              </a:rPr>
              <a:pPr>
                <a:spcBef>
                  <a:spcPct val="0"/>
                </a:spcBef>
              </a:pPr>
              <a:t>13</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ＭＳ Ｐゴシック" panose="020B0600070205080204" pitchFamily="34" charset="-128"/>
              </a:rPr>
              <a:t>Woodcut: Luther Versus the Pope. In the 1520s, after Luther’s return to Wittenberg, his teachings</a:t>
            </a:r>
          </a:p>
          <a:p>
            <a:r>
              <a:rPr lang="en-US" altLang="en-US" dirty="0">
                <a:latin typeface="Calibri" panose="020F0502020204030204" pitchFamily="34" charset="0"/>
                <a:ea typeface="ＭＳ Ｐゴシック" panose="020B0600070205080204" pitchFamily="34" charset="-128"/>
              </a:rPr>
              <a:t>began to spread rapidly, ending ultimately in a reform movement supported by state authorities.</a:t>
            </a:r>
          </a:p>
          <a:p>
            <a:r>
              <a:rPr lang="en-US" altLang="en-US" dirty="0">
                <a:latin typeface="Calibri" panose="020F0502020204030204" pitchFamily="34" charset="0"/>
                <a:ea typeface="ＭＳ Ｐゴシック" panose="020B0600070205080204" pitchFamily="34" charset="-128"/>
              </a:rPr>
              <a:t>Pamphlets containing picturesque woodcuts were important in the spread of Luther’s ideas. In the</a:t>
            </a:r>
          </a:p>
          <a:p>
            <a:r>
              <a:rPr lang="en-US" altLang="en-US" dirty="0">
                <a:latin typeface="Calibri" panose="020F0502020204030204" pitchFamily="34" charset="0"/>
                <a:ea typeface="ＭＳ Ｐゴシック" panose="020B0600070205080204" pitchFamily="34" charset="-128"/>
              </a:rPr>
              <a:t>woodcut shown here, the crucified Jesus attends Luther’s service on the left, while on the right the pope is</a:t>
            </a:r>
          </a:p>
          <a:p>
            <a:r>
              <a:rPr lang="en-US" altLang="en-US" dirty="0">
                <a:latin typeface="Calibri" panose="020F0502020204030204" pitchFamily="34" charset="0"/>
                <a:ea typeface="ＭＳ Ｐゴシック" panose="020B0600070205080204" pitchFamily="34" charset="-128"/>
              </a:rPr>
              <a:t>at a table selling indulgences.</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AEAB499-2300-45F8-AC95-B7DBADB28314}" type="slidenum">
              <a:rPr lang="en-US" altLang="en-US" smtClean="0">
                <a:latin typeface="Calibri" panose="020F0502020204030204" pitchFamily="34" charset="0"/>
              </a:rPr>
              <a:pPr>
                <a:spcBef>
                  <a:spcPct val="0"/>
                </a:spcBef>
              </a:pPr>
              <a:t>16</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Luther’s Reform Movement</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A4A4BBD-4F58-457F-B4FE-EED4B3DC8725}" type="slidenum">
              <a:rPr lang="en-US" altLang="en-US" smtClean="0">
                <a:latin typeface="Calibri" panose="020F0502020204030204" pitchFamily="34" charset="0"/>
              </a:rPr>
              <a:pPr>
                <a:spcBef>
                  <a:spcPct val="0"/>
                </a:spcBef>
              </a:pPr>
              <a:t>17</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CHART 13.1 The Habsburgs as Holy Roman Emperors and Kings of Spain</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D43D552-64DB-49FA-9D0D-9E7DFC0CA2A0}" type="slidenum">
              <a:rPr lang="en-US" altLang="en-US" smtClean="0">
                <a:latin typeface="Calibri" panose="020F0502020204030204" pitchFamily="34" charset="0"/>
              </a:rPr>
              <a:pPr>
                <a:spcBef>
                  <a:spcPct val="0"/>
                </a:spcBef>
              </a:pPr>
              <a:t>20</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13.1 The Empire of Charles V. Charles V spent much of his reign fighting wars in Italy, against</a:t>
            </a:r>
          </a:p>
          <a:p>
            <a:r>
              <a:rPr lang="en-US" altLang="en-US">
                <a:latin typeface="Calibri" panose="020F0502020204030204" pitchFamily="34" charset="0"/>
                <a:ea typeface="ＭＳ Ｐゴシック" panose="020B0600070205080204" pitchFamily="34" charset="-128"/>
              </a:rPr>
              <a:t>France and the Ottoman Empire, and within the borders of the Holy Roman Empire. He failed in his</a:t>
            </a:r>
          </a:p>
          <a:p>
            <a:r>
              <a:rPr lang="en-US" altLang="en-US">
                <a:latin typeface="Calibri" panose="020F0502020204030204" pitchFamily="34" charset="0"/>
                <a:ea typeface="ＭＳ Ｐゴシック" panose="020B0600070205080204" pitchFamily="34" charset="-128"/>
              </a:rPr>
              <a:t>main goal to secure Europe for Catholicism: the Peace of Augsburg in 1555 recognized the equality</a:t>
            </a:r>
          </a:p>
          <a:p>
            <a:r>
              <a:rPr lang="en-US" altLang="en-US">
                <a:latin typeface="Calibri" panose="020F0502020204030204" pitchFamily="34" charset="0"/>
                <a:ea typeface="ＭＳ Ｐゴシック" panose="020B0600070205080204" pitchFamily="34" charset="-128"/>
              </a:rPr>
              <a:t>of Catholicism and Lutheranism and let each German prince choose his realm’s religion.</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FDDC19-BD81-466E-860D-A9EA5CF3F1C7}" type="slidenum">
              <a:rPr lang="en-US" altLang="en-US" smtClean="0">
                <a:latin typeface="Calibri" panose="020F0502020204030204" pitchFamily="34" charset="0"/>
              </a:rPr>
              <a:pPr>
                <a:spcBef>
                  <a:spcPct val="0"/>
                </a:spcBef>
              </a:pPr>
              <a:t>23</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Charles V. (p.376)</a:t>
            </a:r>
          </a:p>
          <a:p>
            <a:r>
              <a:rPr lang="en-US" altLang="en-US">
                <a:latin typeface="Calibri" panose="020F0502020204030204" pitchFamily="34" charset="0"/>
                <a:ea typeface="ＭＳ Ｐゴシック" panose="020B0600070205080204" pitchFamily="34" charset="-128"/>
              </a:rPr>
              <a:t>Charles V sought to maintain religious unity throughout his</a:t>
            </a:r>
          </a:p>
          <a:p>
            <a:r>
              <a:rPr lang="en-US" altLang="en-US">
                <a:latin typeface="Calibri" panose="020F0502020204030204" pitchFamily="34" charset="0"/>
                <a:ea typeface="ＭＳ Ｐゴシック" panose="020B0600070205080204" pitchFamily="34" charset="-128"/>
              </a:rPr>
              <a:t>vast empire by keeping all his subjects within the bounds of the Catholic</a:t>
            </a:r>
          </a:p>
          <a:p>
            <a:r>
              <a:rPr lang="en-US" altLang="en-US">
                <a:latin typeface="Calibri" panose="020F0502020204030204" pitchFamily="34" charset="0"/>
                <a:ea typeface="ＭＳ Ｐゴシック" panose="020B0600070205080204" pitchFamily="34" charset="-128"/>
              </a:rPr>
              <a:t>Church. Due to his conflict with Francis I of France and his difficulties</a:t>
            </a:r>
          </a:p>
          <a:p>
            <a:r>
              <a:rPr lang="en-US" altLang="en-US">
                <a:latin typeface="Calibri" panose="020F0502020204030204" pitchFamily="34" charset="0"/>
                <a:ea typeface="ＭＳ Ｐゴシック" panose="020B0600070205080204" pitchFamily="34" charset="-128"/>
              </a:rPr>
              <a:t>with the Turks, the papacy, and the German princes, Charles was never</a:t>
            </a:r>
          </a:p>
          <a:p>
            <a:r>
              <a:rPr lang="en-US" altLang="en-US">
                <a:latin typeface="Calibri" panose="020F0502020204030204" pitchFamily="34" charset="0"/>
                <a:ea typeface="ＭＳ Ｐゴシック" panose="020B0600070205080204" pitchFamily="34" charset="-128"/>
              </a:rPr>
              <a:t>able to check the spread of Lutheranism. This portrait of Charles V is by</a:t>
            </a:r>
          </a:p>
          <a:p>
            <a:r>
              <a:rPr lang="en-US" altLang="en-US">
                <a:latin typeface="Calibri" panose="020F0502020204030204" pitchFamily="34" charset="0"/>
                <a:ea typeface="ＭＳ Ｐゴシック" panose="020B0600070205080204" pitchFamily="34" charset="-128"/>
              </a:rPr>
              <a:t>the Venetian painter Titian.</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63233" indent="-293551">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4204" indent="-234841">
              <a:spcBef>
                <a:spcPct val="30000"/>
              </a:spcBef>
              <a:defRPr sz="1200">
                <a:solidFill>
                  <a:schemeClr val="tx1"/>
                </a:solidFill>
                <a:latin typeface="Arial" panose="020B0604020202020204" pitchFamily="34" charset="0"/>
                <a:ea typeface="ＭＳ Ｐゴシック" panose="020B0600070205080204" pitchFamily="34" charset="-128"/>
              </a:defRPr>
            </a:lvl3pPr>
            <a:lvl4pPr marL="1643885" indent="-234841">
              <a:spcBef>
                <a:spcPct val="30000"/>
              </a:spcBef>
              <a:defRPr sz="1200">
                <a:solidFill>
                  <a:schemeClr val="tx1"/>
                </a:solidFill>
                <a:latin typeface="Arial" panose="020B0604020202020204" pitchFamily="34" charset="0"/>
                <a:ea typeface="ＭＳ Ｐゴシック" panose="020B0600070205080204" pitchFamily="34" charset="-128"/>
              </a:defRPr>
            </a:lvl4pPr>
            <a:lvl5pPr marL="2113567" indent="-234841">
              <a:spcBef>
                <a:spcPct val="30000"/>
              </a:spcBef>
              <a:defRPr sz="1200">
                <a:solidFill>
                  <a:schemeClr val="tx1"/>
                </a:solidFill>
                <a:latin typeface="Arial" panose="020B0604020202020204" pitchFamily="34" charset="0"/>
                <a:ea typeface="ＭＳ Ｐゴシック" panose="020B0600070205080204" pitchFamily="34" charset="-128"/>
              </a:defRPr>
            </a:lvl5pPr>
            <a:lvl6pPr marL="2583249"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52930"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22612"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92293" indent="-234841"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5969D68-ED7B-41B6-9FC5-F5787365BDF0}" type="slidenum">
              <a:rPr lang="en-US" altLang="en-US" smtClean="0">
                <a:latin typeface="Calibri" panose="020F0502020204030204" pitchFamily="34" charset="0"/>
              </a:rPr>
              <a:pPr>
                <a:spcBef>
                  <a:spcPct val="0"/>
                </a:spcBef>
              </a:pPr>
              <a:t>24</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3077458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925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536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977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9641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780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2583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68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9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798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2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1861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762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85"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13</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Reformation and Religious</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Warfare in the Sixteenth Century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914400"/>
          </a:xfrm>
        </p:spPr>
        <p:txBody>
          <a:bodyPr/>
          <a:lstStyle/>
          <a:p>
            <a:r>
              <a:rPr lang="en-US" dirty="0" smtClean="0"/>
              <a:t>Martin Luther and the Reformation in Germany</a:t>
            </a:r>
            <a:endParaRPr lang="en-US" dirty="0"/>
          </a:p>
        </p:txBody>
      </p:sp>
      <p:sp>
        <p:nvSpPr>
          <p:cNvPr id="3" name="Content Placeholder 2"/>
          <p:cNvSpPr>
            <a:spLocks noGrp="1"/>
          </p:cNvSpPr>
          <p:nvPr>
            <p:ph idx="1"/>
          </p:nvPr>
        </p:nvSpPr>
        <p:spPr>
          <a:xfrm>
            <a:off x="652463" y="1295400"/>
            <a:ext cx="8034337"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quickening rebellion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Pamphlets (1520): </a:t>
            </a:r>
            <a:endParaRPr lang="en-US" altLang="en-US"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Address </a:t>
            </a:r>
            <a:r>
              <a:rPr lang="en-US" altLang="en-US" i="1" dirty="0">
                <a:latin typeface="Calibri" panose="020F0502020204030204" pitchFamily="34" charset="0"/>
                <a:ea typeface="ＭＳ Ｐゴシック" panose="020B0600070205080204" pitchFamily="34" charset="-128"/>
              </a:rPr>
              <a:t>to the Nobility of the German </a:t>
            </a:r>
            <a:r>
              <a:rPr lang="en-US" altLang="en-US" i="1" dirty="0" smtClean="0">
                <a:latin typeface="Calibri" panose="020F0502020204030204" pitchFamily="34" charset="0"/>
                <a:ea typeface="ＭＳ Ｐゴシック" panose="020B0600070205080204" pitchFamily="34" charset="-128"/>
              </a:rPr>
              <a:t>Nation- </a:t>
            </a:r>
            <a:r>
              <a:rPr lang="en-US" altLang="en-US" dirty="0" smtClean="0">
                <a:latin typeface="Calibri" panose="020F0502020204030204" pitchFamily="34" charset="0"/>
                <a:ea typeface="ＭＳ Ｐゴシック" panose="020B0600070205080204" pitchFamily="34" charset="-128"/>
              </a:rPr>
              <a:t>asked German princes to overthrow the papacy and establish a new church.</a:t>
            </a:r>
            <a:endParaRPr lang="en-US" altLang="en-US" i="1"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The </a:t>
            </a:r>
            <a:r>
              <a:rPr lang="en-US" altLang="en-US" i="1" dirty="0">
                <a:latin typeface="Calibri" panose="020F0502020204030204" pitchFamily="34" charset="0"/>
                <a:ea typeface="ＭＳ Ｐゴシック" panose="020B0600070205080204" pitchFamily="34" charset="-128"/>
              </a:rPr>
              <a:t>Babylonian Captivity of the </a:t>
            </a:r>
            <a:r>
              <a:rPr lang="en-US" altLang="en-US" i="1" dirty="0" smtClean="0">
                <a:latin typeface="Calibri" panose="020F0502020204030204" pitchFamily="34" charset="0"/>
                <a:ea typeface="ＭＳ Ｐゴシック" panose="020B0600070205080204" pitchFamily="34" charset="-128"/>
              </a:rPr>
              <a:t>Church- </a:t>
            </a:r>
            <a:r>
              <a:rPr lang="en-US" altLang="en-US" dirty="0" smtClean="0">
                <a:latin typeface="Calibri" panose="020F0502020204030204" pitchFamily="34" charset="0"/>
                <a:ea typeface="ＭＳ Ｐゴシック" panose="020B0600070205080204" pitchFamily="34" charset="-128"/>
              </a:rPr>
              <a:t>Written in Latin. Attacked the Sacrament system as a way the Church held the Gospel “hostage”. </a:t>
            </a:r>
            <a:endParaRPr lang="en-US" altLang="en-US" i="1"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On </a:t>
            </a:r>
            <a:r>
              <a:rPr lang="en-US" altLang="en-US" i="1" dirty="0">
                <a:latin typeface="Calibri" panose="020F0502020204030204" pitchFamily="34" charset="0"/>
                <a:ea typeface="ＭＳ Ｐゴシック" panose="020B0600070205080204" pitchFamily="34" charset="-128"/>
              </a:rPr>
              <a:t>the Freedom of a Christian </a:t>
            </a:r>
            <a:r>
              <a:rPr lang="en-US" altLang="en-US" i="1" dirty="0" smtClean="0">
                <a:latin typeface="Calibri" panose="020F0502020204030204" pitchFamily="34" charset="0"/>
                <a:ea typeface="ＭＳ Ｐゴシック" panose="020B0600070205080204" pitchFamily="34" charset="-128"/>
              </a:rPr>
              <a:t>Man- </a:t>
            </a:r>
            <a:r>
              <a:rPr lang="en-US" altLang="en-US" dirty="0" smtClean="0">
                <a:latin typeface="Calibri" panose="020F0502020204030204" pitchFamily="34" charset="0"/>
                <a:ea typeface="ＭＳ Ｐゴシック" panose="020B0600070205080204" pitchFamily="34" charset="-128"/>
              </a:rPr>
              <a:t>Faith brings salvation and “freedom” from agony and temptation.</a:t>
            </a:r>
            <a:endParaRPr lang="en-US" altLang="en-US" i="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Excommunication and the </a:t>
            </a:r>
            <a:r>
              <a:rPr lang="en-US" altLang="en-US" b="1" u="sng" dirty="0">
                <a:latin typeface="Calibri" panose="020F0502020204030204" pitchFamily="34" charset="0"/>
                <a:ea typeface="ＭＳ Ｐゴシック" panose="020B0600070205080204" pitchFamily="34" charset="-128"/>
              </a:rPr>
              <a:t>Diet of Worms </a:t>
            </a:r>
            <a:r>
              <a:rPr lang="en-US" altLang="en-US" dirty="0">
                <a:latin typeface="Calibri" panose="020F0502020204030204" pitchFamily="34" charset="0"/>
                <a:ea typeface="ＭＳ Ｐゴシック" panose="020B0600070205080204" pitchFamily="34" charset="-128"/>
              </a:rPr>
              <a:t>(1521</a:t>
            </a:r>
            <a:r>
              <a:rPr lang="en-US" altLang="en-US" dirty="0" smtClean="0">
                <a:latin typeface="Calibri" panose="020F0502020204030204" pitchFamily="34" charset="0"/>
                <a:ea typeface="ＭＳ Ｐゴシック" panose="020B0600070205080204" pitchFamily="34" charset="-128"/>
              </a:rPr>
              <a:t>); was declared an outlaw. </a:t>
            </a:r>
          </a:p>
          <a:p>
            <a:pPr lvl="1" eaLnBrk="1" hangingPunct="1">
              <a:lnSpc>
                <a:spcPct val="90000"/>
              </a:lnSpc>
            </a:pPr>
            <a:r>
              <a:rPr lang="en-US" dirty="0" smtClean="0">
                <a:latin typeface="Calibri" panose="020F0502020204030204" pitchFamily="34" charset="0"/>
                <a:ea typeface="ＭＳ Ｐゴシック" panose="020B0600070205080204" pitchFamily="34" charset="-128"/>
              </a:rPr>
              <a:t>Saved by his prince, Elector of Saxony, at Wartburg Castle.</a:t>
            </a:r>
            <a:endParaRPr lang="en-US" dirty="0"/>
          </a:p>
        </p:txBody>
      </p:sp>
    </p:spTree>
    <p:extLst>
      <p:ext uri="{BB962C8B-B14F-4D97-AF65-F5344CB8AC3E}">
        <p14:creationId xmlns:p14="http://schemas.microsoft.com/office/powerpoint/2010/main" val="69429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077200" cy="1143000"/>
          </a:xfrm>
        </p:spPr>
        <p:txBody>
          <a:bodyPr/>
          <a:lstStyle/>
          <a:p>
            <a:r>
              <a:rPr lang="en-US" dirty="0" smtClean="0"/>
              <a:t>Wartburg Castle</a:t>
            </a:r>
            <a:br>
              <a:rPr lang="en-US" dirty="0" smtClean="0"/>
            </a:br>
            <a:r>
              <a:rPr lang="en-US" sz="2400" dirty="0" smtClean="0"/>
              <a:t>Luther his here for a year and translated the Bible into German</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6365081"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72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381000"/>
          </a:xfrm>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Martin Luther and Katherina von Bora</a:t>
            </a:r>
            <a:endParaRPr lang="en-US" dirty="0">
              <a:effectLst/>
            </a:endParaRPr>
          </a:p>
        </p:txBody>
      </p:sp>
      <p:sp>
        <p:nvSpPr>
          <p:cNvPr id="12290"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p370</a:t>
            </a:r>
          </a:p>
        </p:txBody>
      </p:sp>
      <p:pic>
        <p:nvPicPr>
          <p:cNvPr id="122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914400"/>
            <a:ext cx="58515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1"/>
          <p:cNvSpPr>
            <a:spLocks noChangeArrowheads="1"/>
          </p:cNvSpPr>
          <p:nvPr/>
        </p:nvSpPr>
        <p:spPr bwMode="auto">
          <a:xfrm>
            <a:off x="1409700" y="5486400"/>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double portrait of Martin Luther and his wife was done</a:t>
            </a:r>
          </a:p>
          <a:p>
            <a:pPr>
              <a:spcBef>
                <a:spcPct val="0"/>
              </a:spcBef>
              <a:buClrTx/>
              <a:buSzTx/>
              <a:buFontTx/>
              <a:buNone/>
            </a:pPr>
            <a:r>
              <a:rPr lang="en-US" altLang="en-US" sz="2000">
                <a:latin typeface="Calibri" panose="020F0502020204030204" pitchFamily="34" charset="0"/>
              </a:rPr>
              <a:t>by Lucas Cranach the Elder in 1529.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381000"/>
          </a:xfrm>
        </p:spPr>
        <p:txBody>
          <a:bodyPr/>
          <a:lstStyle/>
          <a:p>
            <a:pPr rtl="0" eaLnBrk="0" fontAlgn="base" hangingPunct="0"/>
            <a:r>
              <a:rPr lang="en-US" sz="2800" kern="1200" dirty="0">
                <a:solidFill>
                  <a:srgbClr val="000000"/>
                </a:solidFill>
                <a:effectLst/>
                <a:latin typeface="Calibri" panose="020F0502020204030204" pitchFamily="34" charset="0"/>
                <a:ea typeface="ＭＳ Ｐゴシック" panose="020B0600070205080204" pitchFamily="34" charset="-128"/>
                <a:cs typeface="+mn-cs"/>
              </a:rPr>
              <a:t>Film &amp; History: </a:t>
            </a:r>
            <a:r>
              <a:rPr lang="en-US" sz="2800" i="1" kern="1200" dirty="0">
                <a:solidFill>
                  <a:srgbClr val="000000"/>
                </a:solidFill>
                <a:effectLst/>
                <a:latin typeface="Calibri" panose="020F0502020204030204" pitchFamily="34" charset="0"/>
                <a:ea typeface="ＭＳ Ｐゴシック" panose="020B0600070205080204" pitchFamily="34" charset="-128"/>
                <a:cs typeface="+mn-cs"/>
              </a:rPr>
              <a:t>Luther </a:t>
            </a:r>
            <a:r>
              <a:rPr lang="en-US" sz="2800" kern="1200" dirty="0">
                <a:solidFill>
                  <a:srgbClr val="000000"/>
                </a:solidFill>
                <a:effectLst/>
                <a:latin typeface="Calibri" panose="020F0502020204030204" pitchFamily="34" charset="0"/>
                <a:ea typeface="ＭＳ Ｐゴシック" panose="020B0600070205080204" pitchFamily="34" charset="-128"/>
                <a:cs typeface="+mn-cs"/>
              </a:rPr>
              <a:t>(2003)</a:t>
            </a:r>
            <a:endParaRPr lang="en-US" dirty="0">
              <a:effectLst/>
            </a:endParaRPr>
          </a:p>
        </p:txBody>
      </p:sp>
      <p:sp>
        <p:nvSpPr>
          <p:cNvPr id="14338"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p372</a:t>
            </a:r>
          </a:p>
        </p:txBody>
      </p:sp>
      <p:pic>
        <p:nvPicPr>
          <p:cNvPr id="11268" name="Picture 1" descr="A still from the movie Luther." title="Film &amp; History: Luther (200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00200"/>
            <a:ext cx="5181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
          <p:cNvSpPr>
            <a:spLocks noChangeArrowheads="1"/>
          </p:cNvSpPr>
          <p:nvPr/>
        </p:nvSpPr>
        <p:spPr bwMode="auto">
          <a:xfrm>
            <a:off x="2057400" y="4724400"/>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a:latin typeface="Calibri" panose="020F0502020204030204" pitchFamily="34" charset="0"/>
              </a:rPr>
              <a:t>Luther (Joseph Fiennes) defends his writings at the Diet of Worms.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Rise of Lutheranism</a:t>
            </a:r>
          </a:p>
        </p:txBody>
      </p:sp>
      <p:sp>
        <p:nvSpPr>
          <p:cNvPr id="8194" name="Rectangle 5"/>
          <p:cNvSpPr>
            <a:spLocks noGrp="1" noChangeArrowheads="1"/>
          </p:cNvSpPr>
          <p:nvPr>
            <p:ph type="body" idx="1"/>
          </p:nvPr>
        </p:nvSpPr>
        <p:spPr>
          <a:xfrm>
            <a:off x="685800" y="1159042"/>
            <a:ext cx="8281987" cy="5546558"/>
          </a:xfrm>
        </p:spPr>
        <p:txBody>
          <a:bodyPr>
            <a:normAutofit fontScale="92500" lnSpcReduction="20000"/>
          </a:bodyPr>
          <a:lstStyle/>
          <a:p>
            <a:pPr eaLnBrk="1" hangingPunct="1">
              <a:lnSpc>
                <a:spcPct val="90000"/>
              </a:lnSpc>
              <a:defRPr/>
            </a:pPr>
            <a:r>
              <a:rPr lang="en-US" altLang="en-US" dirty="0">
                <a:latin typeface="Calibri" pitchFamily="34" charset="0"/>
                <a:ea typeface="ＭＳ Ｐゴシック" pitchFamily="34" charset="-128"/>
              </a:rPr>
              <a:t>The Reform in Print</a:t>
            </a:r>
          </a:p>
          <a:p>
            <a:pPr lvl="1" eaLnBrk="1" hangingPunct="1">
              <a:lnSpc>
                <a:spcPct val="90000"/>
              </a:lnSpc>
              <a:defRPr/>
            </a:pPr>
            <a:r>
              <a:rPr lang="en-US" altLang="en-US" dirty="0">
                <a:latin typeface="Calibri" pitchFamily="34" charset="0"/>
                <a:ea typeface="ＭＳ Ｐゴシック" pitchFamily="34" charset="-128"/>
              </a:rPr>
              <a:t>Luther’s German New </a:t>
            </a:r>
            <a:r>
              <a:rPr lang="en-US" altLang="en-US" dirty="0" smtClean="0">
                <a:latin typeface="Calibri" pitchFamily="34" charset="0"/>
                <a:ea typeface="ＭＳ Ｐゴシック" pitchFamily="34" charset="-128"/>
              </a:rPr>
              <a:t>Testament- very popular.</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Sermons and </a:t>
            </a:r>
            <a:r>
              <a:rPr lang="en-US" altLang="en-US" dirty="0" smtClean="0">
                <a:latin typeface="Calibri" pitchFamily="34" charset="0"/>
                <a:ea typeface="ＭＳ Ｐゴシック" pitchFamily="34" charset="-128"/>
              </a:rPr>
              <a:t>images printed in pamphlets.</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The Spread of Luther’s Ideas</a:t>
            </a:r>
          </a:p>
          <a:p>
            <a:pPr marL="740664" eaLnBrk="1" hangingPunct="1">
              <a:lnSpc>
                <a:spcPct val="90000"/>
              </a:lnSpc>
              <a:defRPr/>
            </a:pPr>
            <a:r>
              <a:rPr lang="en-US" altLang="en-US" sz="2800" dirty="0">
                <a:latin typeface="Calibri" pitchFamily="34" charset="0"/>
                <a:ea typeface="ＭＳ Ｐゴシック" pitchFamily="34" charset="-128"/>
              </a:rPr>
              <a:t>Largely urban in the beginning</a:t>
            </a:r>
          </a:p>
          <a:p>
            <a:pPr marL="740664" eaLnBrk="1" hangingPunct="1">
              <a:lnSpc>
                <a:spcPct val="90000"/>
              </a:lnSpc>
              <a:defRPr/>
            </a:pPr>
            <a:r>
              <a:rPr lang="en-US" sz="2800" dirty="0">
                <a:latin typeface="Calibri" panose="020F0502020204030204" pitchFamily="34" charset="0"/>
              </a:rPr>
              <a:t>Nuremberg</a:t>
            </a:r>
            <a:r>
              <a:rPr lang="en-US" sz="2800" dirty="0">
                <a:latin typeface="Calibri" pitchFamily="34" charset="0"/>
                <a:ea typeface="ＭＳ Ｐゴシック" pitchFamily="34" charset="-128"/>
              </a:rPr>
              <a:t> was first city to convert (1525)</a:t>
            </a:r>
            <a:endParaRPr lang="en-US" altLang="en-US" sz="2800"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Support of the upper classes</a:t>
            </a:r>
          </a:p>
          <a:p>
            <a:pPr lvl="1" eaLnBrk="1" hangingPunct="1">
              <a:lnSpc>
                <a:spcPct val="90000"/>
              </a:lnSpc>
              <a:defRPr/>
            </a:pPr>
            <a:r>
              <a:rPr lang="en-US" altLang="en-US" dirty="0">
                <a:latin typeface="Calibri" pitchFamily="34" charset="0"/>
                <a:ea typeface="ＭＳ Ｐゴシック" pitchFamily="34" charset="-128"/>
              </a:rPr>
              <a:t>Dissent within the ranks and the humanists</a:t>
            </a:r>
          </a:p>
          <a:p>
            <a:pPr eaLnBrk="1" hangingPunct="1">
              <a:lnSpc>
                <a:spcPct val="90000"/>
              </a:lnSpc>
              <a:defRPr/>
            </a:pPr>
            <a:r>
              <a:rPr lang="en-US" altLang="en-US" b="1" u="sng" dirty="0">
                <a:latin typeface="Calibri" pitchFamily="34" charset="0"/>
                <a:ea typeface="ＭＳ Ｐゴシック" pitchFamily="34" charset="-128"/>
              </a:rPr>
              <a:t>The Peasants’ War (1524)</a:t>
            </a:r>
          </a:p>
          <a:p>
            <a:pPr lvl="1" eaLnBrk="1" hangingPunct="1">
              <a:lnSpc>
                <a:spcPct val="90000"/>
              </a:lnSpc>
              <a:defRPr/>
            </a:pPr>
            <a:r>
              <a:rPr lang="en-US" altLang="en-US" dirty="0">
                <a:latin typeface="Calibri" pitchFamily="34" charset="0"/>
                <a:ea typeface="ＭＳ Ｐゴシック" pitchFamily="34" charset="-128"/>
              </a:rPr>
              <a:t>Luther’s stance: rulers appointed by </a:t>
            </a:r>
            <a:r>
              <a:rPr lang="en-US" altLang="en-US" dirty="0" smtClean="0">
                <a:latin typeface="Calibri" pitchFamily="34" charset="0"/>
                <a:ea typeface="ＭＳ Ｐゴシック" pitchFamily="34" charset="-128"/>
              </a:rPr>
              <a:t>God</a:t>
            </a:r>
          </a:p>
          <a:p>
            <a:pPr lvl="1" eaLnBrk="1" hangingPunct="1">
              <a:lnSpc>
                <a:spcPct val="90000"/>
              </a:lnSpc>
              <a:defRPr/>
            </a:pPr>
            <a:r>
              <a:rPr lang="en-US" altLang="en-US" dirty="0" smtClean="0">
                <a:latin typeface="Calibri" pitchFamily="34" charset="0"/>
                <a:ea typeface="ＭＳ Ｐゴシック" pitchFamily="34" charset="-128"/>
              </a:rPr>
              <a:t>Peasants thought Luther would back them up.</a:t>
            </a:r>
          </a:p>
          <a:p>
            <a:pPr lvl="1" eaLnBrk="1" hangingPunct="1">
              <a:lnSpc>
                <a:spcPct val="90000"/>
              </a:lnSpc>
              <a:defRPr/>
            </a:pPr>
            <a:r>
              <a:rPr lang="en-US" altLang="en-US" dirty="0" smtClean="0">
                <a:latin typeface="Calibri" pitchFamily="34" charset="0"/>
                <a:ea typeface="ＭＳ Ｐゴシック" pitchFamily="34" charset="-128"/>
              </a:rPr>
              <a:t>Politically, who is this religious freedom for? What kind of freedom does Luther intend?</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Organizing the Church</a:t>
            </a:r>
          </a:p>
          <a:p>
            <a:pPr lvl="1" eaLnBrk="1" hangingPunct="1">
              <a:lnSpc>
                <a:spcPct val="90000"/>
              </a:lnSpc>
              <a:defRPr/>
            </a:pPr>
            <a:r>
              <a:rPr lang="en-US" altLang="en-US" dirty="0">
                <a:latin typeface="Calibri" pitchFamily="34" charset="0"/>
                <a:ea typeface="ＭＳ Ｐゴシック" pitchFamily="34" charset="-128"/>
              </a:rPr>
              <a:t>State churches and new religious services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9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9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4">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94">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94">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9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194">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19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924800" cy="838200"/>
          </a:xfrm>
        </p:spPr>
        <p:txBody>
          <a:bodyPr/>
          <a:lstStyle/>
          <a:p>
            <a:r>
              <a:rPr lang="en-US" dirty="0" smtClean="0"/>
              <a:t>Organizing the Lutheran Church</a:t>
            </a:r>
            <a:endParaRPr lang="en-US" dirty="0"/>
          </a:p>
        </p:txBody>
      </p:sp>
      <p:sp>
        <p:nvSpPr>
          <p:cNvPr id="3" name="Content Placeholder 2"/>
          <p:cNvSpPr>
            <a:spLocks noGrp="1"/>
          </p:cNvSpPr>
          <p:nvPr>
            <p:ph idx="1"/>
          </p:nvPr>
        </p:nvSpPr>
        <p:spPr>
          <a:xfrm>
            <a:off x="652463" y="990600"/>
            <a:ext cx="8034337" cy="5791200"/>
          </a:xfrm>
        </p:spPr>
        <p:txBody>
          <a:bodyPr/>
          <a:lstStyle/>
          <a:p>
            <a:pPr marL="57150" indent="0" eaLnBrk="1" hangingPunct="1">
              <a:lnSpc>
                <a:spcPct val="90000"/>
              </a:lnSpc>
              <a:buNone/>
              <a:defRPr/>
            </a:pPr>
            <a:r>
              <a:rPr lang="en-US" altLang="en-US" dirty="0" smtClean="0">
                <a:latin typeface="Calibri" pitchFamily="34" charset="0"/>
                <a:ea typeface="ＭＳ Ｐゴシック" pitchFamily="34" charset="-128"/>
              </a:rPr>
              <a:t>State </a:t>
            </a:r>
            <a:r>
              <a:rPr lang="en-US" altLang="en-US" dirty="0">
                <a:latin typeface="Calibri" pitchFamily="34" charset="0"/>
                <a:ea typeface="ＭＳ Ｐゴシック" pitchFamily="34" charset="-128"/>
              </a:rPr>
              <a:t>churches and new religious </a:t>
            </a:r>
            <a:r>
              <a:rPr lang="en-US" altLang="en-US" dirty="0" smtClean="0">
                <a:latin typeface="Calibri" pitchFamily="34" charset="0"/>
                <a:ea typeface="ＭＳ Ｐゴシック" pitchFamily="34" charset="-128"/>
              </a:rPr>
              <a:t>services</a:t>
            </a:r>
          </a:p>
          <a:p>
            <a:pPr lvl="1" eaLnBrk="1" hangingPunct="1">
              <a:lnSpc>
                <a:spcPct val="90000"/>
              </a:lnSpc>
              <a:defRPr/>
            </a:pPr>
            <a:r>
              <a:rPr lang="en-US" altLang="en-US" sz="2600" dirty="0" smtClean="0">
                <a:latin typeface="Calibri" pitchFamily="34" charset="0"/>
                <a:ea typeface="ＭＳ Ｐゴシック" pitchFamily="34" charset="-128"/>
              </a:rPr>
              <a:t>Sacraments no longer “merit-earning”, so Luther only kept 2 of the 7 </a:t>
            </a:r>
            <a:r>
              <a:rPr lang="en-US" altLang="en-US" sz="2600" dirty="0" err="1" smtClean="0">
                <a:latin typeface="Calibri" pitchFamily="34" charset="0"/>
                <a:ea typeface="ＭＳ Ｐゴシック" pitchFamily="34" charset="-128"/>
              </a:rPr>
              <a:t>sacrements</a:t>
            </a:r>
            <a:r>
              <a:rPr lang="en-US" altLang="en-US" sz="2600" dirty="0" smtClean="0">
                <a:latin typeface="Calibri" pitchFamily="34" charset="0"/>
                <a:ea typeface="ＭＳ Ｐゴシック" pitchFamily="34" charset="-128"/>
              </a:rPr>
              <a:t>:</a:t>
            </a:r>
          </a:p>
          <a:p>
            <a:pPr lvl="2" eaLnBrk="1" hangingPunct="1">
              <a:lnSpc>
                <a:spcPct val="90000"/>
              </a:lnSpc>
              <a:defRPr/>
            </a:pPr>
            <a:r>
              <a:rPr lang="en-US" altLang="en-US" dirty="0" smtClean="0">
                <a:latin typeface="Calibri" pitchFamily="34" charset="0"/>
                <a:ea typeface="ＭＳ Ｐゴシック" pitchFamily="34" charset="-128"/>
              </a:rPr>
              <a:t>Baptism: “rebirth through grace”</a:t>
            </a:r>
          </a:p>
          <a:p>
            <a:pPr lvl="2" eaLnBrk="1" hangingPunct="1">
              <a:lnSpc>
                <a:spcPct val="90000"/>
              </a:lnSpc>
              <a:defRPr/>
            </a:pPr>
            <a:r>
              <a:rPr lang="en-US" altLang="en-US" dirty="0" smtClean="0">
                <a:latin typeface="Calibri" pitchFamily="34" charset="0"/>
                <a:ea typeface="ＭＳ Ｐゴシック" pitchFamily="34" charset="-128"/>
              </a:rPr>
              <a:t>Lord’s Supper: Luther denied doctrine of transubstantiation, but did believe Christ is “present”.</a:t>
            </a:r>
          </a:p>
          <a:p>
            <a:pPr lvl="1" eaLnBrk="1" hangingPunct="1">
              <a:lnSpc>
                <a:spcPct val="90000"/>
              </a:lnSpc>
              <a:defRPr/>
            </a:pPr>
            <a:r>
              <a:rPr lang="en-US" altLang="en-US" sz="2600" dirty="0" smtClean="0">
                <a:latin typeface="Calibri" pitchFamily="34" charset="0"/>
                <a:ea typeface="ＭＳ Ｐゴシック" pitchFamily="34" charset="-128"/>
              </a:rPr>
              <a:t>Since Scripture was ultimate authority, there is no need for hierarchy of clergy: </a:t>
            </a:r>
            <a:r>
              <a:rPr lang="en-US" altLang="en-US" sz="2600" i="1" dirty="0" smtClean="0">
                <a:latin typeface="Calibri" pitchFamily="34" charset="0"/>
                <a:ea typeface="ＭＳ Ｐゴシック" pitchFamily="34" charset="-128"/>
              </a:rPr>
              <a:t>the true church is an invisible entity and a “priesthood of all believers”.</a:t>
            </a:r>
          </a:p>
          <a:p>
            <a:pPr lvl="1" eaLnBrk="1" hangingPunct="1">
              <a:lnSpc>
                <a:spcPct val="90000"/>
              </a:lnSpc>
              <a:defRPr/>
            </a:pPr>
            <a:r>
              <a:rPr lang="en-US" altLang="en-US" sz="2600" dirty="0" smtClean="0">
                <a:latin typeface="Calibri" pitchFamily="34" charset="0"/>
                <a:ea typeface="ＭＳ Ｐゴシック" pitchFamily="34" charset="-128"/>
              </a:rPr>
              <a:t>Relied on princes to organize churches.</a:t>
            </a:r>
          </a:p>
          <a:p>
            <a:pPr lvl="1" eaLnBrk="1" hangingPunct="1">
              <a:lnSpc>
                <a:spcPct val="90000"/>
              </a:lnSpc>
              <a:defRPr/>
            </a:pPr>
            <a:r>
              <a:rPr lang="en-US" altLang="en-US" sz="2600" dirty="0" smtClean="0">
                <a:latin typeface="Calibri" pitchFamily="34" charset="0"/>
                <a:ea typeface="ＭＳ Ｐゴシック" pitchFamily="34" charset="-128"/>
              </a:rPr>
              <a:t>New religious services: vernacular, Bible reading, preaching, song.</a:t>
            </a:r>
          </a:p>
          <a:p>
            <a:pPr lvl="1" eaLnBrk="1" hangingPunct="1">
              <a:lnSpc>
                <a:spcPct val="90000"/>
              </a:lnSpc>
              <a:defRPr/>
            </a:pPr>
            <a:r>
              <a:rPr lang="en-US" altLang="en-US" sz="2600" dirty="0" smtClean="0">
                <a:latin typeface="Calibri" pitchFamily="34" charset="0"/>
                <a:ea typeface="ＭＳ Ｐゴシック" pitchFamily="34" charset="-128"/>
              </a:rPr>
              <a:t>Denounced celibacy and married a nun. </a:t>
            </a:r>
          </a:p>
          <a:p>
            <a:pPr lvl="2" eaLnBrk="1" hangingPunct="1">
              <a:lnSpc>
                <a:spcPct val="90000"/>
              </a:lnSpc>
              <a:defRPr/>
            </a:pPr>
            <a:r>
              <a:rPr lang="en-US" altLang="en-US" sz="2200" dirty="0" smtClean="0">
                <a:latin typeface="Calibri" pitchFamily="34" charset="0"/>
                <a:ea typeface="ＭＳ Ｐゴシック" pitchFamily="34" charset="-128"/>
              </a:rPr>
              <a:t>New role for women: ministers’ wives. </a:t>
            </a:r>
          </a:p>
          <a:p>
            <a:pPr lvl="1" eaLnBrk="1" hangingPunct="1">
              <a:lnSpc>
                <a:spcPct val="90000"/>
              </a:lnSpc>
              <a:defRPr/>
            </a:pPr>
            <a:endParaRPr lang="en-US" altLang="en-US" dirty="0" smtClean="0">
              <a:latin typeface="Calibri" pitchFamily="34" charset="0"/>
              <a:ea typeface="ＭＳ Ｐゴシック" pitchFamily="34" charset="-128"/>
            </a:endParaRPr>
          </a:p>
          <a:p>
            <a:pPr lvl="2" eaLnBrk="1" hangingPunct="1">
              <a:lnSpc>
                <a:spcPct val="90000"/>
              </a:lnSpc>
              <a:defRPr/>
            </a:pPr>
            <a:endParaRPr lang="en-US" altLang="en-US" i="1" dirty="0">
              <a:latin typeface="Calibri" pitchFamily="34" charset="0"/>
              <a:ea typeface="ＭＳ Ｐゴシック" pitchFamily="34" charset="-128"/>
            </a:endParaRPr>
          </a:p>
          <a:p>
            <a:endParaRPr lang="en-US" dirty="0"/>
          </a:p>
        </p:txBody>
      </p:sp>
    </p:spTree>
    <p:extLst>
      <p:ext uri="{BB962C8B-B14F-4D97-AF65-F5344CB8AC3E}">
        <p14:creationId xmlns:p14="http://schemas.microsoft.com/office/powerpoint/2010/main" val="178677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Woodcut: Luther Versus the Pope</a:t>
            </a:r>
          </a:p>
        </p:txBody>
      </p:sp>
      <p:sp>
        <p:nvSpPr>
          <p:cNvPr id="17410"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p372</a:t>
            </a:r>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685800"/>
            <a:ext cx="799941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1"/>
          <p:cNvSpPr>
            <a:spLocks noChangeArrowheads="1"/>
          </p:cNvSpPr>
          <p:nvPr/>
        </p:nvSpPr>
        <p:spPr bwMode="auto">
          <a:xfrm>
            <a:off x="611188" y="5588000"/>
            <a:ext cx="7999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the 1520s, after Luther’s return to Wittenberg, his teachings began to spread rapidly, ending ultimately in a reform movement supported by state authorities.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685800" y="457200"/>
            <a:ext cx="8458200" cy="381000"/>
          </a:xfrm>
        </p:spPr>
        <p:txBody>
          <a:bodyPr/>
          <a:lstStyle/>
          <a:p>
            <a:pPr rtl="0" eaLnBrk="1" fontAlgn="base" hangingPunct="1"/>
            <a:r>
              <a:rPr lang="en-US" kern="1200" dirty="0">
                <a:solidFill>
                  <a:srgbClr val="000000"/>
                </a:solidFill>
                <a:effectLst/>
                <a:latin typeface="Calibri" panose="020F0502020204030204" pitchFamily="34" charset="0"/>
                <a:ea typeface="ＭＳ Ｐゴシック" panose="020B0600070205080204" pitchFamily="34" charset="-128"/>
                <a:cs typeface="+mn-cs"/>
              </a:rPr>
              <a:t>CHRONOLOGY Luther’s Reform Movement</a:t>
            </a:r>
            <a:endParaRPr lang="en-US" dirty="0">
              <a:effectLst/>
            </a:endParaRPr>
          </a:p>
        </p:txBody>
      </p:sp>
      <p:sp>
        <p:nvSpPr>
          <p:cNvPr id="19458"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p373</a:t>
            </a:r>
          </a:p>
        </p:txBody>
      </p:sp>
      <p:graphicFrame>
        <p:nvGraphicFramePr>
          <p:cNvPr id="5" name="Table 4"/>
          <p:cNvGraphicFramePr>
            <a:graphicFrameLocks noGrp="1"/>
          </p:cNvGraphicFramePr>
          <p:nvPr>
            <p:extLst>
              <p:ext uri="{D42A27DB-BD31-4B8C-83A1-F6EECF244321}">
                <p14:modId xmlns:p14="http://schemas.microsoft.com/office/powerpoint/2010/main" val="3469799749"/>
              </p:ext>
            </p:extLst>
          </p:nvPr>
        </p:nvGraphicFramePr>
        <p:xfrm>
          <a:off x="1943100" y="1949450"/>
          <a:ext cx="5943600" cy="3333750"/>
        </p:xfrm>
        <a:graphic>
          <a:graphicData uri="http://schemas.openxmlformats.org/drawingml/2006/table">
            <a:tbl>
              <a:tblPr firstRow="1"/>
              <a:tblGrid>
                <a:gridCol w="3930673">
                  <a:extLst>
                    <a:ext uri="{9D8B030D-6E8A-4147-A177-3AD203B41FA5}">
                      <a16:colId xmlns:a16="http://schemas.microsoft.com/office/drawing/2014/main" xmlns="" val="20000"/>
                    </a:ext>
                  </a:extLst>
                </a:gridCol>
                <a:gridCol w="2012927">
                  <a:extLst>
                    <a:ext uri="{9D8B030D-6E8A-4147-A177-3AD203B41FA5}">
                      <a16:colId xmlns:a16="http://schemas.microsoft.com/office/drawing/2014/main" xmlns="" val="20001"/>
                    </a:ext>
                  </a:extLst>
                </a:gridCol>
              </a:tblGrid>
              <a:tr h="66675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Ninety-Five Theses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1517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Leipzig Debate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1519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217575936"/>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Diet and Edict of Worms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Peasants’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1524–1525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a:xfrm>
            <a:off x="685800" y="76200"/>
            <a:ext cx="8458200" cy="1066800"/>
          </a:xfrm>
        </p:spPr>
        <p:txBody>
          <a:bodyPr/>
          <a:lstStyle/>
          <a:p>
            <a:pPr eaLnBrk="1" hangingPunct="1"/>
            <a:r>
              <a:rPr lang="en-US" altLang="en-US" sz="3600" dirty="0">
                <a:latin typeface="Calibri" panose="020F0502020204030204" pitchFamily="34" charset="0"/>
                <a:ea typeface="ＭＳ Ｐゴシック" panose="020B0600070205080204" pitchFamily="34" charset="-128"/>
              </a:rPr>
              <a:t>Germany and the Reformation: </a:t>
            </a:r>
            <a:br>
              <a:rPr lang="en-US" altLang="en-US" sz="3600" dirty="0">
                <a:latin typeface="Calibri" panose="020F0502020204030204" pitchFamily="34" charset="0"/>
                <a:ea typeface="ＭＳ Ｐゴシック" panose="020B0600070205080204" pitchFamily="34" charset="-128"/>
              </a:rPr>
            </a:br>
            <a:r>
              <a:rPr lang="en-US" altLang="en-US" sz="3600" dirty="0">
                <a:latin typeface="Calibri" panose="020F0502020204030204" pitchFamily="34" charset="0"/>
                <a:ea typeface="ＭＳ Ｐゴシック" panose="020B0600070205080204" pitchFamily="34" charset="-128"/>
              </a:rPr>
              <a:t>Religion and </a:t>
            </a:r>
            <a:r>
              <a:rPr lang="en-US" altLang="en-US" sz="3600" dirty="0" smtClean="0">
                <a:latin typeface="Calibri" panose="020F0502020204030204" pitchFamily="34" charset="0"/>
                <a:ea typeface="ＭＳ Ｐゴシック" panose="020B0600070205080204" pitchFamily="34" charset="-128"/>
              </a:rPr>
              <a:t>Politics</a:t>
            </a:r>
            <a:endParaRPr lang="en-US" altLang="en-US" sz="3600" dirty="0">
              <a:latin typeface="Calibri" panose="020F0502020204030204" pitchFamily="34" charset="0"/>
              <a:ea typeface="ＭＳ Ｐゴシック" panose="020B0600070205080204" pitchFamily="34" charset="-128"/>
            </a:endParaRPr>
          </a:p>
        </p:txBody>
      </p:sp>
      <p:sp>
        <p:nvSpPr>
          <p:cNvPr id="21507" name="Rectangle 5"/>
          <p:cNvSpPr>
            <a:spLocks noGrp="1" noChangeArrowheads="1"/>
          </p:cNvSpPr>
          <p:nvPr>
            <p:ph type="body" idx="1"/>
          </p:nvPr>
        </p:nvSpPr>
        <p:spPr>
          <a:xfrm>
            <a:off x="652463" y="1447800"/>
            <a:ext cx="8034337" cy="5105400"/>
          </a:xfrm>
        </p:spPr>
        <p:txBody>
          <a:bodyPr/>
          <a:lstStyle/>
          <a:p>
            <a:pPr eaLnBrk="1" hangingPunct="1"/>
            <a:r>
              <a:rPr lang="en-US" altLang="en-US" dirty="0">
                <a:latin typeface="Calibri" panose="020F0502020204030204" pitchFamily="34" charset="0"/>
                <a:ea typeface="ＭＳ Ｐゴシック" panose="020B0600070205080204" pitchFamily="34" charset="-128"/>
              </a:rPr>
              <a:t>The Lands and Goals of Charles V, Holy Roman Emperor (1519 – 1556</a:t>
            </a:r>
            <a:r>
              <a:rPr lang="en-US" altLang="en-US" dirty="0" smtClean="0">
                <a:latin typeface="Calibri" panose="020F0502020204030204" pitchFamily="34" charset="0"/>
                <a:ea typeface="ＭＳ Ｐゴシック" panose="020B0600070205080204" pitchFamily="34" charset="-128"/>
              </a:rPr>
              <a:t>)</a:t>
            </a:r>
          </a:p>
          <a:p>
            <a:pPr eaLnBrk="1" hangingPunct="1"/>
            <a:r>
              <a:rPr lang="en-US" altLang="en-US" b="1" u="sng" dirty="0" smtClean="0">
                <a:latin typeface="Calibri" panose="020F0502020204030204" pitchFamily="34" charset="0"/>
                <a:ea typeface="ＭＳ Ｐゴシック" panose="020B0600070205080204" pitchFamily="34" charset="-128"/>
              </a:rPr>
              <a:t>Charles I of Spain = Charles V, HRE</a:t>
            </a:r>
          </a:p>
          <a:p>
            <a:pPr lvl="1" eaLnBrk="1" hangingPunct="1"/>
            <a:r>
              <a:rPr lang="en-US" altLang="en-US" dirty="0" smtClean="0">
                <a:latin typeface="Calibri" panose="020F0502020204030204" pitchFamily="34" charset="0"/>
                <a:ea typeface="ＭＳ Ｐゴシック" panose="020B0600070205080204" pitchFamily="34" charset="-128"/>
              </a:rPr>
              <a:t>Spain and its colonies, Austrian Habsburg lands, Bohemia, Hungary, Low Countries (Netherlands), kingdom of Naples. </a:t>
            </a:r>
          </a:p>
          <a:p>
            <a:pPr lvl="1" eaLnBrk="1" hangingPunct="1"/>
            <a:r>
              <a:rPr lang="en-US" altLang="en-US" dirty="0" smtClean="0">
                <a:latin typeface="Calibri" panose="020F0502020204030204" pitchFamily="34" charset="0"/>
                <a:ea typeface="ＭＳ Ｐゴシック" panose="020B0600070205080204" pitchFamily="34" charset="-128"/>
              </a:rPr>
              <a:t>Wants to maintain control of his empire and use Catholic uniformity as his tool.</a:t>
            </a:r>
          </a:p>
          <a:p>
            <a:pPr eaLnBrk="1" hangingPunct="1"/>
            <a:r>
              <a:rPr lang="en-US" altLang="en-US" dirty="0" smtClean="0">
                <a:latin typeface="Calibri" panose="020F0502020204030204" pitchFamily="34" charset="0"/>
                <a:ea typeface="ＭＳ Ｐゴシック" panose="020B0600070205080204" pitchFamily="34" charset="-128"/>
              </a:rPr>
              <a:t>His problems: The French, the Papacy, The Turks, and the German Reformation.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153400" cy="914400"/>
          </a:xfrm>
        </p:spPr>
        <p:txBody>
          <a:bodyPr/>
          <a:lstStyle/>
          <a:p>
            <a:r>
              <a:rPr lang="en-US" dirty="0" smtClean="0"/>
              <a:t>Charles V’s Problems:</a:t>
            </a:r>
            <a:br>
              <a:rPr lang="en-US" dirty="0" smtClean="0"/>
            </a:br>
            <a:r>
              <a:rPr lang="en-US" dirty="0" smtClean="0"/>
              <a:t> France and the Papacy</a:t>
            </a:r>
            <a:endParaRPr lang="en-US" dirty="0"/>
          </a:p>
        </p:txBody>
      </p:sp>
      <p:sp>
        <p:nvSpPr>
          <p:cNvPr id="3" name="Content Placeholder 2"/>
          <p:cNvSpPr>
            <a:spLocks noGrp="1"/>
          </p:cNvSpPr>
          <p:nvPr>
            <p:ph idx="1"/>
          </p:nvPr>
        </p:nvSpPr>
        <p:spPr>
          <a:xfrm>
            <a:off x="652463" y="1371600"/>
            <a:ext cx="8034337" cy="5181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French and the Papacy </a:t>
            </a:r>
          </a:p>
          <a:p>
            <a:pPr lvl="1" eaLnBrk="1" hangingPunct="1"/>
            <a:r>
              <a:rPr lang="en-US" altLang="en-US" dirty="0">
                <a:latin typeface="Calibri" panose="020F0502020204030204" pitchFamily="34" charset="0"/>
                <a:ea typeface="ＭＳ Ｐゴシック" panose="020B0600070205080204" pitchFamily="34" charset="-128"/>
              </a:rPr>
              <a:t>Francis I of France (1515 – 1547</a:t>
            </a:r>
            <a:r>
              <a:rPr lang="en-US" altLang="en-US" dirty="0" smtClean="0">
                <a:latin typeface="Calibri" panose="020F0502020204030204" pitchFamily="34" charset="0"/>
                <a:ea typeface="ＭＳ Ｐゴシック" panose="020B0600070205080204" pitchFamily="34" charset="-128"/>
              </a:rPr>
              <a:t>): his rival</a:t>
            </a:r>
          </a:p>
          <a:p>
            <a:pPr lvl="1" eaLnBrk="1" hangingPunct="1"/>
            <a:r>
              <a:rPr lang="en-US" altLang="en-US" dirty="0" smtClean="0">
                <a:latin typeface="Calibri" panose="020F0502020204030204" pitchFamily="34" charset="0"/>
                <a:ea typeface="ＭＳ Ｐゴシック" panose="020B0600070205080204" pitchFamily="34" charset="-128"/>
              </a:rPr>
              <a:t>France is surrounded by Charles’ lands and they have territorial conflict, and the fact that Francis considered Charles his subject, not his equal. </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b="1" u="sng" dirty="0">
                <a:latin typeface="Calibri" panose="020F0502020204030204" pitchFamily="34" charset="0"/>
                <a:ea typeface="ＭＳ Ｐゴシック" panose="020B0600070205080204" pitchFamily="34" charset="-128"/>
              </a:rPr>
              <a:t>Habsburg – Valois Wars </a:t>
            </a:r>
            <a:r>
              <a:rPr lang="en-US" altLang="en-US" dirty="0">
                <a:latin typeface="Calibri" panose="020F0502020204030204" pitchFamily="34" charset="0"/>
                <a:ea typeface="ＭＳ Ｐゴシック" panose="020B0600070205080204" pitchFamily="34" charset="-128"/>
              </a:rPr>
              <a:t>(1521 – 1544)</a:t>
            </a:r>
          </a:p>
          <a:p>
            <a:pPr lvl="2" eaLnBrk="1" hangingPunct="1"/>
            <a:r>
              <a:rPr lang="en-US" altLang="en-US" dirty="0">
                <a:latin typeface="Calibri" panose="020F0502020204030204" pitchFamily="34" charset="0"/>
                <a:ea typeface="ＭＳ Ｐゴシック" panose="020B0600070205080204" pitchFamily="34" charset="-128"/>
              </a:rPr>
              <a:t>The alliance of Pope Clement VII (1523 – 1534) and Francis </a:t>
            </a:r>
            <a:r>
              <a:rPr lang="en-US" altLang="en-US" dirty="0" smtClean="0">
                <a:latin typeface="Calibri" panose="020F0502020204030204" pitchFamily="34" charset="0"/>
                <a:ea typeface="ＭＳ Ｐゴシック" panose="020B0600070205080204" pitchFamily="34" charset="-128"/>
              </a:rPr>
              <a:t>I: The Pope feared Charles’ power in Italy.</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The sack of Rome (1527) </a:t>
            </a:r>
            <a:r>
              <a:rPr lang="en-US" altLang="en-US" dirty="0" smtClean="0">
                <a:latin typeface="Calibri" panose="020F0502020204030204" pitchFamily="34" charset="0"/>
                <a:ea typeface="ＭＳ Ｐゴシック" panose="020B0600070205080204" pitchFamily="34" charset="-128"/>
              </a:rPr>
              <a:t>by Charles’ armies may have been the end of the Italian Renaissance.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31774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685800"/>
            <a:ext cx="8262938" cy="4953000"/>
          </a:xfrm>
        </p:spPr>
        <p:txBody>
          <a:bodyPr/>
          <a:lstStyle/>
          <a:p>
            <a:r>
              <a:rPr lang="en-US" sz="2200" dirty="0">
                <a:latin typeface="Calibri" panose="020F0502020204030204" pitchFamily="34" charset="0"/>
              </a:rPr>
              <a:t>​What were the chief ideas of the Christian humanists, and how did they differ from the ideas of the Protestant reformers?</a:t>
            </a:r>
          </a:p>
          <a:p>
            <a:r>
              <a:rPr lang="en-US" sz="2200" dirty="0">
                <a:latin typeface="Calibri" panose="020F0502020204030204" pitchFamily="34" charset="0"/>
              </a:rPr>
              <a:t>​What were Martin Luther’s main disagreements with the Roman Catholic Church, and what political, economic, and social conditions help explain why the movement he began spread so quickly across Europe?</a:t>
            </a:r>
          </a:p>
          <a:p>
            <a:r>
              <a:rPr lang="en-US" sz="2200" dirty="0">
                <a:latin typeface="Calibri" panose="020F0502020204030204" pitchFamily="34" charset="0"/>
              </a:rPr>
              <a:t>​What were the main tenets of Lutheranism, </a:t>
            </a:r>
            <a:r>
              <a:rPr lang="en-US" sz="2200" dirty="0" err="1">
                <a:latin typeface="Calibri" panose="020F0502020204030204" pitchFamily="34" charset="0"/>
              </a:rPr>
              <a:t>Zwinglianism</a:t>
            </a:r>
            <a:r>
              <a:rPr lang="en-US" sz="2200" dirty="0">
                <a:latin typeface="Calibri" panose="020F0502020204030204" pitchFamily="34" charset="0"/>
              </a:rPr>
              <a:t>, Anabaptism, and Calvinism, and how did they differ from each other and from Catholicism? What impact did political, economic, and social conditions have on the development of these four reform movements?</a:t>
            </a:r>
          </a:p>
          <a:p>
            <a:r>
              <a:rPr lang="en-US" sz="2200" dirty="0">
                <a:latin typeface="Calibri" panose="020F0502020204030204" pitchFamily="34" charset="0"/>
              </a:rPr>
              <a:t>​What impact did the Protestant Reformation have on society in the sixteenth century?</a:t>
            </a:r>
          </a:p>
          <a:p>
            <a:r>
              <a:rPr lang="en-US" sz="2200" dirty="0">
                <a:latin typeface="Calibri" panose="020F0502020204030204" pitchFamily="34" charset="0"/>
              </a:rPr>
              <a:t>​What measures did the Roman Catholic Church take to reform itself and to combat Protestantism in the sixteenth century?</a:t>
            </a:r>
          </a:p>
          <a:p>
            <a:r>
              <a:rPr lang="en-US" sz="2200" dirty="0">
                <a:latin typeface="Calibri" panose="020F0502020204030204" pitchFamily="34" charset="0"/>
              </a:rPr>
              <a:t>​What role did politics, economic and social conditions, and religion play in the European wars of the sixteenth century?</a:t>
            </a:r>
          </a:p>
        </p:txBody>
      </p:sp>
    </p:spTree>
    <p:extLst>
      <p:ext uri="{BB962C8B-B14F-4D97-AF65-F5344CB8AC3E}">
        <p14:creationId xmlns:p14="http://schemas.microsoft.com/office/powerpoint/2010/main" val="675945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33400"/>
            <a:ext cx="8458200" cy="381000"/>
          </a:xfrm>
        </p:spPr>
        <p:txBody>
          <a:bodyPr/>
          <a:lstStyle/>
          <a:p>
            <a:pPr rtl="0" eaLnBrk="1" fontAlgn="base" hangingPunct="1"/>
            <a:r>
              <a:rPr lang="en-US" kern="1200" dirty="0">
                <a:solidFill>
                  <a:srgbClr val="000000"/>
                </a:solidFill>
                <a:effectLst/>
                <a:latin typeface="Calibri" panose="020F0502020204030204" pitchFamily="34" charset="0"/>
                <a:ea typeface="ＭＳ Ｐゴシック" panose="020B0600070205080204" pitchFamily="34" charset="-128"/>
                <a:cs typeface="+mn-cs"/>
              </a:rPr>
              <a:t>CHART 13.1 The Habsburgs as Holy Roman Emperors and Kings of Spain</a:t>
            </a:r>
            <a:endParaRPr lang="en-US" dirty="0">
              <a:effectLst/>
            </a:endParaRPr>
          </a:p>
        </p:txBody>
      </p:sp>
      <p:sp>
        <p:nvSpPr>
          <p:cNvPr id="22530" name="TextBox 2"/>
          <p:cNvSpPr txBox="1">
            <a:spLocks noChangeArrowheads="1"/>
          </p:cNvSpPr>
          <p:nvPr/>
        </p:nvSpPr>
        <p:spPr bwMode="auto">
          <a:xfrm>
            <a:off x="7824788" y="6604000"/>
            <a:ext cx="1319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Chart 13.1 p375</a:t>
            </a:r>
          </a:p>
        </p:txBody>
      </p:sp>
      <p:pic>
        <p:nvPicPr>
          <p:cNvPr id="22532" name="Picture 1" descr="Chart shows the lineage of Habsburg family beginning with Maximilian I of Austria-Holy Roman Emperor and Mary of Burgundy , whose son Philip of Habsburg was wedded to Joanna of Spain (daughter of Ferdinand of Aragon and Isabella of Castile.  &#10;&#10;Charles V (King of Spain (1516–1556) and Holy Roman Emperor (1519–1556) and Ferdinand I (Holy Roman Emperor (1556–1564)) were the descendants of Philip  and Joanna.&#10;&#10;Philip II, son of Charles V and Isabella of Portugal, ruled the Kingdom of Spain from 1556 to 1598." title="CHART 13.1 The Habsburgs as Holy Roman Emperors and Kings of Spa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9667" y="1752600"/>
            <a:ext cx="809046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p:nvPr>
        </p:nvSpPr>
        <p:spPr>
          <a:xfrm>
            <a:off x="685800" y="152400"/>
            <a:ext cx="8458200" cy="1143000"/>
          </a:xfrm>
        </p:spPr>
        <p:txBody>
          <a:bodyPr/>
          <a:lstStyle/>
          <a:p>
            <a:pPr eaLnBrk="1" hangingPunct="1"/>
            <a:r>
              <a:rPr lang="en-US" altLang="en-US" dirty="0" smtClean="0">
                <a:latin typeface="Calibri" panose="020F0502020204030204" pitchFamily="34" charset="0"/>
                <a:ea typeface="ＭＳ Ｐゴシック" panose="020B0600070205080204" pitchFamily="34" charset="-128"/>
              </a:rPr>
              <a:t>Charles V’s Problems: </a:t>
            </a:r>
            <a:br>
              <a:rPr lang="en-US" altLang="en-US" dirty="0" smtClean="0">
                <a:latin typeface="Calibri" panose="020F0502020204030204" pitchFamily="34" charset="0"/>
                <a:ea typeface="ＭＳ Ｐゴシック" panose="020B0600070205080204" pitchFamily="34" charset="-128"/>
              </a:rPr>
            </a:br>
            <a:r>
              <a:rPr lang="en-US" altLang="en-US" dirty="0" smtClean="0">
                <a:latin typeface="Calibri" panose="020F0502020204030204" pitchFamily="34" charset="0"/>
                <a:ea typeface="ＭＳ Ｐゴシック" panose="020B0600070205080204" pitchFamily="34" charset="-128"/>
              </a:rPr>
              <a:t>The Turks and Germany</a:t>
            </a:r>
            <a:endParaRPr lang="en-US" altLang="en-US" dirty="0">
              <a:latin typeface="Calibri" panose="020F0502020204030204" pitchFamily="34" charset="0"/>
              <a:ea typeface="ＭＳ Ｐゴシック" panose="020B0600070205080204" pitchFamily="34" charset="-128"/>
            </a:endParaRPr>
          </a:p>
        </p:txBody>
      </p:sp>
      <p:sp>
        <p:nvSpPr>
          <p:cNvPr id="24579" name="Rectangle 5"/>
          <p:cNvSpPr>
            <a:spLocks noGrp="1" noChangeArrowheads="1"/>
          </p:cNvSpPr>
          <p:nvPr>
            <p:ph type="body" idx="1"/>
          </p:nvPr>
        </p:nvSpPr>
        <p:spPr>
          <a:xfrm>
            <a:off x="652463" y="1447800"/>
            <a:ext cx="8262937" cy="5333999"/>
          </a:xfrm>
        </p:spPr>
        <p:txBody>
          <a:bodyPr/>
          <a:lstStyle/>
          <a:p>
            <a:pPr eaLnBrk="1" hangingPunct="1"/>
            <a:r>
              <a:rPr lang="en-US" altLang="en-US" dirty="0">
                <a:latin typeface="Calibri" panose="020F0502020204030204" pitchFamily="34" charset="0"/>
                <a:ea typeface="ＭＳ Ｐゴシック" panose="020B0600070205080204" pitchFamily="34" charset="-128"/>
              </a:rPr>
              <a:t>The Ottoman Empire</a:t>
            </a:r>
          </a:p>
          <a:p>
            <a:pPr lvl="1" eaLnBrk="1" hangingPunct="1"/>
            <a:r>
              <a:rPr lang="en-US" altLang="en-US" dirty="0">
                <a:latin typeface="Calibri" panose="020F0502020204030204" pitchFamily="34" charset="0"/>
                <a:ea typeface="ＭＳ Ｐゴシック" panose="020B0600070205080204" pitchFamily="34" charset="-128"/>
              </a:rPr>
              <a:t>The new threat to </a:t>
            </a:r>
            <a:r>
              <a:rPr lang="en-US" altLang="en-US" dirty="0" smtClean="0">
                <a:latin typeface="Calibri" panose="020F0502020204030204" pitchFamily="34" charset="0"/>
                <a:ea typeface="ＭＳ Ｐゴシック" panose="020B0600070205080204" pitchFamily="34" charset="-128"/>
              </a:rPr>
              <a:t>Europe: took over Constantinople (</a:t>
            </a:r>
            <a:r>
              <a:rPr lang="en-US" altLang="en-US" dirty="0">
                <a:latin typeface="Calibri" panose="020F0502020204030204" pitchFamily="34" charset="0"/>
                <a:ea typeface="ＭＳ Ｐゴシック" panose="020B0600070205080204" pitchFamily="34" charset="-128"/>
              </a:rPr>
              <a:t>I</a:t>
            </a:r>
            <a:r>
              <a:rPr lang="en-US" altLang="en-US" dirty="0" smtClean="0">
                <a:latin typeface="Calibri" panose="020F0502020204030204" pitchFamily="34" charset="0"/>
                <a:ea typeface="ＭＳ Ｐゴシック" panose="020B0600070205080204" pitchFamily="34" charset="-128"/>
              </a:rPr>
              <a:t>stanbul), then Hungary and into Austria.</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Suleiman the Magnificent (1520 – 1566</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Repulsed at Vienna (1529</a:t>
            </a:r>
            <a:r>
              <a:rPr lang="en-US" altLang="en-US" dirty="0" smtClean="0">
                <a:latin typeface="Calibri" panose="020F0502020204030204" pitchFamily="34" charset="0"/>
                <a:ea typeface="ＭＳ Ｐゴシック" panose="020B0600070205080204" pitchFamily="34" charset="-128"/>
              </a:rPr>
              <a:t>)- a scary moment for Charles!</a:t>
            </a:r>
            <a:endParaRPr lang="en-US" altLang="en-US" dirty="0">
              <a:latin typeface="Calibri" panose="020F0502020204030204" pitchFamily="34" charset="0"/>
              <a:ea typeface="ＭＳ Ｐゴシック" panose="020B0600070205080204" pitchFamily="34" charset="-128"/>
            </a:endParaRPr>
          </a:p>
          <a:p>
            <a:pPr eaLnBrk="1" hangingPunct="1"/>
            <a:r>
              <a:rPr lang="en-US" altLang="en-US" dirty="0">
                <a:latin typeface="Calibri" panose="020F0502020204030204" pitchFamily="34" charset="0"/>
                <a:ea typeface="ＭＳ Ｐゴシック" panose="020B0600070205080204" pitchFamily="34" charset="-128"/>
              </a:rPr>
              <a:t>Politics in Germany</a:t>
            </a:r>
          </a:p>
          <a:p>
            <a:pPr lvl="1" eaLnBrk="1" hangingPunct="1"/>
            <a:r>
              <a:rPr lang="en-US" altLang="en-US" dirty="0">
                <a:latin typeface="Calibri" panose="020F0502020204030204" pitchFamily="34" charset="0"/>
                <a:ea typeface="ＭＳ Ｐゴシック" panose="020B0600070205080204" pitchFamily="34" charset="-128"/>
              </a:rPr>
              <a:t>Germany’s fragmented political </a:t>
            </a:r>
            <a:r>
              <a:rPr lang="en-US" altLang="en-US" dirty="0" smtClean="0">
                <a:latin typeface="Calibri" panose="020F0502020204030204" pitchFamily="34" charset="0"/>
                <a:ea typeface="ＭＳ Ｐゴシック" panose="020B0600070205080204" pitchFamily="34" charset="-128"/>
              </a:rPr>
              <a:t>power did not work in his favor.</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01000" cy="533400"/>
          </a:xfrm>
        </p:spPr>
        <p:txBody>
          <a:bodyPr/>
          <a:lstStyle/>
          <a:p>
            <a:r>
              <a:rPr lang="en-US" dirty="0" smtClean="0"/>
              <a:t>The German Situation</a:t>
            </a:r>
            <a:endParaRPr lang="en-US" dirty="0"/>
          </a:p>
        </p:txBody>
      </p:sp>
      <p:sp>
        <p:nvSpPr>
          <p:cNvPr id="3" name="Content Placeholder 2"/>
          <p:cNvSpPr>
            <a:spLocks noGrp="1"/>
          </p:cNvSpPr>
          <p:nvPr>
            <p:ph idx="1"/>
          </p:nvPr>
        </p:nvSpPr>
        <p:spPr>
          <a:xfrm>
            <a:off x="652463" y="914400"/>
            <a:ext cx="8034337" cy="6096000"/>
          </a:xfrm>
        </p:spPr>
        <p:txBody>
          <a:bodyPr/>
          <a:lstStyle/>
          <a:p>
            <a:pPr eaLnBrk="1" hangingPunct="1"/>
            <a:r>
              <a:rPr lang="en-US" altLang="en-US" sz="2800" b="1" u="sng" dirty="0" smtClean="0">
                <a:latin typeface="Calibri" panose="020F0502020204030204" pitchFamily="34" charset="0"/>
                <a:ea typeface="ＭＳ Ｐゴシック" panose="020B0600070205080204" pitchFamily="34" charset="-128"/>
              </a:rPr>
              <a:t>The Diet of </a:t>
            </a:r>
            <a:r>
              <a:rPr lang="en-US" altLang="en-US" sz="2800" b="1" u="sng" dirty="0" err="1" smtClean="0">
                <a:latin typeface="Calibri" panose="020F0502020204030204" pitchFamily="34" charset="0"/>
                <a:ea typeface="ＭＳ Ｐゴシック" panose="020B0600070205080204" pitchFamily="34" charset="-128"/>
              </a:rPr>
              <a:t>Augsberg</a:t>
            </a:r>
            <a:r>
              <a:rPr lang="en-US" altLang="en-US" sz="2800" dirty="0" smtClean="0">
                <a:latin typeface="Calibri" panose="020F0502020204030204" pitchFamily="34" charset="0"/>
                <a:ea typeface="ＭＳ Ｐゴシック" panose="020B0600070205080204" pitchFamily="34" charset="-128"/>
              </a:rPr>
              <a:t>: 1530</a:t>
            </a:r>
          </a:p>
          <a:p>
            <a:pPr lvl="1" eaLnBrk="1" hangingPunct="1"/>
            <a:r>
              <a:rPr lang="en-US" altLang="en-US" sz="2400" dirty="0" smtClean="0">
                <a:latin typeface="Calibri" panose="020F0502020204030204" pitchFamily="34" charset="0"/>
                <a:ea typeface="ＭＳ Ｐゴシック" panose="020B0600070205080204" pitchFamily="34" charset="-128"/>
              </a:rPr>
              <a:t>Meeting of Catholics and Protestants to address religious conflict.</a:t>
            </a:r>
          </a:p>
          <a:p>
            <a:pPr lvl="1" eaLnBrk="1" hangingPunct="1"/>
            <a:r>
              <a:rPr lang="en-US" altLang="en-US" sz="2400" dirty="0" smtClean="0">
                <a:latin typeface="Calibri" panose="020F0502020204030204" pitchFamily="34" charset="0"/>
                <a:ea typeface="ＭＳ Ｐゴシック" panose="020B0600070205080204" pitchFamily="34" charset="-128"/>
              </a:rPr>
              <a:t>Charles V demanded Lutherans convert back to Catholicism.</a:t>
            </a:r>
          </a:p>
          <a:p>
            <a:pPr eaLnBrk="1" hangingPunct="1"/>
            <a:r>
              <a:rPr lang="en-US" altLang="en-US" sz="2800" dirty="0" smtClean="0">
                <a:latin typeface="Calibri" panose="020F0502020204030204" pitchFamily="34" charset="0"/>
                <a:ea typeface="ＭＳ Ｐゴシック" panose="020B0600070205080204" pitchFamily="34" charset="-128"/>
              </a:rPr>
              <a:t>The </a:t>
            </a:r>
            <a:r>
              <a:rPr lang="en-US" altLang="en-US" sz="2800" b="1" u="sng" dirty="0" err="1">
                <a:latin typeface="Calibri" panose="020F0502020204030204" pitchFamily="34" charset="0"/>
                <a:ea typeface="ＭＳ Ｐゴシック" panose="020B0600070205080204" pitchFamily="34" charset="-128"/>
              </a:rPr>
              <a:t>Schmalkaldic</a:t>
            </a:r>
            <a:r>
              <a:rPr lang="en-US" altLang="en-US" sz="2800" b="1" u="sng" dirty="0">
                <a:latin typeface="Calibri" panose="020F0502020204030204" pitchFamily="34" charset="0"/>
                <a:ea typeface="ＭＳ Ｐゴシック" panose="020B0600070205080204" pitchFamily="34" charset="-128"/>
              </a:rPr>
              <a:t> League </a:t>
            </a:r>
            <a:r>
              <a:rPr lang="en-US" altLang="en-US" sz="2800" dirty="0" smtClean="0">
                <a:latin typeface="Calibri" panose="020F0502020204030204" pitchFamily="34" charset="0"/>
                <a:ea typeface="ＭＳ Ｐゴシック" panose="020B0600070205080204" pitchFamily="34" charset="-128"/>
              </a:rPr>
              <a:t>formed in defense: </a:t>
            </a:r>
            <a:r>
              <a:rPr lang="en-US" altLang="en-US" sz="2800" dirty="0" err="1" smtClean="0">
                <a:latin typeface="Calibri" panose="020F0502020204030204" pitchFamily="34" charset="0"/>
                <a:ea typeface="ＭＳ Ｐゴシック" panose="020B0600070205080204" pitchFamily="34" charset="-128"/>
              </a:rPr>
              <a:t>relilgious</a:t>
            </a:r>
            <a:r>
              <a:rPr lang="en-US" altLang="en-US" sz="2800" dirty="0" smtClean="0">
                <a:latin typeface="Calibri" panose="020F0502020204030204" pitchFamily="34" charset="0"/>
                <a:ea typeface="ＭＳ Ｐゴシック" panose="020B0600070205080204" pitchFamily="34" charset="-128"/>
              </a:rPr>
              <a:t>, political, military alliance.</a:t>
            </a:r>
          </a:p>
          <a:p>
            <a:pPr lvl="1" eaLnBrk="1" hangingPunct="1"/>
            <a:r>
              <a:rPr lang="en-US" altLang="en-US" sz="2400" dirty="0" err="1" smtClean="0">
                <a:latin typeface="Calibri" panose="020F0502020204030204" pitchFamily="34" charset="0"/>
                <a:ea typeface="ＭＳ Ｐゴシック" panose="020B0600070205080204" pitchFamily="34" charset="-128"/>
              </a:rPr>
              <a:t>Schmalkaldic</a:t>
            </a:r>
            <a:r>
              <a:rPr lang="en-US" altLang="en-US" sz="2400" dirty="0" smtClean="0">
                <a:latin typeface="Calibri" panose="020F0502020204030204" pitchFamily="34" charset="0"/>
                <a:ea typeface="ＭＳ Ｐゴシック" panose="020B0600070205080204" pitchFamily="34" charset="-128"/>
              </a:rPr>
              <a:t> Wars 1546-1547- German Protestants allied with French Catholics.</a:t>
            </a:r>
          </a:p>
          <a:p>
            <a:pPr lvl="1" eaLnBrk="1" hangingPunct="1"/>
            <a:r>
              <a:rPr lang="en-US" altLang="en-US" sz="2400" dirty="0" smtClean="0">
                <a:latin typeface="Calibri" panose="020F0502020204030204" pitchFamily="34" charset="0"/>
                <a:ea typeface="ＭＳ Ｐゴシック" panose="020B0600070205080204" pitchFamily="34" charset="-128"/>
              </a:rPr>
              <a:t>Charles gives up and retires.</a:t>
            </a:r>
            <a:endParaRPr lang="en-US" altLang="en-US" sz="2400" dirty="0">
              <a:latin typeface="Calibri" panose="020F0502020204030204" pitchFamily="34" charset="0"/>
              <a:ea typeface="ＭＳ Ｐゴシック" panose="020B0600070205080204" pitchFamily="34" charset="-128"/>
            </a:endParaRPr>
          </a:p>
          <a:p>
            <a:pPr lvl="1" eaLnBrk="1" hangingPunct="1"/>
            <a:r>
              <a:rPr lang="en-US" altLang="en-US" sz="2400" b="1" u="sng" dirty="0">
                <a:latin typeface="Calibri" panose="020F0502020204030204" pitchFamily="34" charset="0"/>
                <a:ea typeface="ＭＳ Ｐゴシック" panose="020B0600070205080204" pitchFamily="34" charset="-128"/>
              </a:rPr>
              <a:t>Peace of Augsburg </a:t>
            </a:r>
            <a:r>
              <a:rPr lang="en-US" altLang="en-US" sz="2400" dirty="0">
                <a:latin typeface="Calibri" panose="020F0502020204030204" pitchFamily="34" charset="0"/>
                <a:ea typeface="ＭＳ Ｐゴシック" panose="020B0600070205080204" pitchFamily="34" charset="-128"/>
              </a:rPr>
              <a:t>(1555)</a:t>
            </a:r>
          </a:p>
          <a:p>
            <a:pPr lvl="2" eaLnBrk="1" hangingPunct="1"/>
            <a:r>
              <a:rPr lang="en-US" altLang="en-US" dirty="0">
                <a:latin typeface="Calibri" panose="020F0502020204030204" pitchFamily="34" charset="0"/>
                <a:ea typeface="ＭＳ Ｐゴシック" panose="020B0600070205080204" pitchFamily="34" charset="-128"/>
              </a:rPr>
              <a:t>Division of Christianity </a:t>
            </a:r>
            <a:r>
              <a:rPr lang="en-US" altLang="en-US" dirty="0" smtClean="0">
                <a:latin typeface="Calibri" panose="020F0502020204030204" pitchFamily="34" charset="0"/>
                <a:ea typeface="ＭＳ Ｐゴシック" panose="020B0600070205080204" pitchFamily="34" charset="-128"/>
              </a:rPr>
              <a:t>acknowledged</a:t>
            </a:r>
          </a:p>
          <a:p>
            <a:pPr lvl="2" eaLnBrk="1" hangingPunct="1"/>
            <a:r>
              <a:rPr lang="en-US" altLang="en-US" i="1" dirty="0" smtClean="0">
                <a:latin typeface="Calibri" panose="020F0502020204030204" pitchFamily="34" charset="0"/>
                <a:ea typeface="ＭＳ Ｐゴシック" panose="020B0600070205080204" pitchFamily="34" charset="-128"/>
              </a:rPr>
              <a:t>“</a:t>
            </a:r>
            <a:r>
              <a:rPr lang="en-US" altLang="en-US" i="1" dirty="0" err="1" smtClean="0">
                <a:latin typeface="Calibri" panose="020F0502020204030204" pitchFamily="34" charset="0"/>
                <a:ea typeface="ＭＳ Ｐゴシック" panose="020B0600070205080204" pitchFamily="34" charset="-128"/>
              </a:rPr>
              <a:t>Cuius</a:t>
            </a:r>
            <a:r>
              <a:rPr lang="en-US" altLang="en-US" i="1" dirty="0" smtClean="0">
                <a:latin typeface="Calibri" panose="020F0502020204030204" pitchFamily="34" charset="0"/>
                <a:ea typeface="ＭＳ Ｐゴシック" panose="020B0600070205080204" pitchFamily="34" charset="-128"/>
              </a:rPr>
              <a:t> </a:t>
            </a:r>
            <a:r>
              <a:rPr lang="en-US" altLang="en-US" i="1" dirty="0" err="1" smtClean="0">
                <a:latin typeface="Calibri" panose="020F0502020204030204" pitchFamily="34" charset="0"/>
                <a:ea typeface="ＭＳ Ｐゴシック" panose="020B0600070205080204" pitchFamily="34" charset="-128"/>
              </a:rPr>
              <a:t>regio</a:t>
            </a:r>
            <a:r>
              <a:rPr lang="en-US" altLang="en-US" i="1" dirty="0" smtClean="0">
                <a:latin typeface="Calibri" panose="020F0502020204030204" pitchFamily="34" charset="0"/>
                <a:ea typeface="ＭＳ Ｐゴシック" panose="020B0600070205080204" pitchFamily="34" charset="-128"/>
              </a:rPr>
              <a:t>, </a:t>
            </a:r>
            <a:r>
              <a:rPr lang="en-US" altLang="en-US" i="1" dirty="0" err="1" smtClean="0">
                <a:latin typeface="Calibri" panose="020F0502020204030204" pitchFamily="34" charset="0"/>
                <a:ea typeface="ＭＳ Ｐゴシック" panose="020B0600070205080204" pitchFamily="34" charset="-128"/>
              </a:rPr>
              <a:t>eius</a:t>
            </a:r>
            <a:r>
              <a:rPr lang="en-US" altLang="en-US" i="1" dirty="0" smtClean="0">
                <a:latin typeface="Calibri" panose="020F0502020204030204" pitchFamily="34" charset="0"/>
                <a:ea typeface="ＭＳ Ｐゴシック" panose="020B0600070205080204" pitchFamily="34" charset="-128"/>
              </a:rPr>
              <a:t> </a:t>
            </a:r>
            <a:r>
              <a:rPr lang="en-US" altLang="en-US" i="1" dirty="0" err="1" smtClean="0">
                <a:latin typeface="Calibri" panose="020F0502020204030204" pitchFamily="34" charset="0"/>
                <a:ea typeface="ＭＳ Ｐゴシック" panose="020B0600070205080204" pitchFamily="34" charset="-128"/>
              </a:rPr>
              <a:t>religio</a:t>
            </a:r>
            <a:r>
              <a:rPr lang="en-US" altLang="en-US" i="1" dirty="0" smtClean="0">
                <a:latin typeface="Calibri" panose="020F0502020204030204" pitchFamily="34" charset="0"/>
                <a:ea typeface="ＭＳ Ｐゴシック" panose="020B0600070205080204" pitchFamily="34" charset="-128"/>
              </a:rPr>
              <a:t>”: The Prince chooses the faith </a:t>
            </a:r>
            <a:r>
              <a:rPr lang="en-US" altLang="en-US" b="1" i="1" dirty="0" smtClean="0">
                <a:latin typeface="Calibri" panose="020F0502020204030204" pitchFamily="34" charset="0"/>
                <a:ea typeface="ＭＳ Ｐゴシック" panose="020B0600070205080204" pitchFamily="34" charset="-128"/>
              </a:rPr>
              <a:t>(NOT religious freedom for the people*)</a:t>
            </a:r>
            <a:endParaRPr lang="en-US" altLang="en-US" b="1" i="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93162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idx="4294967295"/>
          </p:nvPr>
        </p:nvSpPr>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MAP 13.1 The Empire of Charles V</a:t>
            </a:r>
            <a:endParaRPr lang="en-US" dirty="0">
              <a:effectLst/>
            </a:endParaRPr>
          </a:p>
        </p:txBody>
      </p:sp>
      <p:sp>
        <p:nvSpPr>
          <p:cNvPr id="2560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13.1 p375</a:t>
            </a:r>
          </a:p>
        </p:txBody>
      </p:sp>
      <p:pic>
        <p:nvPicPr>
          <p:cNvPr id="15364" name="Picture 1" descr="A map shows the Empire of Charles V. It marks the domains of Maximilian of Austria, Mary of Burgundy, Acquired by Ferdinand, brother of Charles V, Ottoman Empire possessions, Isabella of Castile, Ferdinand of Aragon, and Boundaries of the Holy Roman Empire as follows:&#10;&#10;Isabella of Castile: located east of Portugal and covers central Spain. The city includes Toledo.                                                          Ferdinand of Aragon: extends east of Isabella of Castile covering  eastern Spain, it also includes Balearic Islands, Corsica, Sardinia, and southern Italy. The cities marked are Barcelona and Naples. &#10;Mary of Burgundy: covers Netherlands and extends to its west and also covers some regions north of Switzerland. The cities marked are Antwerp and Amsterdam. &#10;Maximilian of Austria: encompasses northern Italy and Austria. The cities include Milan and Vienna.&#10;Acquired by Ferdinand, brother of Charles V: extends to the north and east of Maximilian of Austria and covers Hungary. The cities marked are Prague and Buda.&#10;Ottoman Empire possessions: covers regions around the east coast of Mediterranean Sea. The city includes Constantinople.&#10;Boundaries of the Holy Roman Empire: it includes Mary of Burgundy, Switzerland, Austria, and western regions of Ferdinand Empire. The cities include Augsburg, Vienna, Prague, Mühlberg, Wittenberg, Antwerp, and Amsterdam. " title="MAP 13.1 The Empire of Charles 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863" y="685800"/>
            <a:ext cx="7280275"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Charles V</a:t>
            </a:r>
            <a:endParaRPr lang="en-US" dirty="0">
              <a:effectLst/>
            </a:endParaRPr>
          </a:p>
        </p:txBody>
      </p:sp>
      <p:sp>
        <p:nvSpPr>
          <p:cNvPr id="27650"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p376</a:t>
            </a:r>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2692400"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1"/>
          <p:cNvSpPr>
            <a:spLocks noChangeArrowheads="1"/>
          </p:cNvSpPr>
          <p:nvPr/>
        </p:nvSpPr>
        <p:spPr bwMode="auto">
          <a:xfrm>
            <a:off x="647700" y="55626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Charles V sought to maintain religious unity throughout his vast empire by keeping all his subjects within the bounds of the Catholic Church. </a:t>
            </a:r>
            <a:endParaRPr lang="en-US" altLang="en-US" sz="2000"/>
          </a:p>
        </p:txBody>
      </p:sp>
      <p:sp>
        <p:nvSpPr>
          <p:cNvPr id="3" name="TextBox 2"/>
          <p:cNvSpPr txBox="1"/>
          <p:nvPr/>
        </p:nvSpPr>
        <p:spPr>
          <a:xfrm>
            <a:off x="4419600" y="1752600"/>
            <a:ext cx="3914854" cy="1938992"/>
          </a:xfrm>
          <a:prstGeom prst="rect">
            <a:avLst/>
          </a:prstGeom>
          <a:noFill/>
        </p:spPr>
        <p:txBody>
          <a:bodyPr wrap="none" rtlCol="0">
            <a:spAutoFit/>
          </a:bodyPr>
          <a:lstStyle/>
          <a:p>
            <a:r>
              <a:rPr lang="en-US" i="1" dirty="0" smtClean="0"/>
              <a:t>“I speak Spanish to God, </a:t>
            </a:r>
          </a:p>
          <a:p>
            <a:r>
              <a:rPr lang="en-US" i="1" dirty="0" smtClean="0"/>
              <a:t>Italian to women, French to</a:t>
            </a:r>
          </a:p>
          <a:p>
            <a:r>
              <a:rPr lang="en-US" i="1" dirty="0"/>
              <a:t>g</a:t>
            </a:r>
            <a:r>
              <a:rPr lang="en-US" i="1" dirty="0" smtClean="0"/>
              <a:t>entlemen, and German to</a:t>
            </a:r>
          </a:p>
          <a:p>
            <a:r>
              <a:rPr lang="en-US" i="1" dirty="0"/>
              <a:t>m</a:t>
            </a:r>
            <a:r>
              <a:rPr lang="en-US" i="1" dirty="0" smtClean="0"/>
              <a:t>y horse.”</a:t>
            </a:r>
          </a:p>
          <a:p>
            <a:r>
              <a:rPr lang="en-US" dirty="0"/>
              <a:t>	</a:t>
            </a:r>
            <a:r>
              <a:rPr lang="en-US" dirty="0" smtClean="0"/>
              <a:t>	- Charles V</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33400"/>
            <a:ext cx="8458200" cy="381000"/>
          </a:xfrm>
        </p:spPr>
        <p:txBody>
          <a:bodyPr/>
          <a:lstStyle/>
          <a:p>
            <a:pPr rtl="0" eaLnBrk="1" fontAlgn="base" hangingPunct="1"/>
            <a:r>
              <a:rPr lang="en-US" kern="1200" dirty="0">
                <a:solidFill>
                  <a:srgbClr val="000000"/>
                </a:solidFill>
                <a:effectLst/>
                <a:latin typeface="Calibri" panose="020F0502020204030204" pitchFamily="34" charset="0"/>
                <a:ea typeface="ＭＳ Ｐゴシック" panose="020B0600070205080204" pitchFamily="34" charset="-128"/>
                <a:cs typeface="+mn-cs"/>
              </a:rPr>
              <a:t>CHRONOLOGY Politics and the German Reformation</a:t>
            </a:r>
            <a:endParaRPr lang="en-US" dirty="0">
              <a:effectLst/>
            </a:endParaRPr>
          </a:p>
        </p:txBody>
      </p:sp>
      <p:sp>
        <p:nvSpPr>
          <p:cNvPr id="29698"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p377</a:t>
            </a:r>
          </a:p>
        </p:txBody>
      </p:sp>
      <p:graphicFrame>
        <p:nvGraphicFramePr>
          <p:cNvPr id="5" name="Table 4"/>
          <p:cNvGraphicFramePr>
            <a:graphicFrameLocks noGrp="1"/>
          </p:cNvGraphicFramePr>
          <p:nvPr>
            <p:extLst>
              <p:ext uri="{D42A27DB-BD31-4B8C-83A1-F6EECF244321}">
                <p14:modId xmlns:p14="http://schemas.microsoft.com/office/powerpoint/2010/main" val="3615138357"/>
              </p:ext>
            </p:extLst>
          </p:nvPr>
        </p:nvGraphicFramePr>
        <p:xfrm>
          <a:off x="1428750" y="1427079"/>
          <a:ext cx="6972300" cy="5176921"/>
        </p:xfrm>
        <a:graphic>
          <a:graphicData uri="http://schemas.openxmlformats.org/drawingml/2006/table">
            <a:tbl>
              <a:tblPr firstRow="1"/>
              <a:tblGrid>
                <a:gridCol w="4610982">
                  <a:extLst>
                    <a:ext uri="{9D8B030D-6E8A-4147-A177-3AD203B41FA5}">
                      <a16:colId xmlns:a16="http://schemas.microsoft.com/office/drawing/2014/main" xmlns="" val="20000"/>
                    </a:ext>
                  </a:extLst>
                </a:gridCol>
                <a:gridCol w="2361318">
                  <a:extLst>
                    <a:ext uri="{9D8B030D-6E8A-4147-A177-3AD203B41FA5}">
                      <a16:colId xmlns:a16="http://schemas.microsoft.com/office/drawing/2014/main" xmlns=""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623971">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Habsburg-Valois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1521–1525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Second Habsburg-Valois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1527–1529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902112222"/>
                  </a:ext>
                </a:extLst>
              </a:tr>
              <a:tr h="533400">
                <a:tc>
                  <a:txBody>
                    <a:bodyPr/>
                    <a:lstStyle/>
                    <a:p>
                      <a:r>
                        <a:rPr lang="en-US" sz="2500" dirty="0">
                          <a:latin typeface="Calibri" panose="020F0502020204030204" pitchFamily="34" charset="0"/>
                        </a:rPr>
                        <a:t>Defeat of the Turks at Vienna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399730068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Diet of Augsburg</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92374075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Third Habsburg-Valois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1535–1538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554138766"/>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Fourth Habsburg-Valois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1542–1544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217575936"/>
                  </a:ext>
                </a:extLst>
              </a:tr>
              <a:tr h="609600">
                <a:tc>
                  <a:txBody>
                    <a:bodyPr/>
                    <a:lstStyle/>
                    <a:p>
                      <a:pPr marL="0" marR="0">
                        <a:lnSpc>
                          <a:spcPct val="115000"/>
                        </a:lnSpc>
                        <a:spcBef>
                          <a:spcPts val="0"/>
                        </a:spcBef>
                        <a:spcAft>
                          <a:spcPts val="0"/>
                        </a:spcAft>
                      </a:pPr>
                      <a:r>
                        <a:rPr lang="en-US" sz="2500" dirty="0" err="1">
                          <a:effectLst/>
                          <a:latin typeface="Calibri" panose="020F0502020204030204" pitchFamily="34" charset="0"/>
                          <a:ea typeface="Calibri"/>
                          <a:cs typeface="Times New Roman"/>
                        </a:rPr>
                        <a:t>Schmalkaldic</a:t>
                      </a:r>
                      <a:r>
                        <a:rPr lang="en-US" sz="2500" dirty="0">
                          <a:effectLst/>
                          <a:latin typeface="Calibri" panose="020F0502020204030204" pitchFamily="34" charset="0"/>
                          <a:ea typeface="Calibri"/>
                          <a:cs typeface="Times New Roman"/>
                        </a:rPr>
                        <a:t> Wars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1546–1555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Peace of Augsburg</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1555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762000"/>
          </a:xfrm>
        </p:spPr>
        <p:txBody>
          <a:bodyPr/>
          <a:lstStyle/>
          <a:p>
            <a:r>
              <a:rPr lang="en-US" dirty="0" smtClean="0"/>
              <a:t>The Spread of the </a:t>
            </a:r>
            <a:br>
              <a:rPr lang="en-US" dirty="0" smtClean="0"/>
            </a:br>
            <a:r>
              <a:rPr lang="en-US" dirty="0" smtClean="0"/>
              <a:t>Protestant Reformation</a:t>
            </a:r>
            <a:endParaRPr lang="en-US" dirty="0"/>
          </a:p>
        </p:txBody>
      </p:sp>
      <p:sp>
        <p:nvSpPr>
          <p:cNvPr id="3" name="Content Placeholder 2"/>
          <p:cNvSpPr>
            <a:spLocks noGrp="1"/>
          </p:cNvSpPr>
          <p:nvPr>
            <p:ph idx="1"/>
          </p:nvPr>
        </p:nvSpPr>
        <p:spPr/>
        <p:txBody>
          <a:bodyPr/>
          <a:lstStyle/>
          <a:p>
            <a:r>
              <a:rPr lang="en-US" dirty="0" smtClean="0"/>
              <a:t>What were the beliefs of Lutheranism, </a:t>
            </a:r>
            <a:r>
              <a:rPr lang="en-US" dirty="0" err="1" smtClean="0"/>
              <a:t>Zwinglianism</a:t>
            </a:r>
            <a:r>
              <a:rPr lang="en-US" dirty="0" smtClean="0"/>
              <a:t>, Anabaptism, and Calvinism?</a:t>
            </a:r>
          </a:p>
          <a:p>
            <a:r>
              <a:rPr lang="en-US" dirty="0" smtClean="0"/>
              <a:t>How did they differ from each other and from Catholicism?</a:t>
            </a:r>
          </a:p>
          <a:p>
            <a:r>
              <a:rPr lang="en-US" dirty="0" smtClean="0"/>
              <a:t>What did political, social, and economic conditions have on the development of these 4 reform movements?</a:t>
            </a:r>
            <a:endParaRPr lang="en-US" dirty="0"/>
          </a:p>
        </p:txBody>
      </p:sp>
    </p:spTree>
    <p:extLst>
      <p:ext uri="{BB962C8B-B14F-4D97-AF65-F5344CB8AC3E}">
        <p14:creationId xmlns:p14="http://schemas.microsoft.com/office/powerpoint/2010/main" val="27887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Spread of the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Protestant Reformation</a:t>
            </a:r>
          </a:p>
        </p:txBody>
      </p:sp>
      <p:sp>
        <p:nvSpPr>
          <p:cNvPr id="31747" name="Rectangle 5"/>
          <p:cNvSpPr>
            <a:spLocks noGrp="1" noChangeArrowheads="1"/>
          </p:cNvSpPr>
          <p:nvPr>
            <p:ph type="body" idx="1"/>
          </p:nvPr>
        </p:nvSpPr>
        <p:spPr>
          <a:xfrm>
            <a:off x="685800" y="1601788"/>
            <a:ext cx="8153400"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Lutheranism in Scandinavia</a:t>
            </a:r>
          </a:p>
          <a:p>
            <a:pPr lvl="1" eaLnBrk="1" hangingPunct="1"/>
            <a:r>
              <a:rPr lang="en-US" altLang="en-US" dirty="0">
                <a:latin typeface="Calibri" panose="020F0502020204030204" pitchFamily="34" charset="0"/>
                <a:ea typeface="ＭＳ Ｐゴシック" panose="020B0600070205080204" pitchFamily="34" charset="-128"/>
              </a:rPr>
              <a:t>Monarchs and their state-run </a:t>
            </a:r>
            <a:r>
              <a:rPr lang="en-US" altLang="en-US" dirty="0" smtClean="0">
                <a:latin typeface="Calibri" panose="020F0502020204030204" pitchFamily="34" charset="0"/>
                <a:ea typeface="ＭＳ Ｐゴシック" panose="020B0600070205080204" pitchFamily="34" charset="-128"/>
              </a:rPr>
              <a:t>churches: kings were also the supreme ecclesiastical authorities</a:t>
            </a:r>
          </a:p>
          <a:p>
            <a:pPr lvl="1" eaLnBrk="1" hangingPunct="1"/>
            <a:r>
              <a:rPr lang="en-US" altLang="en-US" dirty="0" smtClean="0">
                <a:latin typeface="Calibri" panose="020F0502020204030204" pitchFamily="34" charset="0"/>
                <a:ea typeface="ＭＳ Ｐゴシック" panose="020B0600070205080204" pitchFamily="34" charset="-128"/>
              </a:rPr>
              <a:t>Denmark, Norway, and Sweden</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914400"/>
          </a:xfrm>
        </p:spPr>
        <p:txBody>
          <a:bodyPr/>
          <a:lstStyle/>
          <a:p>
            <a:r>
              <a:rPr lang="en-US" sz="3500" dirty="0" smtClean="0"/>
              <a:t>The Spread of the Protestant Reformation: Switzerland</a:t>
            </a:r>
            <a:endParaRPr lang="en-US" sz="3500" dirty="0"/>
          </a:p>
        </p:txBody>
      </p:sp>
      <p:sp>
        <p:nvSpPr>
          <p:cNvPr id="3" name="Content Placeholder 2"/>
          <p:cNvSpPr>
            <a:spLocks noGrp="1"/>
          </p:cNvSpPr>
          <p:nvPr>
            <p:ph idx="1"/>
          </p:nvPr>
        </p:nvSpPr>
        <p:spPr>
          <a:xfrm>
            <a:off x="652463" y="1219200"/>
            <a:ext cx="8262937" cy="5486400"/>
          </a:xfrm>
        </p:spPr>
        <p:txBody>
          <a:bodyPr/>
          <a:lstStyle/>
          <a:p>
            <a:pPr eaLnBrk="1" hangingPunct="1"/>
            <a:r>
              <a:rPr lang="en-US" altLang="en-US" dirty="0">
                <a:latin typeface="Calibri" panose="020F0502020204030204" pitchFamily="34" charset="0"/>
                <a:ea typeface="ＭＳ Ｐゴシック" panose="020B0600070205080204" pitchFamily="34" charset="-128"/>
              </a:rPr>
              <a:t>The </a:t>
            </a:r>
            <a:r>
              <a:rPr lang="en-US" altLang="en-US" dirty="0" err="1">
                <a:latin typeface="Calibri" panose="020F0502020204030204" pitchFamily="34" charset="0"/>
                <a:ea typeface="ＭＳ Ｐゴシック" panose="020B0600070205080204" pitchFamily="34" charset="-128"/>
              </a:rPr>
              <a:t>Zwinglian</a:t>
            </a:r>
            <a:r>
              <a:rPr lang="en-US" altLang="en-US" dirty="0">
                <a:latin typeface="Calibri" panose="020F0502020204030204" pitchFamily="34" charset="0"/>
                <a:ea typeface="ＭＳ Ｐゴシック" panose="020B0600070205080204" pitchFamily="34" charset="-128"/>
              </a:rPr>
              <a:t> Reformation</a:t>
            </a:r>
          </a:p>
          <a:p>
            <a:pPr lvl="1" eaLnBrk="1" hangingPunct="1"/>
            <a:r>
              <a:rPr lang="en-US" altLang="en-US" dirty="0" smtClean="0">
                <a:latin typeface="Calibri" panose="020F0502020204030204" pitchFamily="34" charset="0"/>
                <a:ea typeface="ＭＳ Ｐゴシック" panose="020B0600070205080204" pitchFamily="34" charset="-128"/>
              </a:rPr>
              <a:t>The 13 </a:t>
            </a:r>
            <a:r>
              <a:rPr lang="en-US" altLang="en-US" i="1" u="sng" dirty="0">
                <a:latin typeface="Calibri" panose="020F0502020204030204" pitchFamily="34" charset="0"/>
                <a:ea typeface="ＭＳ Ｐゴシック" panose="020B0600070205080204" pitchFamily="34" charset="-128"/>
              </a:rPr>
              <a:t>cantons</a:t>
            </a:r>
            <a:r>
              <a:rPr lang="en-US" altLang="en-US" dirty="0">
                <a:latin typeface="Calibri" panose="020F0502020204030204" pitchFamily="34" charset="0"/>
                <a:ea typeface="ＭＳ Ｐゴシック" panose="020B0600070205080204" pitchFamily="34" charset="-128"/>
              </a:rPr>
              <a:t> </a:t>
            </a:r>
            <a:r>
              <a:rPr lang="en-US" altLang="en-US" dirty="0" smtClean="0">
                <a:latin typeface="Calibri" panose="020F0502020204030204" pitchFamily="34" charset="0"/>
                <a:ea typeface="ＭＳ Ｐゴシック" panose="020B0600070205080204" pitchFamily="34" charset="-128"/>
              </a:rPr>
              <a:t>(states) of </a:t>
            </a:r>
            <a:r>
              <a:rPr lang="en-US" altLang="en-US" dirty="0">
                <a:latin typeface="Calibri" panose="020F0502020204030204" pitchFamily="34" charset="0"/>
                <a:ea typeface="ＭＳ Ｐゴシック" panose="020B0600070205080204" pitchFamily="34" charset="-128"/>
              </a:rPr>
              <a:t>the Swiss </a:t>
            </a:r>
            <a:r>
              <a:rPr lang="en-US" altLang="en-US" dirty="0" smtClean="0">
                <a:latin typeface="Calibri" panose="020F0502020204030204" pitchFamily="34" charset="0"/>
                <a:ea typeface="ＭＳ Ｐゴシック" panose="020B0600070205080204" pitchFamily="34" charset="-128"/>
              </a:rPr>
              <a:t>Confederation were loosely united and self-governing.</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Reforms in </a:t>
            </a:r>
            <a:r>
              <a:rPr lang="en-US" altLang="en-US" dirty="0" smtClean="0">
                <a:latin typeface="Calibri" panose="020F0502020204030204" pitchFamily="34" charset="0"/>
                <a:ea typeface="ＭＳ Ｐゴシック" panose="020B0600070205080204" pitchFamily="34" charset="-128"/>
              </a:rPr>
              <a:t>Zürich: Ulrich </a:t>
            </a:r>
            <a:r>
              <a:rPr lang="en-US" altLang="en-US" dirty="0">
                <a:latin typeface="Calibri" panose="020F0502020204030204" pitchFamily="34" charset="0"/>
                <a:ea typeface="ＭＳ Ｐゴシック" panose="020B0600070205080204" pitchFamily="34" charset="-128"/>
              </a:rPr>
              <a:t>Zwingli (1484 – 1531</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Zwingli- son of wealthy peasant, educated humanist, influenced by Erasmus, and a Cathedral priest.</a:t>
            </a:r>
          </a:p>
          <a:p>
            <a:pPr lvl="2" eaLnBrk="1" hangingPunct="1"/>
            <a:r>
              <a:rPr lang="en-US" altLang="en-US" dirty="0" smtClean="0">
                <a:latin typeface="Calibri" panose="020F0502020204030204" pitchFamily="34" charset="0"/>
                <a:ea typeface="ＭＳ Ｐゴシック" panose="020B0600070205080204" pitchFamily="34" charset="-128"/>
              </a:rPr>
              <a:t>Had his own interpretation of the Gospel.</a:t>
            </a:r>
          </a:p>
          <a:p>
            <a:pPr lvl="2" eaLnBrk="1" hangingPunct="1"/>
            <a:r>
              <a:rPr lang="en-US" altLang="en-US" dirty="0" smtClean="0">
                <a:latin typeface="Calibri" panose="020F0502020204030204" pitchFamily="34" charset="0"/>
                <a:ea typeface="ＭＳ Ｐゴシック" panose="020B0600070205080204" pitchFamily="34" charset="-128"/>
              </a:rPr>
              <a:t>Criticized Swiss mercenary industry (“blood for gold”).</a:t>
            </a:r>
          </a:p>
          <a:p>
            <a:pPr lvl="2" eaLnBrk="1" hangingPunct="1"/>
            <a:r>
              <a:rPr lang="en-US" altLang="en-US" dirty="0" smtClean="0">
                <a:latin typeface="Calibri" panose="020F0502020204030204" pitchFamily="34" charset="0"/>
                <a:ea typeface="ＭＳ Ｐゴシック" panose="020B0600070205080204" pitchFamily="34" charset="-128"/>
              </a:rPr>
              <a:t>Advocated for clergy’s right to marry.</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smtClean="0">
                <a:latin typeface="Calibri" panose="020F0502020204030204" pitchFamily="34" charset="0"/>
                <a:ea typeface="ＭＳ Ｐゴシック" panose="020B0600070205080204" pitchFamily="34" charset="-128"/>
              </a:rPr>
              <a:t>Wanted the state to supervise the church</a:t>
            </a:r>
          </a:p>
          <a:p>
            <a:pPr lvl="2" eaLnBrk="1" hangingPunct="1"/>
            <a:r>
              <a:rPr lang="en-US" altLang="en-US" dirty="0" smtClean="0">
                <a:latin typeface="Calibri" panose="020F0502020204030204" pitchFamily="34" charset="0"/>
                <a:ea typeface="ＭＳ Ｐゴシック" panose="020B0600070205080204" pitchFamily="34" charset="-128"/>
              </a:rPr>
              <a:t>Abandoned relics, images, paintings, decoration, music.</a:t>
            </a:r>
          </a:p>
          <a:p>
            <a:pPr lvl="2" eaLnBrk="1" hangingPunct="1"/>
            <a:r>
              <a:rPr lang="en-US" altLang="en-US" dirty="0" smtClean="0">
                <a:latin typeface="Calibri" panose="020F0502020204030204" pitchFamily="34" charset="0"/>
                <a:ea typeface="ＭＳ Ｐゴシック" panose="020B0600070205080204" pitchFamily="34" charset="-128"/>
              </a:rPr>
              <a:t>Abolished monasticism, saints, and celibacy</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4037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381000"/>
          </a:xfrm>
        </p:spPr>
        <p:txBody>
          <a:bodyPr/>
          <a:lstStyle/>
          <a:p>
            <a:r>
              <a:rPr lang="en-US" dirty="0" smtClean="0"/>
              <a:t>Zwingli in Switzerland</a:t>
            </a:r>
            <a:endParaRPr lang="en-US" dirty="0"/>
          </a:p>
        </p:txBody>
      </p:sp>
      <p:sp>
        <p:nvSpPr>
          <p:cNvPr id="3" name="Content Placeholder 2"/>
          <p:cNvSpPr>
            <a:spLocks noGrp="1"/>
          </p:cNvSpPr>
          <p:nvPr>
            <p:ph idx="1"/>
          </p:nvPr>
        </p:nvSpPr>
        <p:spPr>
          <a:xfrm>
            <a:off x="652463" y="1143000"/>
            <a:ext cx="8034337" cy="5715000"/>
          </a:xfrm>
        </p:spPr>
        <p:txBody>
          <a:bodyPr/>
          <a:lstStyle/>
          <a:p>
            <a:pPr eaLnBrk="1" hangingPunct="1"/>
            <a:r>
              <a:rPr lang="en-US" altLang="en-US" dirty="0">
                <a:latin typeface="Calibri" panose="020F0502020204030204" pitchFamily="34" charset="0"/>
                <a:ea typeface="ＭＳ Ｐゴシック" panose="020B0600070205080204" pitchFamily="34" charset="-128"/>
              </a:rPr>
              <a:t>A Futile Search for </a:t>
            </a:r>
            <a:r>
              <a:rPr lang="en-US" altLang="en-US" dirty="0" smtClean="0">
                <a:latin typeface="Calibri" panose="020F0502020204030204" pitchFamily="34" charset="0"/>
                <a:ea typeface="ＭＳ Ｐゴシック" panose="020B0600070205080204" pitchFamily="34" charset="-128"/>
              </a:rPr>
              <a:t>Unity</a:t>
            </a:r>
          </a:p>
          <a:p>
            <a:pPr lvl="1" eaLnBrk="1" hangingPunct="1"/>
            <a:r>
              <a:rPr lang="en-US" altLang="en-US" dirty="0" smtClean="0">
                <a:latin typeface="Calibri" panose="020F0502020204030204" pitchFamily="34" charset="0"/>
                <a:ea typeface="ＭＳ Ｐゴシック" panose="020B0600070205080204" pitchFamily="34" charset="-128"/>
              </a:rPr>
              <a:t>Forest (rural) cantons remained Catholic, and he feared they would ally with the Habsburgs.</a:t>
            </a:r>
          </a:p>
          <a:p>
            <a:pPr lvl="1" eaLnBrk="1" hangingPunct="1"/>
            <a:r>
              <a:rPr lang="en-US" altLang="en-US" dirty="0" smtClean="0">
                <a:latin typeface="Calibri" panose="020F0502020204030204" pitchFamily="34" charset="0"/>
                <a:ea typeface="ＭＳ Ｐゴシック" panose="020B0600070205080204" pitchFamily="34" charset="-128"/>
              </a:rPr>
              <a:t>Zwingli wanted to ally with Luther and German reformers against Catholic power.</a:t>
            </a:r>
          </a:p>
          <a:p>
            <a:pPr lvl="1" eaLnBrk="1" hangingPunct="1"/>
            <a:r>
              <a:rPr lang="en-US" altLang="en-US" dirty="0" smtClean="0">
                <a:latin typeface="Calibri" panose="020F0502020204030204" pitchFamily="34" charset="0"/>
                <a:ea typeface="ＭＳ Ｐゴシック" panose="020B0600070205080204" pitchFamily="34" charset="-128"/>
              </a:rPr>
              <a:t>German princes also feared Charles V’s power. </a:t>
            </a:r>
          </a:p>
          <a:p>
            <a:pPr lvl="1" eaLnBrk="1" hangingPunct="1"/>
            <a:r>
              <a:rPr lang="en-US" altLang="en-US" dirty="0" smtClean="0">
                <a:latin typeface="Calibri" panose="020F0502020204030204" pitchFamily="34" charset="0"/>
                <a:ea typeface="ＭＳ Ｐゴシック" panose="020B0600070205080204" pitchFamily="34" charset="-128"/>
              </a:rPr>
              <a:t>Prince Philip of Hesse invites them for a conference at the </a:t>
            </a:r>
            <a:r>
              <a:rPr lang="en-US" altLang="en-US" b="1" u="sng" dirty="0" smtClean="0">
                <a:latin typeface="Calibri" panose="020F0502020204030204" pitchFamily="34" charset="0"/>
                <a:ea typeface="ＭＳ Ｐゴシック" panose="020B0600070205080204" pitchFamily="34" charset="-128"/>
              </a:rPr>
              <a:t>Marburg Colloquy</a:t>
            </a:r>
            <a:r>
              <a:rPr lang="en-US" altLang="en-US" dirty="0" smtClean="0">
                <a:latin typeface="Calibri" panose="020F0502020204030204" pitchFamily="34" charset="0"/>
                <a:ea typeface="ＭＳ Ｐゴシック" panose="020B0600070205080204" pitchFamily="34" charset="-128"/>
              </a:rPr>
              <a:t>- and Luther and Zwingli argue over the Lord’s Supper (the “Eucharist”) and whether Christ is present in the bread and wine (seriously).</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Failed attempt to ally with German reformers</a:t>
            </a:r>
          </a:p>
          <a:p>
            <a:endParaRPr lang="en-US" dirty="0"/>
          </a:p>
        </p:txBody>
      </p:sp>
    </p:spTree>
    <p:extLst>
      <p:ext uri="{BB962C8B-B14F-4D97-AF65-F5344CB8AC3E}">
        <p14:creationId xmlns:p14="http://schemas.microsoft.com/office/powerpoint/2010/main" val="35318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US" sz="2300" kern="1200" dirty="0">
                <a:solidFill>
                  <a:srgbClr val="000000"/>
                </a:solidFill>
                <a:latin typeface="Calibri"/>
                <a:ea typeface="ＭＳ Ｐゴシック"/>
                <a:cs typeface="ＭＳ Ｐゴシック"/>
              </a:rPr>
              <a:t>A nineteenth-century engraving showing Luther before the Diet of Worms</a:t>
            </a:r>
            <a:endParaRPr lang="en-US" sz="2300" dirty="0"/>
          </a:p>
        </p:txBody>
      </p:sp>
      <p:sp>
        <p:nvSpPr>
          <p:cNvPr id="5122"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p365</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723900"/>
            <a:ext cx="6886575"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848600" cy="381000"/>
          </a:xfrm>
        </p:spPr>
        <p:txBody>
          <a:bodyPr/>
          <a:lstStyle/>
          <a:p>
            <a:r>
              <a:rPr lang="en-US" dirty="0" smtClean="0"/>
              <a:t>Zwingli in Switzerland</a:t>
            </a:r>
            <a:endParaRPr lang="en-US" dirty="0"/>
          </a:p>
        </p:txBody>
      </p:sp>
      <p:sp>
        <p:nvSpPr>
          <p:cNvPr id="3" name="Content Placeholder 2"/>
          <p:cNvSpPr>
            <a:spLocks noGrp="1"/>
          </p:cNvSpPr>
          <p:nvPr>
            <p:ph idx="1"/>
          </p:nvPr>
        </p:nvSpPr>
        <p:spPr>
          <a:xfrm>
            <a:off x="652463" y="1219200"/>
            <a:ext cx="8034337" cy="5334000"/>
          </a:xfrm>
        </p:spPr>
        <p:txBody>
          <a:bodyPr/>
          <a:lstStyle/>
          <a:p>
            <a:r>
              <a:rPr lang="en-US" dirty="0" smtClean="0"/>
              <a:t>Swiss Civil Wars- 1531</a:t>
            </a:r>
          </a:p>
          <a:p>
            <a:pPr lvl="1"/>
            <a:r>
              <a:rPr lang="en-US" dirty="0" smtClean="0"/>
              <a:t>Between Swiss Catholics and </a:t>
            </a:r>
            <a:r>
              <a:rPr lang="en-US" dirty="0" err="1" smtClean="0"/>
              <a:t>Zwinglians</a:t>
            </a:r>
            <a:endParaRPr lang="en-US" dirty="0" smtClean="0"/>
          </a:p>
          <a:p>
            <a:pPr lvl="1"/>
            <a:r>
              <a:rPr lang="en-US" dirty="0" smtClean="0"/>
              <a:t>Zwingli is killed in battle.</a:t>
            </a:r>
          </a:p>
          <a:p>
            <a:pPr lvl="2"/>
            <a:r>
              <a:rPr lang="en-US" dirty="0" smtClean="0"/>
              <a:t>He is cut into pieces and cremated. </a:t>
            </a:r>
          </a:p>
          <a:p>
            <a:pPr lvl="2"/>
            <a:r>
              <a:rPr lang="en-US" dirty="0" smtClean="0"/>
              <a:t>Luther actually approved of this.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183" y="3889754"/>
            <a:ext cx="476250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507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rtl="0" eaLnBrk="1" fontAlgn="base" hangingPunct="1"/>
            <a:r>
              <a:rPr lang="en-US" sz="3000" kern="1200" dirty="0">
                <a:solidFill>
                  <a:srgbClr val="000000"/>
                </a:solidFill>
                <a:effectLst/>
                <a:latin typeface="Calibri" panose="020F0502020204030204" pitchFamily="34" charset="0"/>
                <a:ea typeface="ＭＳ Ｐゴシック" panose="020B0600070205080204" pitchFamily="34" charset="-128"/>
                <a:cs typeface="+mn-cs"/>
              </a:rPr>
              <a:t>The Swiss Cantons</a:t>
            </a:r>
            <a:endParaRPr lang="en-US" dirty="0">
              <a:effectLst/>
            </a:endParaRPr>
          </a:p>
        </p:txBody>
      </p:sp>
      <p:sp>
        <p:nvSpPr>
          <p:cNvPr id="32770"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p377</a:t>
            </a:r>
          </a:p>
        </p:txBody>
      </p:sp>
      <p:pic>
        <p:nvPicPr>
          <p:cNvPr id="19460" name="Picture 1" descr="A map shows the states under the Swiss Cantons, namely, Basel, Solothurn, Aargau, Bern, Luzern, Zurich, Thurgau, Zug, Schwyz, Unterwalden, Uri, Glarus, Togenburg, and Appenzel." title="The Swiss Canton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54063"/>
            <a:ext cx="5334000"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Zwingli</a:t>
            </a:r>
            <a:endParaRPr lang="en-US" dirty="0">
              <a:effectLst/>
            </a:endParaRPr>
          </a:p>
        </p:txBody>
      </p:sp>
      <p:sp>
        <p:nvSpPr>
          <p:cNvPr id="34818"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p378</a:t>
            </a:r>
          </a:p>
        </p:txBody>
      </p:sp>
      <p:pic>
        <p:nvPicPr>
          <p:cNvPr id="348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7638" y="762000"/>
            <a:ext cx="37687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1"/>
          <p:cNvSpPr>
            <a:spLocks noChangeArrowheads="1"/>
          </p:cNvSpPr>
          <p:nvPr/>
        </p:nvSpPr>
        <p:spPr bwMode="auto">
          <a:xfrm>
            <a:off x="1181100" y="5622925"/>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Ulrich Zwingli began the Reformation in Switzerland through his preaching in Zurich. </a:t>
            </a:r>
            <a:endParaRPr lang="en-US" altLang="en-US" sz="20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Radical Reformation: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Anabaptists</a:t>
            </a:r>
          </a:p>
        </p:txBody>
      </p:sp>
      <p:sp>
        <p:nvSpPr>
          <p:cNvPr id="36867" name="Rectangle 5"/>
          <p:cNvSpPr>
            <a:spLocks noGrp="1" noChangeArrowheads="1"/>
          </p:cNvSpPr>
          <p:nvPr>
            <p:ph type="body" idx="1"/>
          </p:nvPr>
        </p:nvSpPr>
        <p:spPr>
          <a:xfrm>
            <a:off x="685800" y="1601788"/>
            <a:ext cx="8305800" cy="5180012"/>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The Ideas of the Anabaptists</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Church was a voluntary association of believers</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Adult baptism</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Return to the practices of early Christianity</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Separation of church and </a:t>
            </a:r>
            <a:r>
              <a:rPr lang="en-US" altLang="en-US" dirty="0" smtClean="0">
                <a:latin typeface="Calibri" panose="020F0502020204030204" pitchFamily="34" charset="0"/>
                <a:ea typeface="ＭＳ Ｐゴシック" panose="020B0600070205080204" pitchFamily="34" charset="-128"/>
              </a:rPr>
              <a:t>state</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“priesthood of all believers”</a:t>
            </a:r>
            <a:endParaRPr lang="en-US" altLang="en-US" dirty="0">
              <a:latin typeface="Calibri" panose="020F0502020204030204" pitchFamily="34" charset="0"/>
              <a:ea typeface="ＭＳ Ｐゴシック" panose="020B0600070205080204" pitchFamily="34" charset="-128"/>
            </a:endParaRPr>
          </a:p>
          <a:p>
            <a:pPr eaLnBrk="1" hangingPunct="1">
              <a:lnSpc>
                <a:spcPct val="80000"/>
              </a:lnSpc>
            </a:pPr>
            <a:r>
              <a:rPr lang="en-US" altLang="en-US" dirty="0">
                <a:latin typeface="Calibri" panose="020F0502020204030204" pitchFamily="34" charset="0"/>
                <a:ea typeface="ＭＳ Ｐゴシック" panose="020B0600070205080204" pitchFamily="34" charset="-128"/>
              </a:rPr>
              <a:t>Varieties of Anabaptism</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Swiss Brethren</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Anabaptists persecuted in Germany, Austrian Habsburg lands, and Switzerland</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The millenarian example at </a:t>
            </a:r>
            <a:r>
              <a:rPr lang="en-US" altLang="en-US" dirty="0" err="1">
                <a:latin typeface="Calibri" panose="020F0502020204030204" pitchFamily="34" charset="0"/>
                <a:ea typeface="ＭＳ Ｐゴシック" panose="020B0600070205080204" pitchFamily="34" charset="-128"/>
              </a:rPr>
              <a:t>Münster</a:t>
            </a:r>
            <a:r>
              <a:rPr lang="en-US" altLang="en-US" dirty="0">
                <a:latin typeface="Calibri" panose="020F0502020204030204" pitchFamily="34" charset="0"/>
                <a:ea typeface="ＭＳ Ｐゴシック" panose="020B0600070205080204" pitchFamily="34" charset="-128"/>
              </a:rPr>
              <a:t> (1532 – 1535</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John of Leiden- </a:t>
            </a:r>
            <a:r>
              <a:rPr lang="en-US" altLang="en-US" dirty="0" err="1" smtClean="0">
                <a:latin typeface="Calibri" panose="020F0502020204030204" pitchFamily="34" charset="0"/>
                <a:ea typeface="ＭＳ Ｐゴシック" panose="020B0600070205080204" pitchFamily="34" charset="-128"/>
              </a:rPr>
              <a:t>Münster</a:t>
            </a:r>
            <a:r>
              <a:rPr lang="en-US" altLang="en-US" dirty="0" smtClean="0">
                <a:latin typeface="Calibri" panose="020F0502020204030204" pitchFamily="34" charset="0"/>
                <a:ea typeface="ＭＳ Ｐゴシック" panose="020B0600070205080204" pitchFamily="34" charset="-128"/>
              </a:rPr>
              <a:t> as the “New Jerusalem”</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8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772400" cy="914400"/>
          </a:xfrm>
        </p:spPr>
        <p:txBody>
          <a:bodyPr/>
          <a:lstStyle/>
          <a:p>
            <a:r>
              <a:rPr lang="en-US" dirty="0" smtClean="0"/>
              <a:t>The Anabaptists</a:t>
            </a:r>
            <a:endParaRPr lang="en-US" dirty="0"/>
          </a:p>
        </p:txBody>
      </p:sp>
      <p:sp>
        <p:nvSpPr>
          <p:cNvPr id="3" name="Content Placeholder 2"/>
          <p:cNvSpPr>
            <a:spLocks noGrp="1"/>
          </p:cNvSpPr>
          <p:nvPr>
            <p:ph idx="1"/>
          </p:nvPr>
        </p:nvSpPr>
        <p:spPr/>
        <p:txBody>
          <a:bodyPr/>
          <a:lstStyle/>
          <a:p>
            <a:pPr eaLnBrk="1" hangingPunct="1">
              <a:lnSpc>
                <a:spcPct val="80000"/>
              </a:lnSpc>
            </a:pPr>
            <a:r>
              <a:rPr lang="en-US" altLang="en-US" dirty="0" smtClean="0">
                <a:latin typeface="Calibri" panose="020F0502020204030204" pitchFamily="34" charset="0"/>
                <a:ea typeface="ＭＳ Ｐゴシック" panose="020B0600070205080204" pitchFamily="34" charset="-128"/>
              </a:rPr>
              <a:t>Leiden and other “</a:t>
            </a:r>
            <a:r>
              <a:rPr lang="en-US" altLang="en-US" dirty="0" err="1" smtClean="0">
                <a:latin typeface="Calibri" panose="020F0502020204030204" pitchFamily="34" charset="0"/>
                <a:ea typeface="ＭＳ Ｐゴシック" panose="020B0600070205080204" pitchFamily="34" charset="-128"/>
              </a:rPr>
              <a:t>millenarials</a:t>
            </a:r>
            <a:r>
              <a:rPr lang="en-US" altLang="en-US" dirty="0" smtClean="0">
                <a:latin typeface="Calibri" panose="020F0502020204030204" pitchFamily="34" charset="0"/>
                <a:ea typeface="ＭＳ Ｐゴシック" panose="020B0600070205080204" pitchFamily="34" charset="-128"/>
              </a:rPr>
              <a:t>” were crushed by the Catholic Prince-Bishop of </a:t>
            </a:r>
            <a:r>
              <a:rPr lang="en-US" altLang="en-US" dirty="0" err="1" smtClean="0">
                <a:latin typeface="Calibri" panose="020F0502020204030204" pitchFamily="34" charset="0"/>
                <a:ea typeface="ＭＳ Ｐゴシック" panose="020B0600070205080204" pitchFamily="34" charset="-128"/>
              </a:rPr>
              <a:t>Münster</a:t>
            </a:r>
            <a:r>
              <a:rPr lang="en-US" altLang="en-US" dirty="0" smtClean="0">
                <a:latin typeface="Calibri" panose="020F0502020204030204" pitchFamily="34" charset="0"/>
                <a:ea typeface="ＭＳ Ｐゴシック" panose="020B0600070205080204" pitchFamily="34" charset="-128"/>
              </a:rPr>
              <a:t>.</a:t>
            </a:r>
          </a:p>
          <a:p>
            <a:pPr eaLnBrk="1" hangingPunct="1">
              <a:lnSpc>
                <a:spcPct val="80000"/>
              </a:lnSpc>
            </a:pPr>
            <a:r>
              <a:rPr lang="en-US" altLang="en-US" dirty="0" smtClean="0">
                <a:latin typeface="Calibri" panose="020F0502020204030204" pitchFamily="34" charset="0"/>
                <a:ea typeface="ＭＳ Ｐゴシック" panose="020B0600070205080204" pitchFamily="34" charset="-128"/>
              </a:rPr>
              <a:t>Dutch Anabaptism then became pacifist and non-violent. </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Menno </a:t>
            </a:r>
            <a:r>
              <a:rPr lang="en-US" altLang="en-US" dirty="0">
                <a:latin typeface="Calibri" panose="020F0502020204030204" pitchFamily="34" charset="0"/>
                <a:ea typeface="ＭＳ Ｐゴシック" panose="020B0600070205080204" pitchFamily="34" charset="-128"/>
              </a:rPr>
              <a:t>Simons (1496 – 1561) and the </a:t>
            </a:r>
            <a:r>
              <a:rPr lang="en-US" altLang="en-US" dirty="0" smtClean="0">
                <a:latin typeface="Calibri" panose="020F0502020204030204" pitchFamily="34" charset="0"/>
                <a:ea typeface="ＭＳ Ｐゴシック" panose="020B0600070205080204" pitchFamily="34" charset="-128"/>
              </a:rPr>
              <a:t>Mennonites- imitate the life of Jesus. </a:t>
            </a:r>
            <a:endParaRPr lang="en-US" altLang="en-US" dirty="0">
              <a:latin typeface="Calibri" panose="020F0502020204030204" pitchFamily="34" charset="0"/>
              <a:ea typeface="ＭＳ Ｐゴシック" panose="020B0600070205080204" pitchFamily="34" charset="-128"/>
            </a:endParaRP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Separation from the </a:t>
            </a:r>
            <a:r>
              <a:rPr lang="en-US" altLang="en-US" dirty="0" smtClean="0">
                <a:latin typeface="Calibri" panose="020F0502020204030204" pitchFamily="34" charset="0"/>
                <a:ea typeface="ＭＳ Ｐゴシック" panose="020B0600070205080204" pitchFamily="34" charset="-128"/>
              </a:rPr>
              <a:t>world</a:t>
            </a:r>
          </a:p>
          <a:p>
            <a:pPr lvl="2" eaLnBrk="1" hangingPunct="1">
              <a:lnSpc>
                <a:spcPct val="80000"/>
              </a:lnSpc>
            </a:pPr>
            <a:r>
              <a:rPr lang="en-US" dirty="0" smtClean="0">
                <a:latin typeface="Calibri" panose="020F0502020204030204" pitchFamily="34" charset="0"/>
                <a:ea typeface="ＭＳ Ｐゴシック" panose="020B0600070205080204" pitchFamily="34" charset="-128"/>
              </a:rPr>
              <a:t>Movement spread to many parts of Europe and America:</a:t>
            </a:r>
          </a:p>
          <a:p>
            <a:pPr lvl="3" eaLnBrk="1" hangingPunct="1">
              <a:lnSpc>
                <a:spcPct val="80000"/>
              </a:lnSpc>
            </a:pPr>
            <a:r>
              <a:rPr lang="en-US" sz="2400" dirty="0" smtClean="0">
                <a:latin typeface="Calibri" panose="020F0502020204030204" pitchFamily="34" charset="0"/>
                <a:ea typeface="ＭＳ Ｐゴシック" panose="020B0600070205080204" pitchFamily="34" charset="-128"/>
              </a:rPr>
              <a:t>The Amish, or “Pennsylvania Dutch” descend from this religious movement. </a:t>
            </a:r>
            <a:endParaRPr lang="en-US" sz="2400" dirty="0"/>
          </a:p>
        </p:txBody>
      </p:sp>
    </p:spTree>
    <p:extLst>
      <p:ext uri="{BB962C8B-B14F-4D97-AF65-F5344CB8AC3E}">
        <p14:creationId xmlns:p14="http://schemas.microsoft.com/office/powerpoint/2010/main" val="290455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Reformation in England</a:t>
            </a:r>
          </a:p>
        </p:txBody>
      </p:sp>
      <p:sp>
        <p:nvSpPr>
          <p:cNvPr id="37891" name="Rectangle 5"/>
          <p:cNvSpPr>
            <a:spLocks noGrp="1" noChangeArrowheads="1"/>
          </p:cNvSpPr>
          <p:nvPr>
            <p:ph type="body" idx="1"/>
          </p:nvPr>
        </p:nvSpPr>
        <p:spPr>
          <a:xfrm>
            <a:off x="685800" y="1295400"/>
            <a:ext cx="8305800" cy="54102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The Marital Troubles of Henry VIII (1509 – 1547)</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From Catherine of Aragon to Anne Boleyn </a:t>
            </a:r>
            <a:endParaRPr lang="en-US" altLang="en-US" dirty="0" smtClean="0">
              <a:latin typeface="Calibri" panose="020F0502020204030204" pitchFamily="34" charset="0"/>
              <a:ea typeface="ＭＳ Ｐゴシック" panose="020B0600070205080204" pitchFamily="34" charset="-128"/>
            </a:endParaRP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Henry and Catherine’s daughter is Mary.</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Could not get </a:t>
            </a:r>
            <a:r>
              <a:rPr lang="en-US" altLang="en-US" dirty="0" err="1" smtClean="0">
                <a:latin typeface="Calibri" panose="020F0502020204030204" pitchFamily="34" charset="0"/>
                <a:ea typeface="ＭＳ Ｐゴシック" panose="020B0600070205080204" pitchFamily="34" charset="-128"/>
              </a:rPr>
              <a:t>annullment</a:t>
            </a:r>
            <a:r>
              <a:rPr lang="en-US" altLang="en-US" dirty="0" smtClean="0">
                <a:latin typeface="Calibri" panose="020F0502020204030204" pitchFamily="34" charset="0"/>
                <a:ea typeface="ＭＳ Ｐゴシック" panose="020B0600070205080204" pitchFamily="34" charset="-128"/>
              </a:rPr>
              <a:t> from Pope Clement VII, who was dependent on Charles V- nephew of Catherine of Aragon. </a:t>
            </a:r>
            <a:endParaRPr lang="en-US" altLang="en-US" dirty="0">
              <a:latin typeface="Calibri" panose="020F0502020204030204" pitchFamily="34" charset="0"/>
              <a:ea typeface="ＭＳ Ｐゴシック" panose="020B0600070205080204" pitchFamily="34" charset="-128"/>
            </a:endParaRP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Policymakers Thomas Cromwell (1485 – 1540) and Thomas Cranmer, Archbishop of Canterbury (1489 – 1556)</a:t>
            </a:r>
          </a:p>
          <a:p>
            <a:pPr lvl="3" eaLnBrk="1" hangingPunct="1">
              <a:lnSpc>
                <a:spcPct val="80000"/>
              </a:lnSpc>
            </a:pPr>
            <a:r>
              <a:rPr lang="en-US" altLang="en-US" b="1" u="sng" dirty="0">
                <a:latin typeface="Calibri" panose="020F0502020204030204" pitchFamily="34" charset="0"/>
                <a:ea typeface="ＭＳ Ｐゴシック" panose="020B0600070205080204" pitchFamily="34" charset="-128"/>
              </a:rPr>
              <a:t>The Act of Supremacy </a:t>
            </a:r>
            <a:r>
              <a:rPr lang="en-US" altLang="en-US" dirty="0">
                <a:latin typeface="Calibri" panose="020F0502020204030204" pitchFamily="34" charset="0"/>
                <a:ea typeface="ＭＳ Ｐゴシック" panose="020B0600070205080204" pitchFamily="34" charset="-128"/>
              </a:rPr>
              <a:t>(1534) </a:t>
            </a:r>
            <a:r>
              <a:rPr lang="en-US" altLang="en-US" dirty="0" smtClean="0">
                <a:latin typeface="Calibri" panose="020F0502020204030204" pitchFamily="34" charset="0"/>
                <a:ea typeface="ＭＳ Ｐゴシック" panose="020B0600070205080204" pitchFamily="34" charset="-128"/>
              </a:rPr>
              <a:t>made the King of England the head of both Church and State</a:t>
            </a:r>
          </a:p>
          <a:p>
            <a:pPr lvl="3" eaLnBrk="1" hangingPunct="1">
              <a:lnSpc>
                <a:spcPct val="80000"/>
              </a:lnSpc>
            </a:pPr>
            <a:r>
              <a:rPr lang="en-US" altLang="en-US" dirty="0" smtClean="0">
                <a:latin typeface="Calibri" panose="020F0502020204030204" pitchFamily="34" charset="0"/>
                <a:ea typeface="ＭＳ Ｐゴシック" panose="020B0600070205080204" pitchFamily="34" charset="-128"/>
              </a:rPr>
              <a:t>The Treason Act made it punishable by death to deny king’s ecclesiastical authority.</a:t>
            </a:r>
          </a:p>
          <a:p>
            <a:pPr lvl="3" eaLnBrk="1" hangingPunct="1">
              <a:lnSpc>
                <a:spcPct val="80000"/>
              </a:lnSpc>
            </a:pPr>
            <a:r>
              <a:rPr lang="en-US" altLang="en-US" dirty="0" smtClean="0">
                <a:latin typeface="Calibri" panose="020F0502020204030204" pitchFamily="34" charset="0"/>
                <a:ea typeface="ＭＳ Ｐゴシック" panose="020B0600070205080204" pitchFamily="34" charset="-128"/>
              </a:rPr>
              <a:t>Thomas More could not bow to a secular ruler on spiritual matters, so he was beheaded.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8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8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8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381000"/>
          </a:xfrm>
        </p:spPr>
        <p:txBody>
          <a:bodyPr/>
          <a:lstStyle/>
          <a:p>
            <a:r>
              <a:rPr lang="en-US" dirty="0" smtClean="0"/>
              <a:t>The Reformation in England</a:t>
            </a:r>
            <a:endParaRPr lang="en-US" dirty="0"/>
          </a:p>
        </p:txBody>
      </p:sp>
      <p:sp>
        <p:nvSpPr>
          <p:cNvPr id="3" name="Content Placeholder 2"/>
          <p:cNvSpPr>
            <a:spLocks noGrp="1"/>
          </p:cNvSpPr>
          <p:nvPr>
            <p:ph idx="1"/>
          </p:nvPr>
        </p:nvSpPr>
        <p:spPr/>
        <p:txBody>
          <a:bodyPr/>
          <a:lstStyle/>
          <a:p>
            <a:pPr eaLnBrk="1" hangingPunct="1">
              <a:lnSpc>
                <a:spcPct val="80000"/>
              </a:lnSpc>
            </a:pPr>
            <a:r>
              <a:rPr lang="en-US" altLang="en-US" dirty="0" smtClean="0">
                <a:latin typeface="Calibri" panose="020F0502020204030204" pitchFamily="34" charset="0"/>
                <a:ea typeface="ＭＳ Ｐゴシック" panose="020B0600070205080204" pitchFamily="34" charset="-128"/>
              </a:rPr>
              <a:t>Henry and Anne Boleyn have a daughter, Elizabeth.</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Anne is beheaded, Henry marries Jane Seymour who gives him a son, Edward.</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Henry marries Anne of Cleves, but divorces her on the grounds that she is ugly.</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Next wife: Catherine Howard, age 15. She is beheaded for adultery.</a:t>
            </a:r>
          </a:p>
          <a:p>
            <a:pPr lvl="1" eaLnBrk="1" hangingPunct="1">
              <a:lnSpc>
                <a:spcPct val="80000"/>
              </a:lnSpc>
            </a:pPr>
            <a:r>
              <a:rPr lang="en-US" altLang="en-US" dirty="0" smtClean="0">
                <a:latin typeface="Calibri" panose="020F0502020204030204" pitchFamily="34" charset="0"/>
                <a:ea typeface="ＭＳ Ｐゴシック" panose="020B0600070205080204" pitchFamily="34" charset="-128"/>
              </a:rPr>
              <a:t>Last and 6</a:t>
            </a:r>
            <a:r>
              <a:rPr lang="en-US" altLang="en-US" baseline="30000" dirty="0" smtClean="0">
                <a:latin typeface="Calibri" panose="020F0502020204030204" pitchFamily="34" charset="0"/>
                <a:ea typeface="ＭＳ Ｐゴシック" panose="020B0600070205080204" pitchFamily="34" charset="-128"/>
              </a:rPr>
              <a:t>th</a:t>
            </a:r>
            <a:r>
              <a:rPr lang="en-US" altLang="en-US" dirty="0" smtClean="0">
                <a:latin typeface="Calibri" panose="020F0502020204030204" pitchFamily="34" charset="0"/>
                <a:ea typeface="ＭＳ Ｐゴシック" panose="020B0600070205080204" pitchFamily="34" charset="-128"/>
              </a:rPr>
              <a:t> wife: Catherine Parr. She outlives him, but convinces Henry to restore his daughters Mary and Elizabeth to the lineage.</a:t>
            </a:r>
          </a:p>
          <a:p>
            <a:pPr eaLnBrk="1" hangingPunct="1">
              <a:lnSpc>
                <a:spcPct val="80000"/>
              </a:lnSpc>
            </a:pPr>
            <a:endParaRPr lang="en-US" altLang="en-US" dirty="0" smtClean="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9859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8077200" cy="381000"/>
          </a:xfrm>
        </p:spPr>
        <p:txBody>
          <a:bodyPr/>
          <a:lstStyle/>
          <a:p>
            <a:r>
              <a:rPr lang="en-US" dirty="0" smtClean="0"/>
              <a:t>The Reformation in England</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5800" y="1295400"/>
            <a:ext cx="43053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43000"/>
            <a:ext cx="2743200" cy="492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0817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81000"/>
          </a:xfrm>
        </p:spPr>
        <p:txBody>
          <a:bodyPr/>
          <a:lstStyle/>
          <a:p>
            <a:r>
              <a:rPr lang="en-US" dirty="0" smtClean="0"/>
              <a:t>The Reformation in England</a:t>
            </a:r>
            <a:endParaRPr lang="en-US" dirty="0"/>
          </a:p>
        </p:txBody>
      </p:sp>
      <p:sp>
        <p:nvSpPr>
          <p:cNvPr id="3" name="Content Placeholder 2"/>
          <p:cNvSpPr>
            <a:spLocks noGrp="1"/>
          </p:cNvSpPr>
          <p:nvPr>
            <p:ph idx="1"/>
          </p:nvPr>
        </p:nvSpPr>
        <p:spPr>
          <a:xfrm>
            <a:off x="652463" y="1219200"/>
            <a:ext cx="8034337" cy="5334000"/>
          </a:xfrm>
        </p:spPr>
        <p:txBody>
          <a:bodyPr/>
          <a:lstStyle/>
          <a:p>
            <a:r>
              <a:rPr lang="en-US" dirty="0" smtClean="0"/>
              <a:t>The New Order:</a:t>
            </a:r>
          </a:p>
          <a:p>
            <a:pPr lvl="1"/>
            <a:r>
              <a:rPr lang="en-US" dirty="0" smtClean="0"/>
              <a:t>Cromwell becomes his chief adviser</a:t>
            </a:r>
          </a:p>
          <a:p>
            <a:pPr lvl="1"/>
            <a:r>
              <a:rPr lang="en-US" dirty="0" smtClean="0"/>
              <a:t>Closes all religious Catholic houses and confiscates land and property, sold land to his supporters.</a:t>
            </a:r>
          </a:p>
          <a:p>
            <a:pPr lvl="1"/>
            <a:r>
              <a:rPr lang="en-US" dirty="0" smtClean="0"/>
              <a:t>Cut ties with the Pope in Rome, but made very little actual doctrine change to the new Anglican Church.</a:t>
            </a:r>
          </a:p>
          <a:p>
            <a:pPr lvl="1"/>
            <a:r>
              <a:rPr lang="en-US" dirty="0" smtClean="0"/>
              <a:t>True English reformers wanted a real Reformation, not a fake one. </a:t>
            </a:r>
          </a:p>
          <a:p>
            <a:pPr lvl="1"/>
            <a:r>
              <a:rPr lang="en-US" dirty="0" smtClean="0"/>
              <a:t>Led to religious conflict again.</a:t>
            </a:r>
            <a:endParaRPr lang="en-US" dirty="0"/>
          </a:p>
        </p:txBody>
      </p:sp>
    </p:spTree>
    <p:extLst>
      <p:ext uri="{BB962C8B-B14F-4D97-AF65-F5344CB8AC3E}">
        <p14:creationId xmlns:p14="http://schemas.microsoft.com/office/powerpoint/2010/main" val="32971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2" y="228600"/>
            <a:ext cx="9144000" cy="381000"/>
          </a:xfrm>
        </p:spPr>
        <p:txBody>
          <a:bodyPr/>
          <a:lstStyle/>
          <a:p>
            <a:r>
              <a:rPr lang="en-US" dirty="0" smtClean="0"/>
              <a:t>The Reformation in England</a:t>
            </a:r>
            <a:endParaRPr lang="en-US" dirty="0"/>
          </a:p>
        </p:txBody>
      </p:sp>
      <p:sp>
        <p:nvSpPr>
          <p:cNvPr id="3" name="Content Placeholder 2"/>
          <p:cNvSpPr>
            <a:spLocks noGrp="1"/>
          </p:cNvSpPr>
          <p:nvPr>
            <p:ph idx="1"/>
          </p:nvPr>
        </p:nvSpPr>
        <p:spPr>
          <a:xfrm>
            <a:off x="652463" y="1143000"/>
            <a:ext cx="8339137" cy="5410200"/>
          </a:xfrm>
        </p:spPr>
        <p:txBody>
          <a:bodyPr/>
          <a:lstStyle/>
          <a:p>
            <a:r>
              <a:rPr lang="en-US" sz="2800" dirty="0" smtClean="0"/>
              <a:t>Henry dies- 1547. 9 year old son Edward VI becomes king.</a:t>
            </a:r>
          </a:p>
          <a:p>
            <a:r>
              <a:rPr lang="en-US" sz="2800" dirty="0" smtClean="0"/>
              <a:t>England is ruled by a regency council, led by Archbishop Cranmer, and real Protestant reforms are put in place. </a:t>
            </a:r>
          </a:p>
          <a:p>
            <a:pPr lvl="1"/>
            <a:r>
              <a:rPr lang="en-US" sz="2400" dirty="0" smtClean="0"/>
              <a:t>The Book of Common Prayer- new Protestant service.</a:t>
            </a:r>
          </a:p>
          <a:p>
            <a:pPr lvl="1"/>
            <a:r>
              <a:rPr lang="en-US" sz="2400" dirty="0" smtClean="0"/>
              <a:t>Edward dies 1553 at age 15.</a:t>
            </a:r>
          </a:p>
          <a:p>
            <a:r>
              <a:rPr lang="en-US" sz="2800" dirty="0" smtClean="0"/>
              <a:t>Catholic Mary, daughter of Catherine of Aragon, becomes Queen of England. And she wants revenge. </a:t>
            </a:r>
          </a:p>
          <a:p>
            <a:r>
              <a:rPr lang="en-US" sz="2800" dirty="0" smtClean="0"/>
              <a:t>Wants to give England back to the Catholic Church.</a:t>
            </a:r>
            <a:endParaRPr lang="en-US" sz="2800" dirty="0"/>
          </a:p>
        </p:txBody>
      </p:sp>
    </p:spTree>
    <p:extLst>
      <p:ext uri="{BB962C8B-B14F-4D97-AF65-F5344CB8AC3E}">
        <p14:creationId xmlns:p14="http://schemas.microsoft.com/office/powerpoint/2010/main" val="12387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706605" y="0"/>
            <a:ext cx="8453437" cy="914400"/>
          </a:xfrm>
        </p:spPr>
        <p:txBody>
          <a:bodyPr/>
          <a:lstStyle/>
          <a:p>
            <a:pPr eaLnBrk="1" hangingPunct="1"/>
            <a:r>
              <a:rPr lang="en-US" altLang="en-US" dirty="0">
                <a:latin typeface="Calibri" panose="020F0502020204030204" pitchFamily="34" charset="0"/>
                <a:ea typeface="ＭＳ Ｐゴシック" panose="020B0600070205080204" pitchFamily="34" charset="-128"/>
              </a:rPr>
              <a:t>Prelude to Reformation</a:t>
            </a:r>
          </a:p>
        </p:txBody>
      </p:sp>
      <p:sp>
        <p:nvSpPr>
          <p:cNvPr id="2" name="Rectangle 5"/>
          <p:cNvSpPr>
            <a:spLocks noGrp="1" noChangeArrowheads="1"/>
          </p:cNvSpPr>
          <p:nvPr>
            <p:ph type="body" idx="1"/>
          </p:nvPr>
        </p:nvSpPr>
        <p:spPr>
          <a:xfrm>
            <a:off x="685800" y="1066800"/>
            <a:ext cx="7769225" cy="5791200"/>
          </a:xfrm>
        </p:spPr>
        <p:txBody>
          <a:bodyPr/>
          <a:lstStyle/>
          <a:p>
            <a:pPr eaLnBrk="1" hangingPunct="1">
              <a:lnSpc>
                <a:spcPct val="90000"/>
              </a:lnSpc>
              <a:defRPr/>
            </a:pPr>
            <a:r>
              <a:rPr lang="en-US" altLang="en-US" b="1" dirty="0">
                <a:latin typeface="Calibri" pitchFamily="34" charset="0"/>
                <a:ea typeface="ＭＳ Ｐゴシック" pitchFamily="34" charset="-128"/>
              </a:rPr>
              <a:t>Christian </a:t>
            </a:r>
            <a:r>
              <a:rPr lang="en-US" altLang="en-US" b="1" dirty="0" smtClean="0">
                <a:latin typeface="Calibri" pitchFamily="34" charset="0"/>
                <a:ea typeface="ＭＳ Ｐゴシック" pitchFamily="34" charset="-128"/>
              </a:rPr>
              <a:t>(or </a:t>
            </a:r>
            <a:r>
              <a:rPr lang="en-US" altLang="en-US" b="1" dirty="0">
                <a:latin typeface="Calibri" pitchFamily="34" charset="0"/>
                <a:ea typeface="ＭＳ Ｐゴシック" pitchFamily="34" charset="-128"/>
              </a:rPr>
              <a:t>Northern </a:t>
            </a:r>
            <a:r>
              <a:rPr lang="en-US" altLang="en-US" b="1" dirty="0" smtClean="0">
                <a:latin typeface="Calibri" pitchFamily="34" charset="0"/>
                <a:ea typeface="ＭＳ Ｐゴシック" pitchFamily="34" charset="-128"/>
              </a:rPr>
              <a:t>Renaissance) </a:t>
            </a:r>
            <a:r>
              <a:rPr lang="en-US" altLang="en-US" b="1" dirty="0">
                <a:latin typeface="Calibri" pitchFamily="34" charset="0"/>
                <a:ea typeface="ＭＳ Ｐゴシック" pitchFamily="34" charset="-128"/>
              </a:rPr>
              <a:t>Humanism</a:t>
            </a:r>
          </a:p>
          <a:p>
            <a:pPr lvl="1" eaLnBrk="1" hangingPunct="1">
              <a:lnSpc>
                <a:spcPct val="90000"/>
              </a:lnSpc>
              <a:defRPr/>
            </a:pPr>
            <a:r>
              <a:rPr lang="en-US" altLang="en-US" dirty="0">
                <a:latin typeface="Calibri" pitchFamily="34" charset="0"/>
                <a:ea typeface="ＭＳ Ｐゴシック" pitchFamily="34" charset="-128"/>
              </a:rPr>
              <a:t>Theme: reform of church and society</a:t>
            </a:r>
          </a:p>
          <a:p>
            <a:pPr lvl="2" eaLnBrk="1" hangingPunct="1">
              <a:lnSpc>
                <a:spcPct val="90000"/>
              </a:lnSpc>
              <a:defRPr/>
            </a:pPr>
            <a:r>
              <a:rPr lang="en-US" altLang="en-US" dirty="0">
                <a:latin typeface="Calibri" pitchFamily="34" charset="0"/>
                <a:ea typeface="ＭＳ Ｐゴシック" pitchFamily="34" charset="-128"/>
              </a:rPr>
              <a:t>Focus on early Christian </a:t>
            </a:r>
            <a:r>
              <a:rPr lang="en-US" altLang="en-US" dirty="0" smtClean="0">
                <a:latin typeface="Calibri" pitchFamily="34" charset="0"/>
                <a:ea typeface="ＭＳ Ｐゴシック" pitchFamily="34" charset="-128"/>
              </a:rPr>
              <a:t>writings as well as classics</a:t>
            </a:r>
          </a:p>
          <a:p>
            <a:pPr lvl="2" eaLnBrk="1" hangingPunct="1">
              <a:lnSpc>
                <a:spcPct val="90000"/>
              </a:lnSpc>
              <a:defRPr/>
            </a:pPr>
            <a:r>
              <a:rPr lang="en-US" altLang="en-US" dirty="0" smtClean="0">
                <a:latin typeface="Calibri" pitchFamily="34" charset="0"/>
                <a:ea typeface="ＭＳ Ｐゴシック" pitchFamily="34" charset="-128"/>
              </a:rPr>
              <a:t>Wanted “simple” Christianity that had been complicated in the Middle Ages</a:t>
            </a:r>
            <a:endParaRPr lang="en-US" altLang="en-US" dirty="0">
              <a:latin typeface="Calibri" pitchFamily="34" charset="0"/>
              <a:ea typeface="ＭＳ Ｐゴシック" pitchFamily="34" charset="-128"/>
            </a:endParaRPr>
          </a:p>
          <a:p>
            <a:pPr lvl="2" eaLnBrk="1" hangingPunct="1">
              <a:lnSpc>
                <a:spcPct val="90000"/>
              </a:lnSpc>
              <a:defRPr/>
            </a:pPr>
            <a:r>
              <a:rPr lang="en-US" altLang="en-US" dirty="0">
                <a:latin typeface="Calibri" pitchFamily="34" charset="0"/>
                <a:ea typeface="ＭＳ Ｐゴシック" pitchFamily="34" charset="-128"/>
              </a:rPr>
              <a:t>The power of </a:t>
            </a:r>
            <a:r>
              <a:rPr lang="en-US" altLang="en-US" dirty="0" smtClean="0">
                <a:latin typeface="Calibri" pitchFamily="34" charset="0"/>
                <a:ea typeface="ＭＳ Ｐゴシック" pitchFamily="34" charset="-128"/>
              </a:rPr>
              <a:t>education to improve oneself leads to true, intrinsic piety (faith)</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Desiderius Erasmus (1466 – 1536</a:t>
            </a:r>
            <a:r>
              <a:rPr lang="en-US" altLang="en-US" dirty="0" smtClean="0">
                <a:latin typeface="Calibri" pitchFamily="34" charset="0"/>
                <a:ea typeface="ＭＳ Ｐゴシック" pitchFamily="34" charset="-128"/>
              </a:rPr>
              <a:t>): </a:t>
            </a:r>
          </a:p>
          <a:p>
            <a:pPr lvl="2" eaLnBrk="1" hangingPunct="1">
              <a:lnSpc>
                <a:spcPct val="90000"/>
              </a:lnSpc>
              <a:defRPr/>
            </a:pPr>
            <a:r>
              <a:rPr lang="en-US" altLang="en-US" dirty="0" smtClean="0">
                <a:latin typeface="Calibri" pitchFamily="34" charset="0"/>
                <a:ea typeface="ＭＳ Ｐゴシック" pitchFamily="34" charset="-128"/>
              </a:rPr>
              <a:t>Most influential northern humanist</a:t>
            </a:r>
          </a:p>
          <a:p>
            <a:pPr lvl="2" eaLnBrk="1" hangingPunct="1">
              <a:lnSpc>
                <a:spcPct val="90000"/>
              </a:lnSpc>
              <a:defRPr/>
            </a:pPr>
            <a:r>
              <a:rPr lang="en-US" altLang="en-US" dirty="0" smtClean="0">
                <a:latin typeface="Calibri" pitchFamily="34" charset="0"/>
                <a:ea typeface="ＭＳ Ｐゴシック" pitchFamily="34" charset="-128"/>
              </a:rPr>
              <a:t>“Laid the egg that Luther hatched”</a:t>
            </a:r>
            <a:endParaRPr lang="en-US" altLang="en-US" dirty="0">
              <a:latin typeface="Calibri" pitchFamily="34" charset="0"/>
              <a:ea typeface="ＭＳ Ｐゴシック"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81000"/>
          </a:xfrm>
        </p:spPr>
        <p:txBody>
          <a:bodyPr/>
          <a:lstStyle/>
          <a:p>
            <a:r>
              <a:rPr lang="en-US" dirty="0" smtClean="0"/>
              <a:t>The English Reformation</a:t>
            </a:r>
            <a:endParaRPr lang="en-US" dirty="0"/>
          </a:p>
        </p:txBody>
      </p:sp>
      <p:sp>
        <p:nvSpPr>
          <p:cNvPr id="3" name="Content Placeholder 2"/>
          <p:cNvSpPr>
            <a:spLocks noGrp="1"/>
          </p:cNvSpPr>
          <p:nvPr>
            <p:ph idx="1"/>
          </p:nvPr>
        </p:nvSpPr>
        <p:spPr>
          <a:xfrm>
            <a:off x="652463" y="1219200"/>
            <a:ext cx="8034337" cy="5334000"/>
          </a:xfrm>
        </p:spPr>
        <p:txBody>
          <a:bodyPr/>
          <a:lstStyle/>
          <a:p>
            <a:r>
              <a:rPr lang="en-US" sz="2800" dirty="0" smtClean="0"/>
              <a:t>Queen Mary marries Philip II of Spain (son of Charles V!).</a:t>
            </a:r>
          </a:p>
          <a:p>
            <a:r>
              <a:rPr lang="en-US" sz="2800" dirty="0" smtClean="0"/>
              <a:t>Mary burns over 300 Protestants at the stake, known as “Bloody Mary”.</a:t>
            </a:r>
          </a:p>
          <a:p>
            <a:r>
              <a:rPr lang="en-US" sz="2800" dirty="0" smtClean="0"/>
              <a:t>Actually made England more Protestant because she and Philip were so hated.</a:t>
            </a:r>
          </a:p>
          <a:p>
            <a:r>
              <a:rPr lang="en-US" sz="2800" dirty="0" smtClean="0"/>
              <a:t>She had her half-sister, Elizabeth</a:t>
            </a:r>
            <a:r>
              <a:rPr lang="en-US" sz="2800" dirty="0"/>
              <a:t> </a:t>
            </a:r>
            <a:r>
              <a:rPr lang="en-US" sz="2800" dirty="0" smtClean="0"/>
              <a:t>(Anglican, daughter of Anne Boleyn) imprisoned. </a:t>
            </a:r>
          </a:p>
          <a:p>
            <a:r>
              <a:rPr lang="en-US" sz="2800" dirty="0" smtClean="0"/>
              <a:t>Mary died in 1558 (after 5 years) with no children.</a:t>
            </a:r>
          </a:p>
          <a:p>
            <a:r>
              <a:rPr lang="en-US" sz="2800" dirty="0" smtClean="0"/>
              <a:t>Elizabeth- the new Protestant Queen.</a:t>
            </a:r>
            <a:endParaRPr lang="en-US" sz="2800" dirty="0"/>
          </a:p>
        </p:txBody>
      </p:sp>
    </p:spTree>
    <p:extLst>
      <p:ext uri="{BB962C8B-B14F-4D97-AF65-F5344CB8AC3E}">
        <p14:creationId xmlns:p14="http://schemas.microsoft.com/office/powerpoint/2010/main" val="9243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381000"/>
          </a:xfrm>
        </p:spPr>
        <p:txBody>
          <a:bodyPr/>
          <a:lstStyle/>
          <a:p>
            <a:r>
              <a:rPr lang="en-US" dirty="0" smtClean="0"/>
              <a:t>Bloody Mary</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1143000"/>
            <a:ext cx="3352800" cy="502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701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381000"/>
          </a:xfrm>
        </p:spPr>
        <p:txBody>
          <a:bodyPr/>
          <a:lstStyle/>
          <a:p>
            <a:r>
              <a:rPr lang="en-US" dirty="0" smtClean="0"/>
              <a:t>Bloody Mary</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5700" y="1600200"/>
            <a:ext cx="3587862"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5551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2133600"/>
          </a:xfrm>
        </p:spPr>
        <p:txBody>
          <a:bodyPr/>
          <a:lstStyle/>
          <a:p>
            <a:r>
              <a:rPr lang="en-US" sz="3600" dirty="0" smtClean="0"/>
              <a:t>Bloody Mary</a:t>
            </a:r>
            <a:br>
              <a:rPr lang="en-US" sz="3600" dirty="0" smtClean="0"/>
            </a:br>
            <a:r>
              <a:rPr lang="en-US" sz="3600" dirty="0" err="1" smtClean="0"/>
              <a:t>Mary</a:t>
            </a:r>
            <a:r>
              <a:rPr lang="en-US" sz="3600" dirty="0" smtClean="0"/>
              <a:t> Tudor, Queen Mary of England</a:t>
            </a:r>
            <a:br>
              <a:rPr lang="en-US" sz="3600" dirty="0" smtClean="0"/>
            </a:br>
            <a:r>
              <a:rPr lang="en-US" sz="2400" dirty="0" smtClean="0"/>
              <a:t>Daughter of Henry VIII and Catherine of Aragon</a:t>
            </a:r>
            <a:br>
              <a:rPr lang="en-US" sz="2400" dirty="0" smtClean="0"/>
            </a:br>
            <a:r>
              <a:rPr lang="en-US" sz="2400" dirty="0" smtClean="0"/>
              <a:t>Granddaughter of Ferdinand and Isabella of Spain</a:t>
            </a:r>
            <a:br>
              <a:rPr lang="en-US" sz="2400" dirty="0" smtClean="0"/>
            </a:br>
            <a:r>
              <a:rPr lang="en-US" sz="2400" dirty="0" smtClean="0"/>
              <a:t>Daughter-in-law of Charles V, wife of Philip II of Spain</a:t>
            </a:r>
            <a:endParaRPr lang="en-US" sz="36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514600"/>
            <a:ext cx="6534150" cy="370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4825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rtl="0" eaLnBrk="0" fontAlgn="base" hangingPunct="0"/>
            <a:r>
              <a:rPr lang="en-US" sz="3000" kern="1200" dirty="0">
                <a:solidFill>
                  <a:srgbClr val="000000"/>
                </a:solidFill>
                <a:effectLst/>
                <a:latin typeface="Calibri" panose="020F0502020204030204" pitchFamily="34" charset="0"/>
                <a:ea typeface="ＭＳ Ｐゴシック" panose="020B0600070205080204" pitchFamily="34" charset="-128"/>
                <a:cs typeface="+mn-cs"/>
              </a:rPr>
              <a:t>Henry VIII and His Successors</a:t>
            </a:r>
            <a:endParaRPr lang="en-US" dirty="0">
              <a:effectLst/>
            </a:endParaRPr>
          </a:p>
        </p:txBody>
      </p:sp>
      <p:sp>
        <p:nvSpPr>
          <p:cNvPr id="38914"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p381</a:t>
            </a:r>
          </a:p>
        </p:txBody>
      </p:sp>
      <p:pic>
        <p:nvPicPr>
          <p:cNvPr id="389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2738" y="762000"/>
            <a:ext cx="59785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
          <p:cNvSpPr>
            <a:spLocks noChangeArrowheads="1"/>
          </p:cNvSpPr>
          <p:nvPr/>
        </p:nvSpPr>
        <p:spPr bwMode="auto">
          <a:xfrm>
            <a:off x="533400" y="53340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allegorical painting of the Tudor succession, entitled The Family of Henry VIII, was done by an English artist about forty years after the death of Henry VIII.</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John Calvin (1509 – 1564)</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Calvinism</a:t>
            </a:r>
          </a:p>
        </p:txBody>
      </p:sp>
      <p:sp>
        <p:nvSpPr>
          <p:cNvPr id="40963" name="Rectangle 5"/>
          <p:cNvSpPr>
            <a:spLocks noGrp="1" noChangeArrowheads="1"/>
          </p:cNvSpPr>
          <p:nvPr>
            <p:ph type="body" idx="1"/>
          </p:nvPr>
        </p:nvSpPr>
        <p:spPr>
          <a:xfrm>
            <a:off x="698500" y="1519238"/>
            <a:ext cx="7769225" cy="6024562"/>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Calvin’s Background and Conversion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Studied humanism and law</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Influenced by Luther</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Fled from France for persecution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Wrote </a:t>
            </a:r>
            <a:r>
              <a:rPr lang="en-US" altLang="en-US" i="1" dirty="0">
                <a:latin typeface="Calibri" panose="020F0502020204030204" pitchFamily="34" charset="0"/>
                <a:ea typeface="ＭＳ Ｐゴシック" panose="020B0600070205080204" pitchFamily="34" charset="-128"/>
              </a:rPr>
              <a:t>Institutes of Christian Religion </a:t>
            </a:r>
            <a:r>
              <a:rPr lang="en-US" altLang="en-US" dirty="0">
                <a:latin typeface="Calibri" panose="020F0502020204030204" pitchFamily="34" charset="0"/>
                <a:ea typeface="ＭＳ Ｐゴシック" panose="020B0600070205080204" pitchFamily="34" charset="-128"/>
              </a:rPr>
              <a:t>(1536)</a:t>
            </a:r>
          </a:p>
          <a:p>
            <a:pPr eaLnBrk="1" hangingPunct="1">
              <a:lnSpc>
                <a:spcPct val="90000"/>
              </a:lnSpc>
            </a:pPr>
            <a:r>
              <a:rPr lang="en-US" altLang="en-US" dirty="0">
                <a:latin typeface="Calibri" panose="020F0502020204030204" pitchFamily="34" charset="0"/>
                <a:ea typeface="ＭＳ Ｐゴシック" panose="020B0600070205080204" pitchFamily="34" charset="-128"/>
              </a:rPr>
              <a:t>Calvin’s Ideas</a:t>
            </a:r>
          </a:p>
          <a:p>
            <a:pPr lvl="1" eaLnBrk="1" hangingPunct="1">
              <a:lnSpc>
                <a:spcPct val="90000"/>
              </a:lnSpc>
            </a:pPr>
            <a:r>
              <a:rPr lang="en-US" altLang="en-US" b="1" u="sng" dirty="0">
                <a:latin typeface="Calibri" panose="020F0502020204030204" pitchFamily="34" charset="0"/>
                <a:ea typeface="ＭＳ Ｐゴシック" panose="020B0600070205080204" pitchFamily="34" charset="-128"/>
              </a:rPr>
              <a:t>Predestination</a:t>
            </a:r>
            <a:r>
              <a:rPr lang="en-US" altLang="en-US" dirty="0">
                <a:latin typeface="Calibri" panose="020F0502020204030204" pitchFamily="34" charset="0"/>
                <a:ea typeface="ＭＳ Ｐゴシック" panose="020B0600070205080204" pitchFamily="34" charset="-128"/>
              </a:rPr>
              <a:t> and the sovereignty of </a:t>
            </a:r>
            <a:r>
              <a:rPr lang="en-US" altLang="en-US" dirty="0" smtClean="0">
                <a:latin typeface="Calibri" panose="020F0502020204030204" pitchFamily="34" charset="0"/>
                <a:ea typeface="ＭＳ Ｐゴシック" panose="020B0600070205080204" pitchFamily="34" charset="-128"/>
              </a:rPr>
              <a:t>God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Most controversial idea</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God has already chosen who will be saved and who will be condemned, and there’s nothing we can do about it.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9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381000"/>
          </a:xfrm>
        </p:spPr>
        <p:txBody>
          <a:bodyPr/>
          <a:lstStyle/>
          <a:p>
            <a:r>
              <a:rPr lang="en-US" dirty="0" smtClean="0"/>
              <a:t>Calvinism and Predestination</a:t>
            </a:r>
            <a:endParaRPr lang="en-US" dirty="0"/>
          </a:p>
        </p:txBody>
      </p:sp>
      <p:sp>
        <p:nvSpPr>
          <p:cNvPr id="3" name="Content Placeholder 2"/>
          <p:cNvSpPr>
            <a:spLocks noGrp="1"/>
          </p:cNvSpPr>
          <p:nvPr>
            <p:ph idx="1"/>
          </p:nvPr>
        </p:nvSpPr>
        <p:spPr/>
        <p:txBody>
          <a:bodyPr/>
          <a:lstStyle/>
          <a:p>
            <a:r>
              <a:rPr lang="en-US" sz="2800" dirty="0" smtClean="0"/>
              <a:t>BUT there are 3 tests that might prove you have been “chosen” (but no guarantees):</a:t>
            </a:r>
          </a:p>
          <a:p>
            <a:pPr lvl="1"/>
            <a:r>
              <a:rPr lang="en-US" sz="2400" dirty="0" smtClean="0"/>
              <a:t>Open profession of faith in Christ</a:t>
            </a:r>
          </a:p>
          <a:p>
            <a:pPr lvl="1"/>
            <a:r>
              <a:rPr lang="en-US" sz="2400" dirty="0" smtClean="0"/>
              <a:t>Living a “godly and decent life”</a:t>
            </a:r>
          </a:p>
          <a:p>
            <a:pPr lvl="1"/>
            <a:r>
              <a:rPr lang="en-US" sz="2400" dirty="0" smtClean="0"/>
              <a:t>Participation in sacraments of Baptism and Communion (Lord’s Supper)</a:t>
            </a:r>
            <a:endParaRPr lang="en-US" sz="2000" dirty="0" smtClean="0"/>
          </a:p>
          <a:p>
            <a:pPr lvl="2"/>
            <a:r>
              <a:rPr lang="en-US" dirty="0" smtClean="0"/>
              <a:t>Wealth is NOT a sign of salvation. </a:t>
            </a:r>
          </a:p>
          <a:p>
            <a:pPr lvl="1"/>
            <a:r>
              <a:rPr lang="en-US" dirty="0" smtClean="0"/>
              <a:t>Psychological effect of predestination: Calvinists believed they were “doing God’s work”, which turned Calvinism into the most </a:t>
            </a:r>
            <a:r>
              <a:rPr lang="en-US" i="1" dirty="0" smtClean="0"/>
              <a:t>politically activist </a:t>
            </a:r>
            <a:r>
              <a:rPr lang="en-US" dirty="0" smtClean="0"/>
              <a:t>form of Protestantism.</a:t>
            </a:r>
          </a:p>
        </p:txBody>
      </p:sp>
    </p:spTree>
    <p:extLst>
      <p:ext uri="{BB962C8B-B14F-4D97-AF65-F5344CB8AC3E}">
        <p14:creationId xmlns:p14="http://schemas.microsoft.com/office/powerpoint/2010/main" val="373743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81000"/>
          </a:xfrm>
        </p:spPr>
        <p:txBody>
          <a:bodyPr/>
          <a:lstStyle/>
          <a:p>
            <a:r>
              <a:rPr lang="en-US" dirty="0" smtClean="0"/>
              <a:t>Calvinism</a:t>
            </a:r>
            <a:endParaRPr lang="en-US" dirty="0"/>
          </a:p>
        </p:txBody>
      </p:sp>
      <p:sp>
        <p:nvSpPr>
          <p:cNvPr id="3" name="Content Placeholder 2"/>
          <p:cNvSpPr>
            <a:spLocks noGrp="1"/>
          </p:cNvSpPr>
          <p:nvPr>
            <p:ph idx="1"/>
          </p:nvPr>
        </p:nvSpPr>
        <p:spPr>
          <a:xfrm>
            <a:off x="652463" y="1371600"/>
            <a:ext cx="8034337" cy="51816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Calvin’s Geneva (Switzerland)</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He became a minister and in 1541, City Council approved his church.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Both clergy and laity were included in church service.</a:t>
            </a:r>
            <a:r>
              <a:rPr lang="en-US" altLang="en-US" dirty="0">
                <a:latin typeface="Calibri" panose="020F0502020204030204" pitchFamily="34" charset="0"/>
                <a:ea typeface="ＭＳ Ｐゴシック" panose="020B0600070205080204" pitchFamily="34" charset="-128"/>
              </a:rPr>
              <a:t>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a:t>
            </a:r>
            <a:r>
              <a:rPr lang="en-US" altLang="en-US" dirty="0" smtClean="0">
                <a:latin typeface="Calibri" panose="020F0502020204030204" pitchFamily="34" charset="0"/>
                <a:ea typeface="ＭＳ Ｐゴシック" panose="020B0600070205080204" pitchFamily="34" charset="-128"/>
              </a:rPr>
              <a:t>Consistory: body that enforced moral discipline (included public punishment).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Geneva became the center of Protestantism.</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Calvinism spread to England, Scotland, France, Netherlands, and eastern Europe.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English </a:t>
            </a:r>
            <a:r>
              <a:rPr lang="en-US" altLang="en-US" dirty="0" smtClean="0">
                <a:latin typeface="Calibri" panose="020F0502020204030204" pitchFamily="34" charset="0"/>
                <a:ea typeface="ＭＳ Ｐゴシック" panose="020B0600070205080204" pitchFamily="34" charset="-128"/>
                <a:sym typeface="Wingdings" panose="05000000000000000000" pitchFamily="2" charset="2"/>
              </a:rPr>
              <a:t> The Puritans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38341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John Calvin</a:t>
            </a:r>
            <a:endParaRPr lang="en-US" dirty="0"/>
          </a:p>
        </p:txBody>
      </p:sp>
      <p:sp>
        <p:nvSpPr>
          <p:cNvPr id="41986"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p382</a:t>
            </a:r>
          </a:p>
        </p:txBody>
      </p:sp>
      <p:pic>
        <p:nvPicPr>
          <p:cNvPr id="419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762000"/>
            <a:ext cx="313055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2"/>
          <p:cNvSpPr>
            <a:spLocks noChangeArrowheads="1"/>
          </p:cNvSpPr>
          <p:nvPr/>
        </p:nvSpPr>
        <p:spPr bwMode="auto">
          <a:xfrm>
            <a:off x="647700" y="5299075"/>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1536, Calvin began working to reform the city of Geneva, where he remained until his death in 1564. This is a seventeenth-century portrait of Calvin done by a member of the Swiss school.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New Reform Movements: The </a:t>
            </a:r>
            <a:r>
              <a:rPr lang="en-US" kern="1200" dirty="0" err="1">
                <a:solidFill>
                  <a:srgbClr val="000000"/>
                </a:solidFill>
                <a:latin typeface="Calibri"/>
                <a:ea typeface="ＭＳ Ｐゴシック"/>
                <a:cs typeface="ＭＳ Ｐゴシック"/>
              </a:rPr>
              <a:t>Zwinglian</a:t>
            </a:r>
            <a:r>
              <a:rPr lang="en-US" kern="1200" dirty="0">
                <a:solidFill>
                  <a:srgbClr val="000000"/>
                </a:solidFill>
                <a:latin typeface="Calibri"/>
                <a:ea typeface="ＭＳ Ｐゴシック"/>
                <a:cs typeface="ＭＳ Ｐゴシック"/>
              </a:rPr>
              <a:t> Reformation</a:t>
            </a:r>
            <a:endParaRPr lang="en-US" dirty="0"/>
          </a:p>
        </p:txBody>
      </p:sp>
      <p:sp>
        <p:nvSpPr>
          <p:cNvPr id="44034"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p383</a:t>
            </a:r>
          </a:p>
        </p:txBody>
      </p:sp>
      <p:graphicFrame>
        <p:nvGraphicFramePr>
          <p:cNvPr id="6" name="Table 5"/>
          <p:cNvGraphicFramePr>
            <a:graphicFrameLocks noGrp="1"/>
          </p:cNvGraphicFramePr>
          <p:nvPr>
            <p:extLst>
              <p:ext uri="{D42A27DB-BD31-4B8C-83A1-F6EECF244321}">
                <p14:modId xmlns:p14="http://schemas.microsoft.com/office/powerpoint/2010/main" val="2773019873"/>
              </p:ext>
            </p:extLst>
          </p:nvPr>
        </p:nvGraphicFramePr>
        <p:xfrm>
          <a:off x="1600200" y="1828800"/>
          <a:ext cx="6629400" cy="2362200"/>
        </p:xfrm>
        <a:graphic>
          <a:graphicData uri="http://schemas.openxmlformats.org/drawingml/2006/table">
            <a:tbl>
              <a:tblPr firstRow="1"/>
              <a:tblGrid>
                <a:gridCol w="5023990">
                  <a:extLst>
                    <a:ext uri="{9D8B030D-6E8A-4147-A177-3AD203B41FA5}">
                      <a16:colId xmlns:a16="http://schemas.microsoft.com/office/drawing/2014/main" xmlns="" val="20000"/>
                    </a:ext>
                  </a:extLst>
                </a:gridCol>
                <a:gridCol w="1605410">
                  <a:extLst>
                    <a:ext uri="{9D8B030D-6E8A-4147-A177-3AD203B41FA5}">
                      <a16:colId xmlns:a16="http://schemas.microsoft.com/office/drawing/2014/main" xmlns="" val="20001"/>
                    </a:ext>
                  </a:extLst>
                </a:gridCol>
              </a:tblGrid>
              <a:tr h="4953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Zwingli made cathedral priest at Zürich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Reform adopted in Zürich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Marburg Colloquy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6477001" cy="381000"/>
          </a:xfrm>
        </p:spPr>
        <p:txBody>
          <a:bodyPr/>
          <a:lstStyle/>
          <a:p>
            <a:r>
              <a:rPr lang="en-US" dirty="0" smtClean="0"/>
              <a:t>Erasmus</a:t>
            </a:r>
            <a:endParaRPr lang="en-US" dirty="0"/>
          </a:p>
        </p:txBody>
      </p:sp>
      <p:sp>
        <p:nvSpPr>
          <p:cNvPr id="3" name="Content Placeholder 2"/>
          <p:cNvSpPr>
            <a:spLocks noGrp="1"/>
          </p:cNvSpPr>
          <p:nvPr>
            <p:ph idx="1"/>
          </p:nvPr>
        </p:nvSpPr>
        <p:spPr>
          <a:xfrm>
            <a:off x="685800" y="1219200"/>
            <a:ext cx="8001000" cy="5334000"/>
          </a:xfrm>
        </p:spPr>
        <p:txBody>
          <a:bodyPr/>
          <a:lstStyle/>
          <a:p>
            <a:pPr eaLnBrk="1" hangingPunct="1">
              <a:lnSpc>
                <a:spcPct val="90000"/>
              </a:lnSpc>
              <a:defRPr/>
            </a:pPr>
            <a:r>
              <a:rPr lang="en-US" altLang="en-US" i="1" dirty="0" smtClean="0">
                <a:latin typeface="Calibri" pitchFamily="34" charset="0"/>
                <a:ea typeface="ＭＳ Ｐゴシック" pitchFamily="34" charset="-128"/>
              </a:rPr>
              <a:t>Handbook </a:t>
            </a:r>
            <a:r>
              <a:rPr lang="en-US" altLang="en-US" i="1" dirty="0">
                <a:latin typeface="Calibri" pitchFamily="34" charset="0"/>
                <a:ea typeface="ＭＳ Ｐゴシック" pitchFamily="34" charset="-128"/>
              </a:rPr>
              <a:t>of the Christian Knight </a:t>
            </a:r>
            <a:r>
              <a:rPr lang="en-US" altLang="en-US" dirty="0">
                <a:latin typeface="Calibri" pitchFamily="34" charset="0"/>
                <a:ea typeface="ＭＳ Ｐゴシック" pitchFamily="34" charset="-128"/>
              </a:rPr>
              <a:t>(1503)</a:t>
            </a:r>
          </a:p>
          <a:p>
            <a:pPr marL="800100" eaLnBrk="1" hangingPunct="1">
              <a:lnSpc>
                <a:spcPct val="90000"/>
              </a:lnSpc>
              <a:defRPr/>
            </a:pPr>
            <a:r>
              <a:rPr lang="en-US" altLang="en-US" dirty="0">
                <a:latin typeface="Calibri" pitchFamily="34" charset="0"/>
                <a:ea typeface="ＭＳ Ｐゴシック" pitchFamily="34" charset="-128"/>
              </a:rPr>
              <a:t>“The philosophy of Christ</a:t>
            </a:r>
            <a:r>
              <a:rPr lang="en-US" altLang="en-US" dirty="0" smtClean="0">
                <a:latin typeface="Calibri" pitchFamily="34" charset="0"/>
                <a:ea typeface="ＭＳ Ｐゴシック" pitchFamily="34" charset="-128"/>
              </a:rPr>
              <a:t>”</a:t>
            </a:r>
          </a:p>
          <a:p>
            <a:pPr marL="800100" eaLnBrk="1" hangingPunct="1">
              <a:lnSpc>
                <a:spcPct val="90000"/>
              </a:lnSpc>
              <a:defRPr/>
            </a:pPr>
            <a:r>
              <a:rPr lang="en-US" altLang="en-US" dirty="0" smtClean="0">
                <a:latin typeface="Calibri" pitchFamily="34" charset="0"/>
                <a:ea typeface="ＭＳ Ｐゴシック" pitchFamily="34" charset="-128"/>
              </a:rPr>
              <a:t>Daily life should be guided by Christ (inner faith), not external forms of religion (like ritual, chanting, worship of images, </a:t>
            </a:r>
            <a:r>
              <a:rPr lang="en-US" altLang="en-US" dirty="0" err="1" smtClean="0">
                <a:latin typeface="Calibri" pitchFamily="34" charset="0"/>
                <a:ea typeface="ＭＳ Ｐゴシック" pitchFamily="34" charset="-128"/>
              </a:rPr>
              <a:t>etc</a:t>
            </a:r>
            <a:r>
              <a:rPr lang="en-US" altLang="en-US" dirty="0" smtClean="0">
                <a:latin typeface="Calibri" pitchFamily="34" charset="0"/>
                <a:ea typeface="ＭＳ Ｐゴシック" pitchFamily="34" charset="-128"/>
              </a:rPr>
              <a:t>)</a:t>
            </a:r>
            <a:endParaRPr lang="en-US" altLang="en-US" dirty="0">
              <a:latin typeface="Calibri" pitchFamily="34" charset="0"/>
              <a:ea typeface="ＭＳ Ｐゴシック" pitchFamily="34" charset="-128"/>
            </a:endParaRPr>
          </a:p>
          <a:p>
            <a:pPr eaLnBrk="1" hangingPunct="1">
              <a:lnSpc>
                <a:spcPct val="90000"/>
              </a:lnSpc>
              <a:defRPr/>
            </a:pPr>
            <a:r>
              <a:rPr lang="en-US" altLang="en-US" i="1" dirty="0">
                <a:latin typeface="Calibri" pitchFamily="34" charset="0"/>
                <a:ea typeface="ＭＳ Ｐゴシック" pitchFamily="34" charset="-128"/>
              </a:rPr>
              <a:t>The Praise of Folly </a:t>
            </a:r>
            <a:r>
              <a:rPr lang="en-US" altLang="en-US" dirty="0">
                <a:latin typeface="Calibri" pitchFamily="34" charset="0"/>
                <a:ea typeface="ＭＳ Ｐゴシック" pitchFamily="34" charset="-128"/>
              </a:rPr>
              <a:t>(1509</a:t>
            </a:r>
            <a:r>
              <a:rPr lang="en-US" altLang="en-US" dirty="0" smtClean="0">
                <a:latin typeface="Calibri" pitchFamily="34" charset="0"/>
                <a:ea typeface="ＭＳ Ｐゴシック" pitchFamily="34" charset="-128"/>
              </a:rPr>
              <a:t>)</a:t>
            </a:r>
          </a:p>
          <a:p>
            <a:pPr eaLnBrk="1" hangingPunct="1">
              <a:lnSpc>
                <a:spcPct val="90000"/>
              </a:lnSpc>
              <a:defRPr/>
            </a:pPr>
            <a:r>
              <a:rPr lang="en-US" altLang="en-US" i="1" dirty="0" smtClean="0">
                <a:latin typeface="Calibri" pitchFamily="34" charset="0"/>
                <a:ea typeface="ＭＳ Ｐゴシック" pitchFamily="34" charset="-128"/>
              </a:rPr>
              <a:t>Julius </a:t>
            </a:r>
            <a:r>
              <a:rPr lang="en-US" altLang="en-US" i="1" dirty="0" err="1" smtClean="0">
                <a:latin typeface="Calibri" pitchFamily="34" charset="0"/>
                <a:ea typeface="ＭＳ Ｐゴシック" pitchFamily="34" charset="-128"/>
              </a:rPr>
              <a:t>Exclusus</a:t>
            </a:r>
            <a:r>
              <a:rPr lang="en-US" altLang="en-US" i="1" dirty="0" smtClean="0">
                <a:latin typeface="Calibri" pitchFamily="34" charset="0"/>
                <a:ea typeface="ＭＳ Ｐゴシック" pitchFamily="34" charset="-128"/>
              </a:rPr>
              <a:t>- </a:t>
            </a:r>
            <a:r>
              <a:rPr lang="en-US" altLang="en-US" dirty="0" smtClean="0">
                <a:latin typeface="Calibri" pitchFamily="34" charset="0"/>
                <a:ea typeface="ＭＳ Ｐゴシック" pitchFamily="34" charset="-128"/>
              </a:rPr>
              <a:t>On Pope Julius, the Warrior Pope</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Revised edition of New Testament (1516)</a:t>
            </a:r>
          </a:p>
          <a:p>
            <a:pPr marL="800100" eaLnBrk="1" hangingPunct="1">
              <a:lnSpc>
                <a:spcPct val="90000"/>
              </a:lnSpc>
              <a:defRPr/>
            </a:pPr>
            <a:r>
              <a:rPr lang="en-US" i="1" dirty="0">
                <a:latin typeface="Calibri" panose="020F0502020204030204" pitchFamily="34" charset="0"/>
              </a:rPr>
              <a:t>Annotations</a:t>
            </a:r>
            <a:r>
              <a:rPr lang="en-US" altLang="en-US" i="1" dirty="0">
                <a:latin typeface="Calibri" pitchFamily="34" charset="0"/>
                <a:ea typeface="ＭＳ Ｐゴシック" pitchFamily="34" charset="-128"/>
              </a:rPr>
              <a:t> </a:t>
            </a:r>
          </a:p>
          <a:p>
            <a:pPr marL="0" indent="0">
              <a:buNone/>
            </a:pPr>
            <a:endParaRPr lang="en-US" dirty="0"/>
          </a:p>
        </p:txBody>
      </p:sp>
    </p:spTree>
    <p:extLst>
      <p:ext uri="{BB962C8B-B14F-4D97-AF65-F5344CB8AC3E}">
        <p14:creationId xmlns:p14="http://schemas.microsoft.com/office/powerpoint/2010/main" val="4111069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New Reform Movements: The Anabaptists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043688794"/>
              </p:ext>
            </p:extLst>
          </p:nvPr>
        </p:nvGraphicFramePr>
        <p:xfrm>
          <a:off x="1600199" y="2055935"/>
          <a:ext cx="6629400" cy="1485900"/>
        </p:xfrm>
        <a:graphic>
          <a:graphicData uri="http://schemas.openxmlformats.org/drawingml/2006/table">
            <a:tbl>
              <a:tblPr firstRow="1" firstCol="1" bandRow="1"/>
              <a:tblGrid>
                <a:gridCol w="5023990">
                  <a:extLst>
                    <a:ext uri="{9D8B030D-6E8A-4147-A177-3AD203B41FA5}">
                      <a16:colId xmlns:a16="http://schemas.microsoft.com/office/drawing/2014/main" xmlns="" val="20000"/>
                    </a:ext>
                  </a:extLst>
                </a:gridCol>
                <a:gridCol w="1605410">
                  <a:extLst>
                    <a:ext uri="{9D8B030D-6E8A-4147-A177-3AD203B41FA5}">
                      <a16:colId xmlns:a16="http://schemas.microsoft.com/office/drawing/2014/main" xmlns="" val="20001"/>
                    </a:ext>
                  </a:extLst>
                </a:gridCol>
              </a:tblGrid>
              <a:tr h="4953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Anabaptists expelled from Zürich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New Jerusalem in </a:t>
                      </a:r>
                      <a:r>
                        <a:rPr lang="en-US" sz="2500" dirty="0" err="1">
                          <a:effectLst/>
                          <a:latin typeface="Calibri" panose="020F0502020204030204" pitchFamily="34" charset="0"/>
                          <a:ea typeface="Calibri"/>
                          <a:cs typeface="Times New Roman"/>
                        </a:rPr>
                        <a:t>Münster</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1534–1535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8112234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458200" cy="381000"/>
          </a:xfrm>
        </p:spPr>
        <p:txBody>
          <a:bodyPr/>
          <a:lstStyle/>
          <a:p>
            <a:r>
              <a:rPr lang="en-US" kern="1200" dirty="0">
                <a:solidFill>
                  <a:srgbClr val="000000"/>
                </a:solidFill>
                <a:latin typeface="Calibri"/>
                <a:ea typeface="ＭＳ Ｐゴシック"/>
                <a:cs typeface="ＭＳ Ｐゴシック"/>
              </a:rPr>
              <a:t>CHRONOLOGY New Reform Movements: The Reformation in England</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70060535"/>
              </p:ext>
            </p:extLst>
          </p:nvPr>
        </p:nvGraphicFramePr>
        <p:xfrm>
          <a:off x="1600200" y="2362200"/>
          <a:ext cx="6629400" cy="2476500"/>
        </p:xfrm>
        <a:graphic>
          <a:graphicData uri="http://schemas.openxmlformats.org/drawingml/2006/table">
            <a:tbl>
              <a:tblPr firstRow="1" firstCol="1" bandRow="1"/>
              <a:tblGrid>
                <a:gridCol w="5023990">
                  <a:extLst>
                    <a:ext uri="{9D8B030D-6E8A-4147-A177-3AD203B41FA5}">
                      <a16:colId xmlns:a16="http://schemas.microsoft.com/office/drawing/2014/main" xmlns="" val="20000"/>
                    </a:ext>
                  </a:extLst>
                </a:gridCol>
                <a:gridCol w="1605410">
                  <a:extLst>
                    <a:ext uri="{9D8B030D-6E8A-4147-A177-3AD203B41FA5}">
                      <a16:colId xmlns:a16="http://schemas.microsoft.com/office/drawing/2014/main" xmlns="" val="20001"/>
                    </a:ext>
                  </a:extLst>
                </a:gridCol>
              </a:tblGrid>
              <a:tr h="4953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Henry VIII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1509–1547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Act of Supremacy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Edward VI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1547–1553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Mary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1553–1558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7879588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New Reform Movements: Calvin and Calvinism</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86678774"/>
              </p:ext>
            </p:extLst>
          </p:nvPr>
        </p:nvGraphicFramePr>
        <p:xfrm>
          <a:off x="1866900" y="2362200"/>
          <a:ext cx="6096000" cy="1981200"/>
        </p:xfrm>
        <a:graphic>
          <a:graphicData uri="http://schemas.openxmlformats.org/drawingml/2006/table">
            <a:tbl>
              <a:tblPr firstRow="1"/>
              <a:tblGrid>
                <a:gridCol w="4619761">
                  <a:extLst>
                    <a:ext uri="{9D8B030D-6E8A-4147-A177-3AD203B41FA5}">
                      <a16:colId xmlns:a16="http://schemas.microsoft.com/office/drawing/2014/main" xmlns="" val="20000"/>
                    </a:ext>
                  </a:extLst>
                </a:gridCol>
                <a:gridCol w="1476239">
                  <a:extLst>
                    <a:ext uri="{9D8B030D-6E8A-4147-A177-3AD203B41FA5}">
                      <a16:colId xmlns:a16="http://schemas.microsoft.com/office/drawing/2014/main" xmlns="" val="20001"/>
                    </a:ext>
                  </a:extLst>
                </a:gridCol>
              </a:tblGrid>
              <a:tr h="4953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95300">
                <a:tc>
                  <a:txBody>
                    <a:bodyPr/>
                    <a:lstStyle/>
                    <a:p>
                      <a:pPr marL="0" marR="0">
                        <a:lnSpc>
                          <a:spcPct val="115000"/>
                        </a:lnSpc>
                        <a:spcBef>
                          <a:spcPts val="0"/>
                        </a:spcBef>
                        <a:spcAft>
                          <a:spcPts val="0"/>
                        </a:spcAft>
                      </a:pPr>
                      <a:r>
                        <a:rPr lang="en-US" sz="2500" i="1" dirty="0">
                          <a:effectLst/>
                          <a:latin typeface="Calibri" panose="020F0502020204030204" pitchFamily="34" charset="0"/>
                          <a:ea typeface="Calibri"/>
                          <a:cs typeface="Times New Roman"/>
                        </a:rPr>
                        <a:t>Institutes of the Christian Religion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Calvin begins ministry in Geneva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953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Ecclesiastical Ordinances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34826610"/>
                  </a:ext>
                </a:extLst>
              </a:tr>
            </a:tbl>
          </a:graphicData>
        </a:graphic>
      </p:graphicFrame>
    </p:spTree>
    <p:extLst>
      <p:ext uri="{BB962C8B-B14F-4D97-AF65-F5344CB8AC3E}">
        <p14:creationId xmlns:p14="http://schemas.microsoft.com/office/powerpoint/2010/main" val="21856401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Social Impact of the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Protestant Reformation</a:t>
            </a:r>
          </a:p>
        </p:txBody>
      </p:sp>
      <p:sp>
        <p:nvSpPr>
          <p:cNvPr id="46083" name="Rectangle 5"/>
          <p:cNvSpPr>
            <a:spLocks noGrp="1" noChangeArrowheads="1"/>
          </p:cNvSpPr>
          <p:nvPr>
            <p:ph type="body" idx="1"/>
          </p:nvPr>
        </p:nvSpPr>
        <p:spPr>
          <a:xfrm>
            <a:off x="652463" y="1219200"/>
            <a:ext cx="7769225"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Family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Marriage and sex: new </a:t>
            </a:r>
            <a:r>
              <a:rPr lang="en-US" altLang="en-US" dirty="0" smtClean="0">
                <a:latin typeface="Calibri" panose="020F0502020204030204" pitchFamily="34" charset="0"/>
                <a:ea typeface="ＭＳ Ｐゴシック" panose="020B0600070205080204" pitchFamily="34" charset="-128"/>
              </a:rPr>
              <a:t>views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Marriage seen as more holy than celibate purity- therefore the clergy was not “above others”.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Marriage is also a cure for the sin of lust, and monasticism was abolished in Protestant states.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family at the center of human life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Women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Roles of wife and mother sanctified by Protestants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Calvin opposed to women rulers </a:t>
            </a:r>
            <a:endParaRPr lang="en-US" altLang="en-US"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Being a nun was no longer an option for women- what opportunities did nuns have?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Protestant states had traditional views of marriage.</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Calvinist states had laws against spousal violence.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08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08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08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0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1000"/>
          </a:xfrm>
        </p:spPr>
        <p:txBody>
          <a:bodyPr/>
          <a:lstStyle/>
          <a:p>
            <a:r>
              <a:rPr lang="en-US" dirty="0" smtClean="0"/>
              <a:t>Social Impact of the Reformation</a:t>
            </a:r>
            <a:endParaRPr lang="en-US" dirty="0"/>
          </a:p>
        </p:txBody>
      </p:sp>
      <p:sp>
        <p:nvSpPr>
          <p:cNvPr id="3" name="Content Placeholder 2"/>
          <p:cNvSpPr>
            <a:spLocks noGrp="1"/>
          </p:cNvSpPr>
          <p:nvPr>
            <p:ph idx="1"/>
          </p:nvPr>
        </p:nvSpPr>
        <p:spPr>
          <a:xfrm>
            <a:off x="652463" y="1066800"/>
            <a:ext cx="8034337"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Education in the Reformation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Protestant encouragement of </a:t>
            </a:r>
            <a:r>
              <a:rPr lang="en-US" altLang="en-US" dirty="0" smtClean="0">
                <a:latin typeface="Calibri" panose="020F0502020204030204" pitchFamily="34" charset="0"/>
                <a:ea typeface="ＭＳ Ｐゴシック" panose="020B0600070205080204" pitchFamily="34" charset="-128"/>
              </a:rPr>
              <a:t>schools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Humanist education for a wider audience- not just the elite.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“Priesthood of all followers” creates need for better education.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Renaissance idea of civic humanism.</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Religious Practices and Popular Culture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Altered religious ceremonies and </a:t>
            </a:r>
            <a:r>
              <a:rPr lang="en-US" altLang="en-US" dirty="0" smtClean="0">
                <a:latin typeface="Calibri" panose="020F0502020204030204" pitchFamily="34" charset="0"/>
                <a:ea typeface="ＭＳ Ｐゴシック" panose="020B0600070205080204" pitchFamily="34" charset="-128"/>
              </a:rPr>
              <a:t>images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No more indulgences, pilgrimages, relics, saints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Protestant criticism of customary </a:t>
            </a:r>
            <a:r>
              <a:rPr lang="en-US" altLang="en-US" dirty="0" smtClean="0">
                <a:latin typeface="Calibri" panose="020F0502020204030204" pitchFamily="34" charset="0"/>
                <a:ea typeface="ＭＳ Ｐゴシック" panose="020B0600070205080204" pitchFamily="34" charset="-128"/>
              </a:rPr>
              <a:t>entertainment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Tried to eliminate/reduce holidays and feast days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62398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A Sixteenth-Century Classroom</a:t>
            </a:r>
            <a:endParaRPr lang="en-US" dirty="0"/>
          </a:p>
        </p:txBody>
      </p:sp>
      <p:sp>
        <p:nvSpPr>
          <p:cNvPr id="47106"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p386</a:t>
            </a:r>
          </a:p>
        </p:txBody>
      </p:sp>
      <p:pic>
        <p:nvPicPr>
          <p:cNvPr id="471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447800"/>
            <a:ext cx="851535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2"/>
          <p:cNvSpPr>
            <a:spLocks noChangeArrowheads="1"/>
          </p:cNvSpPr>
          <p:nvPr/>
        </p:nvSpPr>
        <p:spPr bwMode="auto">
          <a:xfrm>
            <a:off x="914400" y="518160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Protestants in Germany developed secondary schools that combined</a:t>
            </a:r>
          </a:p>
          <a:p>
            <a:pPr>
              <a:spcBef>
                <a:spcPct val="0"/>
              </a:spcBef>
              <a:buClrTx/>
              <a:buSzTx/>
              <a:buFontTx/>
              <a:buNone/>
            </a:pPr>
            <a:r>
              <a:rPr lang="en-US" altLang="en-US" sz="2000" dirty="0">
                <a:latin typeface="Calibri" panose="020F0502020204030204" pitchFamily="34" charset="0"/>
              </a:rPr>
              <a:t>instruction in the liberal arts with religious education. </a:t>
            </a:r>
            <a:endParaRPr lang="en-US" altLang="en-US"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noChangeArrowheads="1"/>
          </p:cNvSpPr>
          <p:nvPr>
            <p:ph type="title"/>
          </p:nvPr>
        </p:nvSpPr>
        <p:spPr>
          <a:xfrm>
            <a:off x="706438" y="0"/>
            <a:ext cx="8437562"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Catholic Reformation</a:t>
            </a:r>
          </a:p>
        </p:txBody>
      </p:sp>
      <p:sp>
        <p:nvSpPr>
          <p:cNvPr id="49155" name="Rectangle 5"/>
          <p:cNvSpPr>
            <a:spLocks noGrp="1" noChangeArrowheads="1"/>
          </p:cNvSpPr>
          <p:nvPr>
            <p:ph type="body" idx="1"/>
          </p:nvPr>
        </p:nvSpPr>
        <p:spPr>
          <a:xfrm>
            <a:off x="722480" y="1143000"/>
            <a:ext cx="7769225"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Historians Debate: Catholic Reformation or Counter-Reformation?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Reform from within </a:t>
            </a:r>
            <a:r>
              <a:rPr lang="en-US" altLang="en-US" i="1" dirty="0">
                <a:latin typeface="Calibri" panose="020F0502020204030204" pitchFamily="34" charset="0"/>
                <a:ea typeface="ＭＳ Ｐゴシック" panose="020B0600070205080204" pitchFamily="34" charset="-128"/>
              </a:rPr>
              <a:t>and</a:t>
            </a:r>
            <a:r>
              <a:rPr lang="en-US" altLang="en-US" dirty="0">
                <a:latin typeface="Calibri" panose="020F0502020204030204" pitchFamily="34" charset="0"/>
                <a:ea typeface="ＭＳ Ｐゴシック" panose="020B0600070205080204" pitchFamily="34" charset="-128"/>
              </a:rPr>
              <a:t> as a </a:t>
            </a:r>
            <a:r>
              <a:rPr lang="en-US" altLang="en-US" dirty="0" smtClean="0">
                <a:latin typeface="Calibri" panose="020F0502020204030204" pitchFamily="34" charset="0"/>
                <a:ea typeface="ＭＳ Ｐゴシック" panose="020B0600070205080204" pitchFamily="34" charset="-128"/>
              </a:rPr>
              <a:t>reaction</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Revival of “best” form of medieval Catholicism: mysticism, monasticism as forms of Catholic piety.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St Theresa of Avila- a Carmelite nun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Wrote of her mystic experiences and “ecstatic” experience of her soul’s union with God.</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Older monastic orders: Benedictines, Dominicans, Capuchins- vows of simplicity and living life in service to Jesus Christ. </a:t>
            </a:r>
          </a:p>
          <a:p>
            <a:pPr lvl="1" eaLnBrk="1" hangingPunct="1">
              <a:lnSpc>
                <a:spcPct val="90000"/>
              </a:lnSpc>
            </a:pPr>
            <a:endParaRPr lang="en-US" altLang="en-US" dirty="0" smtClean="0">
              <a:latin typeface="Calibri" panose="020F0502020204030204" pitchFamily="34" charset="0"/>
              <a:ea typeface="ＭＳ Ｐゴシック" panose="020B0600070205080204" pitchFamily="34" charset="-128"/>
            </a:endParaRPr>
          </a:p>
          <a:p>
            <a:pPr eaLnBrk="1" hangingPunct="1">
              <a:lnSpc>
                <a:spcPct val="90000"/>
              </a:lnSpc>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1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762000" y="304800"/>
            <a:ext cx="8077200" cy="1219200"/>
          </a:xfrm>
        </p:spPr>
        <p:txBody>
          <a:bodyPr/>
          <a:lstStyle/>
          <a:p>
            <a:r>
              <a:rPr lang="en-US" altLang="en-US" sz="2800" u="sng" dirty="0" smtClean="0">
                <a:ea typeface="ＭＳ Ｐゴシック" panose="020B0600070205080204" pitchFamily="34" charset="-128"/>
              </a:rPr>
              <a:t>Primary Source</a:t>
            </a:r>
            <a:r>
              <a:rPr lang="en-US" altLang="en-US" sz="2800" dirty="0" smtClean="0">
                <a:ea typeface="ＭＳ Ｐゴシック" panose="020B0600070205080204" pitchFamily="34" charset="-128"/>
              </a:rPr>
              <a:t>:</a:t>
            </a:r>
            <a:br>
              <a:rPr lang="en-US" altLang="en-US" sz="2800" dirty="0" smtClean="0">
                <a:ea typeface="ＭＳ Ｐゴシック" panose="020B0600070205080204" pitchFamily="34" charset="-128"/>
              </a:rPr>
            </a:br>
            <a:r>
              <a:rPr lang="en-US" altLang="en-US" sz="2800" dirty="0" err="1" smtClean="0">
                <a:ea typeface="ＭＳ Ｐゴシック" panose="020B0600070205080204" pitchFamily="34" charset="-128"/>
              </a:rPr>
              <a:t>Gianlorenzo</a:t>
            </a:r>
            <a:r>
              <a:rPr lang="en-US" altLang="en-US" sz="2800" dirty="0" smtClean="0">
                <a:ea typeface="ＭＳ Ｐゴシック" panose="020B0600070205080204" pitchFamily="34" charset="-128"/>
              </a:rPr>
              <a:t> Bernini, </a:t>
            </a:r>
            <a:r>
              <a:rPr lang="en-US" altLang="en-US" sz="2800" i="1" dirty="0" smtClean="0">
                <a:ea typeface="ＭＳ Ｐゴシック" panose="020B0600070205080204" pitchFamily="34" charset="-128"/>
              </a:rPr>
              <a:t>“Ecstasy of St. Teresa”, </a:t>
            </a:r>
            <a:r>
              <a:rPr lang="en-US" altLang="en-US" sz="2800" dirty="0" smtClean="0">
                <a:ea typeface="ＭＳ Ｐゴシック" panose="020B0600070205080204" pitchFamily="34" charset="-128"/>
              </a:rPr>
              <a:t>1647-1652, Santa Maria </a:t>
            </a:r>
            <a:r>
              <a:rPr lang="en-US" altLang="en-US" sz="2800" dirty="0" err="1" smtClean="0">
                <a:ea typeface="ＭＳ Ｐゴシック" panose="020B0600070205080204" pitchFamily="34" charset="-128"/>
              </a:rPr>
              <a:t>della</a:t>
            </a:r>
            <a:r>
              <a:rPr lang="en-US" altLang="en-US" sz="2800" dirty="0" smtClean="0">
                <a:ea typeface="ＭＳ Ｐゴシック" panose="020B0600070205080204" pitchFamily="34" charset="-128"/>
              </a:rPr>
              <a:t> Vittoria, Rome Italy</a:t>
            </a:r>
          </a:p>
        </p:txBody>
      </p:sp>
      <p:pic>
        <p:nvPicPr>
          <p:cNvPr id="665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57350"/>
            <a:ext cx="46482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4037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3" y="381000"/>
            <a:ext cx="8262938" cy="381000"/>
          </a:xfrm>
        </p:spPr>
        <p:txBody>
          <a:bodyPr/>
          <a:lstStyle/>
          <a:p>
            <a:r>
              <a:rPr lang="en-US" dirty="0" smtClean="0"/>
              <a:t>St. Teresa of Avila</a:t>
            </a:r>
            <a:endParaRPr lang="en-US" dirty="0"/>
          </a:p>
        </p:txBody>
      </p:sp>
      <p:sp>
        <p:nvSpPr>
          <p:cNvPr id="3" name="Content Placeholder 2"/>
          <p:cNvSpPr>
            <a:spLocks noGrp="1"/>
          </p:cNvSpPr>
          <p:nvPr>
            <p:ph idx="1"/>
          </p:nvPr>
        </p:nvSpPr>
        <p:spPr/>
        <p:txBody>
          <a:bodyPr/>
          <a:lstStyle/>
          <a:p>
            <a:pPr lvl="0">
              <a:buClrTx/>
              <a:buSzTx/>
              <a:buBlip>
                <a:blip r:embed="rId2"/>
              </a:buBlip>
              <a:defRPr/>
            </a:pPr>
            <a:r>
              <a:rPr lang="en-US" dirty="0">
                <a:solidFill>
                  <a:srgbClr val="000000"/>
                </a:solidFill>
                <a:latin typeface="Times New Roman"/>
                <a:ea typeface="ＭＳ Ｐゴシック" pitchFamily="-97" charset="-128"/>
              </a:rPr>
              <a:t>Spanish </a:t>
            </a:r>
            <a:r>
              <a:rPr lang="en-US" i="1" dirty="0">
                <a:solidFill>
                  <a:srgbClr val="000000"/>
                </a:solidFill>
                <a:latin typeface="Times New Roman"/>
                <a:ea typeface="ＭＳ Ｐゴシック" pitchFamily="-97" charset="-128"/>
              </a:rPr>
              <a:t>mystic</a:t>
            </a:r>
            <a:r>
              <a:rPr lang="en-US" dirty="0">
                <a:solidFill>
                  <a:srgbClr val="000000"/>
                </a:solidFill>
                <a:latin typeface="Times New Roman"/>
                <a:ea typeface="ＭＳ Ｐゴシック" pitchFamily="-97" charset="-128"/>
              </a:rPr>
              <a:t> Carmelite nun and reformer, explains her religious experience:</a:t>
            </a:r>
          </a:p>
          <a:p>
            <a:pPr marL="0" lvl="0" indent="0">
              <a:buClrTx/>
              <a:buSzTx/>
              <a:buNone/>
              <a:defRPr/>
            </a:pPr>
            <a:r>
              <a:rPr lang="en-US" sz="2400" i="1" dirty="0">
                <a:solidFill>
                  <a:srgbClr val="000000"/>
                </a:solidFill>
                <a:latin typeface="Times New Roman"/>
                <a:ea typeface="ＭＳ Ｐゴシック" pitchFamily="-97" charset="-128"/>
              </a:rPr>
              <a:t>“I saw in his hand a long spear of gold, and at the point there seemed to be a little fire. He appeared to me to be thrusting it at times into my heart, and to pierce my very entrails; when he drew it out, he seemed to draw them out also, and to leave me all on fire with a great love of God. </a:t>
            </a:r>
            <a:r>
              <a:rPr lang="en-US" sz="2400" i="1">
                <a:solidFill>
                  <a:srgbClr val="000000"/>
                </a:solidFill>
                <a:latin typeface="Times New Roman"/>
                <a:ea typeface="ＭＳ Ｐゴシック" pitchFamily="-97" charset="-128"/>
              </a:rPr>
              <a:t>The pain was so great, that it made me moan; and yet so surpassing was the sweetness of this excessive pain, that I could not wish to be rid of it...”</a:t>
            </a:r>
            <a:endParaRPr lang="en-US" sz="2400">
              <a:solidFill>
                <a:srgbClr val="000000"/>
              </a:solidFill>
              <a:latin typeface="Times New Roman"/>
              <a:ea typeface="ＭＳ Ｐゴシック" pitchFamily="-97" charset="-128"/>
            </a:endParaRPr>
          </a:p>
          <a:p>
            <a:pPr marL="0" indent="0">
              <a:buNone/>
            </a:pPr>
            <a:endParaRPr lang="en-US"/>
          </a:p>
        </p:txBody>
      </p:sp>
    </p:spTree>
    <p:extLst>
      <p:ext uri="{BB962C8B-B14F-4D97-AF65-F5344CB8AC3E}">
        <p14:creationId xmlns:p14="http://schemas.microsoft.com/office/powerpoint/2010/main" val="10264641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85800" y="76200"/>
            <a:ext cx="8458200" cy="1219200"/>
          </a:xfrm>
        </p:spPr>
        <p:txBody>
          <a:bodyPr/>
          <a:lstStyle/>
          <a:p>
            <a:r>
              <a:rPr lang="en-US" altLang="en-US" sz="2800" u="sng" dirty="0" smtClean="0">
                <a:solidFill>
                  <a:srgbClr val="482400"/>
                </a:solidFill>
                <a:ea typeface="ＭＳ Ｐゴシック" panose="020B0600070205080204" pitchFamily="34" charset="-128"/>
              </a:rPr>
              <a:t>Primary Source</a:t>
            </a:r>
            <a:r>
              <a:rPr lang="en-US" altLang="en-US" sz="2800" dirty="0" smtClean="0">
                <a:solidFill>
                  <a:srgbClr val="482400"/>
                </a:solidFill>
                <a:ea typeface="ＭＳ Ｐゴシック" panose="020B0600070205080204" pitchFamily="34" charset="-128"/>
              </a:rPr>
              <a:t>:</a:t>
            </a:r>
            <a:br>
              <a:rPr lang="en-US" altLang="en-US" sz="2800" dirty="0" smtClean="0">
                <a:solidFill>
                  <a:srgbClr val="482400"/>
                </a:solidFill>
                <a:ea typeface="ＭＳ Ｐゴシック" panose="020B0600070205080204" pitchFamily="34" charset="-128"/>
              </a:rPr>
            </a:br>
            <a:r>
              <a:rPr lang="en-US" altLang="en-US" sz="2800" dirty="0" err="1" smtClean="0">
                <a:solidFill>
                  <a:srgbClr val="482400"/>
                </a:solidFill>
                <a:ea typeface="ＭＳ Ｐゴシック" panose="020B0600070205080204" pitchFamily="34" charset="-128"/>
              </a:rPr>
              <a:t>Gianlorenzo</a:t>
            </a:r>
            <a:r>
              <a:rPr lang="en-US" altLang="en-US" sz="2800" dirty="0" smtClean="0">
                <a:solidFill>
                  <a:srgbClr val="482400"/>
                </a:solidFill>
                <a:ea typeface="ＭＳ Ｐゴシック" panose="020B0600070205080204" pitchFamily="34" charset="-128"/>
              </a:rPr>
              <a:t> Bernini, </a:t>
            </a:r>
            <a:r>
              <a:rPr lang="en-US" altLang="en-US" sz="2800" i="1" dirty="0" smtClean="0">
                <a:solidFill>
                  <a:srgbClr val="482400"/>
                </a:solidFill>
                <a:ea typeface="ＭＳ Ｐゴシック" panose="020B0600070205080204" pitchFamily="34" charset="-128"/>
              </a:rPr>
              <a:t>“Ecstasy of St. Teresa”, </a:t>
            </a:r>
            <a:r>
              <a:rPr lang="en-US" altLang="en-US" sz="2800" dirty="0" smtClean="0">
                <a:solidFill>
                  <a:srgbClr val="482400"/>
                </a:solidFill>
                <a:ea typeface="ＭＳ Ｐゴシック" panose="020B0600070205080204" pitchFamily="34" charset="-128"/>
              </a:rPr>
              <a:t>1647-1652, Santa Maria </a:t>
            </a:r>
            <a:r>
              <a:rPr lang="en-US" altLang="en-US" sz="2800" dirty="0" err="1" smtClean="0">
                <a:solidFill>
                  <a:srgbClr val="482400"/>
                </a:solidFill>
                <a:ea typeface="ＭＳ Ｐゴシック" panose="020B0600070205080204" pitchFamily="34" charset="-128"/>
              </a:rPr>
              <a:t>della</a:t>
            </a:r>
            <a:r>
              <a:rPr lang="en-US" altLang="en-US" sz="2800" dirty="0" smtClean="0">
                <a:solidFill>
                  <a:srgbClr val="482400"/>
                </a:solidFill>
                <a:ea typeface="ＭＳ Ｐゴシック" panose="020B0600070205080204" pitchFamily="34" charset="-128"/>
              </a:rPr>
              <a:t> Vittoria, Rome Italy</a:t>
            </a:r>
            <a:endParaRPr lang="en-US" altLang="en-US" dirty="0" smtClean="0">
              <a:ea typeface="ＭＳ Ｐゴシック" panose="020B0600070205080204" pitchFamily="34" charset="-128"/>
            </a:endParaRPr>
          </a:p>
        </p:txBody>
      </p:sp>
      <p:pic>
        <p:nvPicPr>
          <p:cNvPr id="675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524000"/>
            <a:ext cx="5715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077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457200"/>
            <a:ext cx="7772401" cy="381000"/>
          </a:xfrm>
        </p:spPr>
        <p:txBody>
          <a:bodyPr/>
          <a:lstStyle/>
          <a:p>
            <a:r>
              <a:rPr lang="en-US" dirty="0" smtClean="0"/>
              <a:t>Thomas More (1478-1535)</a:t>
            </a:r>
            <a:endParaRPr lang="en-US" dirty="0"/>
          </a:p>
        </p:txBody>
      </p:sp>
      <p:sp>
        <p:nvSpPr>
          <p:cNvPr id="3" name="Content Placeholder 2"/>
          <p:cNvSpPr>
            <a:spLocks noGrp="1"/>
          </p:cNvSpPr>
          <p:nvPr>
            <p:ph idx="1"/>
          </p:nvPr>
        </p:nvSpPr>
        <p:spPr/>
        <p:txBody>
          <a:bodyPr/>
          <a:lstStyle/>
          <a:p>
            <a:pPr eaLnBrk="1" hangingPunct="1">
              <a:lnSpc>
                <a:spcPct val="90000"/>
              </a:lnSpc>
              <a:defRPr/>
            </a:pPr>
            <a:r>
              <a:rPr lang="en-US" altLang="en-US" dirty="0" smtClean="0">
                <a:latin typeface="Calibri" pitchFamily="34" charset="0"/>
                <a:ea typeface="ＭＳ Ｐゴシック" pitchFamily="34" charset="-128"/>
              </a:rPr>
              <a:t>English </a:t>
            </a:r>
            <a:r>
              <a:rPr lang="en-US" altLang="en-US" dirty="0">
                <a:latin typeface="Calibri" pitchFamily="34" charset="0"/>
                <a:ea typeface="ＭＳ Ｐゴシック" pitchFamily="34" charset="-128"/>
              </a:rPr>
              <a:t>humanist, lord chancellor of England</a:t>
            </a:r>
          </a:p>
          <a:p>
            <a:pPr eaLnBrk="1" hangingPunct="1">
              <a:lnSpc>
                <a:spcPct val="90000"/>
              </a:lnSpc>
              <a:defRPr/>
            </a:pPr>
            <a:r>
              <a:rPr lang="en-US" altLang="en-US" i="1" dirty="0">
                <a:latin typeface="Calibri" pitchFamily="34" charset="0"/>
                <a:ea typeface="ＭＳ Ｐゴシック" pitchFamily="34" charset="-128"/>
              </a:rPr>
              <a:t>Utopia </a:t>
            </a:r>
            <a:r>
              <a:rPr lang="en-US" altLang="en-US" dirty="0">
                <a:latin typeface="Calibri" pitchFamily="34" charset="0"/>
                <a:ea typeface="ＭＳ Ｐゴシック" pitchFamily="34" charset="-128"/>
              </a:rPr>
              <a:t>(1516) about idealistic life.</a:t>
            </a:r>
          </a:p>
          <a:p>
            <a:pPr lvl="1" eaLnBrk="1" hangingPunct="1">
              <a:lnSpc>
                <a:spcPct val="90000"/>
              </a:lnSpc>
              <a:defRPr/>
            </a:pPr>
            <a:r>
              <a:rPr lang="en-US" altLang="en-US" dirty="0">
                <a:latin typeface="Calibri" pitchFamily="34" charset="0"/>
                <a:ea typeface="ＭＳ Ｐゴシック" pitchFamily="34" charset="-128"/>
              </a:rPr>
              <a:t>Social system where cooperation and reason replace fame and power as human motivations.</a:t>
            </a:r>
          </a:p>
          <a:p>
            <a:pPr lvl="1" eaLnBrk="1" hangingPunct="1">
              <a:lnSpc>
                <a:spcPct val="90000"/>
              </a:lnSpc>
              <a:defRPr/>
            </a:pPr>
            <a:r>
              <a:rPr lang="en-US" altLang="en-US" dirty="0">
                <a:latin typeface="Calibri" pitchFamily="34" charset="0"/>
                <a:ea typeface="ＭＳ Ｐゴシック" pitchFamily="34" charset="-128"/>
              </a:rPr>
              <a:t>Utopia based on communal ownership, not private property</a:t>
            </a:r>
            <a:r>
              <a:rPr lang="en-US" altLang="en-US" dirty="0" smtClean="0">
                <a:latin typeface="Calibri" pitchFamily="34" charset="0"/>
                <a:ea typeface="ＭＳ Ｐゴシック" pitchFamily="34" charset="-128"/>
              </a:rPr>
              <a:t>.</a:t>
            </a:r>
          </a:p>
          <a:p>
            <a:pPr lvl="1" eaLnBrk="1" hangingPunct="1">
              <a:lnSpc>
                <a:spcPct val="90000"/>
              </a:lnSpc>
              <a:defRPr/>
            </a:pPr>
            <a:r>
              <a:rPr lang="en-US" altLang="en-US" dirty="0" smtClean="0">
                <a:latin typeface="Calibri" pitchFamily="34" charset="0"/>
                <a:ea typeface="ＭＳ Ｐゴシック" pitchFamily="34" charset="-128"/>
              </a:rPr>
              <a:t>Still devoted to the Catholic Church, and is later executed by King Henry VIII </a:t>
            </a:r>
            <a:r>
              <a:rPr lang="en-US" altLang="en-US" b="1" dirty="0" smtClean="0">
                <a:latin typeface="Calibri" pitchFamily="34" charset="0"/>
                <a:ea typeface="ＭＳ Ｐゴシック" pitchFamily="34" charset="-128"/>
                <a:sym typeface="Wingdings" panose="05000000000000000000" pitchFamily="2" charset="2"/>
              </a:rPr>
              <a:t></a:t>
            </a:r>
            <a:r>
              <a:rPr lang="en-US" altLang="en-US" dirty="0" smtClean="0">
                <a:latin typeface="Calibri" pitchFamily="34" charset="0"/>
                <a:ea typeface="ＭＳ Ｐゴシック" pitchFamily="34" charset="-128"/>
                <a:sym typeface="Wingdings" panose="05000000000000000000" pitchFamily="2" charset="2"/>
              </a:rPr>
              <a:t> </a:t>
            </a:r>
            <a:endParaRPr lang="en-US" altLang="en-US" dirty="0">
              <a:latin typeface="Calibri" pitchFamily="34" charset="0"/>
              <a:ea typeface="ＭＳ Ｐゴシック" pitchFamily="34" charset="-128"/>
            </a:endParaRPr>
          </a:p>
          <a:p>
            <a:pPr marL="0" indent="0">
              <a:buNone/>
            </a:pPr>
            <a:endParaRPr lang="en-US" dirty="0"/>
          </a:p>
        </p:txBody>
      </p:sp>
    </p:spTree>
    <p:extLst>
      <p:ext uri="{BB962C8B-B14F-4D97-AF65-F5344CB8AC3E}">
        <p14:creationId xmlns:p14="http://schemas.microsoft.com/office/powerpoint/2010/main" val="18451840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762000" y="76200"/>
            <a:ext cx="8382000" cy="1371600"/>
          </a:xfrm>
        </p:spPr>
        <p:txBody>
          <a:bodyPr/>
          <a:lstStyle/>
          <a:p>
            <a:r>
              <a:rPr lang="en-US" altLang="en-US" sz="2800" u="sng" dirty="0" smtClean="0">
                <a:solidFill>
                  <a:srgbClr val="482400"/>
                </a:solidFill>
                <a:ea typeface="ＭＳ Ｐゴシック" panose="020B0600070205080204" pitchFamily="34" charset="-128"/>
              </a:rPr>
              <a:t>Primary Source</a:t>
            </a:r>
            <a:r>
              <a:rPr lang="en-US" altLang="en-US" sz="2800" dirty="0" smtClean="0">
                <a:solidFill>
                  <a:srgbClr val="482400"/>
                </a:solidFill>
                <a:ea typeface="ＭＳ Ｐゴシック" panose="020B0600070205080204" pitchFamily="34" charset="-128"/>
              </a:rPr>
              <a:t>:</a:t>
            </a:r>
            <a:br>
              <a:rPr lang="en-US" altLang="en-US" sz="2800" dirty="0" smtClean="0">
                <a:solidFill>
                  <a:srgbClr val="482400"/>
                </a:solidFill>
                <a:ea typeface="ＭＳ Ｐゴシック" panose="020B0600070205080204" pitchFamily="34" charset="-128"/>
              </a:rPr>
            </a:br>
            <a:r>
              <a:rPr lang="en-US" altLang="en-US" sz="2800" dirty="0" err="1" smtClean="0">
                <a:solidFill>
                  <a:srgbClr val="482400"/>
                </a:solidFill>
                <a:ea typeface="ＭＳ Ｐゴシック" panose="020B0600070205080204" pitchFamily="34" charset="-128"/>
              </a:rPr>
              <a:t>Gianlorenzo</a:t>
            </a:r>
            <a:r>
              <a:rPr lang="en-US" altLang="en-US" sz="2800" dirty="0" smtClean="0">
                <a:solidFill>
                  <a:srgbClr val="482400"/>
                </a:solidFill>
                <a:ea typeface="ＭＳ Ｐゴシック" panose="020B0600070205080204" pitchFamily="34" charset="-128"/>
              </a:rPr>
              <a:t> Bernini, </a:t>
            </a:r>
            <a:r>
              <a:rPr lang="en-US" altLang="en-US" sz="2800" i="1" dirty="0" smtClean="0">
                <a:solidFill>
                  <a:srgbClr val="482400"/>
                </a:solidFill>
                <a:ea typeface="ＭＳ Ｐゴシック" panose="020B0600070205080204" pitchFamily="34" charset="-128"/>
              </a:rPr>
              <a:t>“Ecstasy of St. Teresa”, </a:t>
            </a:r>
            <a:r>
              <a:rPr lang="en-US" altLang="en-US" sz="2800" dirty="0" smtClean="0">
                <a:solidFill>
                  <a:srgbClr val="482400"/>
                </a:solidFill>
                <a:ea typeface="ＭＳ Ｐゴシック" panose="020B0600070205080204" pitchFamily="34" charset="-128"/>
              </a:rPr>
              <a:t>1647-1652, Santa Maria </a:t>
            </a:r>
            <a:r>
              <a:rPr lang="en-US" altLang="en-US" sz="2800" dirty="0" err="1" smtClean="0">
                <a:solidFill>
                  <a:srgbClr val="482400"/>
                </a:solidFill>
                <a:ea typeface="ＭＳ Ｐゴシック" panose="020B0600070205080204" pitchFamily="34" charset="-128"/>
              </a:rPr>
              <a:t>della</a:t>
            </a:r>
            <a:r>
              <a:rPr lang="en-US" altLang="en-US" sz="2800" dirty="0" smtClean="0">
                <a:solidFill>
                  <a:srgbClr val="482400"/>
                </a:solidFill>
                <a:ea typeface="ＭＳ Ｐゴシック" panose="020B0600070205080204" pitchFamily="34" charset="-128"/>
              </a:rPr>
              <a:t> Vittoria, Rome Italy</a:t>
            </a:r>
            <a:endParaRPr lang="en-US" altLang="en-US" dirty="0" smtClean="0">
              <a:ea typeface="ＭＳ Ｐゴシック" panose="020B0600070205080204" pitchFamily="34" charset="-128"/>
            </a:endParaRPr>
          </a:p>
        </p:txBody>
      </p:sp>
      <p:pic>
        <p:nvPicPr>
          <p:cNvPr id="686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4250" y="2514600"/>
            <a:ext cx="431482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4114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2154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dirty="0" smtClean="0"/>
              <a:t>The Catholic Reformation</a:t>
            </a:r>
            <a:endParaRPr lang="en-US" dirty="0"/>
          </a:p>
        </p:txBody>
      </p:sp>
      <p:sp>
        <p:nvSpPr>
          <p:cNvPr id="3" name="Content Placeholder 2"/>
          <p:cNvSpPr>
            <a:spLocks noGrp="1"/>
          </p:cNvSpPr>
          <p:nvPr>
            <p:ph idx="1"/>
          </p:nvPr>
        </p:nvSpPr>
        <p:spPr>
          <a:xfrm>
            <a:off x="652463" y="762000"/>
            <a:ext cx="8034337" cy="6096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Society of Jesus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Ignatius of Loyola (1491 – 1556</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Warrior who had a religious “awakening”, but unlike Luther, resolved problems by submitting to the Church, not creating a new one.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Vowed to be a “warrior for God”</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The Spiritual Exercises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Jesuits recognized as a religious order (1540)</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Absolute obedience to the </a:t>
            </a:r>
            <a:r>
              <a:rPr lang="en-US" altLang="en-US" dirty="0" smtClean="0">
                <a:latin typeface="Calibri" panose="020F0502020204030204" pitchFamily="34" charset="0"/>
                <a:ea typeface="ＭＳ Ｐゴシック" panose="020B0600070205080204" pitchFamily="34" charset="-128"/>
              </a:rPr>
              <a:t>papacy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Strict discipline and hierarchy</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Activities of the Jesuits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Combating Protestantism through </a:t>
            </a:r>
            <a:r>
              <a:rPr lang="en-US" altLang="en-US" dirty="0" smtClean="0">
                <a:latin typeface="Calibri" panose="020F0502020204030204" pitchFamily="34" charset="0"/>
                <a:ea typeface="ＭＳ Ｐゴシック" panose="020B0600070205080204" pitchFamily="34" charset="-128"/>
              </a:rPr>
              <a:t>education- schools.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Propagation of Catholic faith among </a:t>
            </a:r>
            <a:r>
              <a:rPr lang="en-US" altLang="en-US" dirty="0" smtClean="0">
                <a:latin typeface="Calibri" panose="020F0502020204030204" pitchFamily="34" charset="0"/>
                <a:ea typeface="ＭＳ Ｐゴシック" panose="020B0600070205080204" pitchFamily="34" charset="-128"/>
              </a:rPr>
              <a:t>non-Catholics (missionaries to China, Japan, Indonesia…)</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Fight </a:t>
            </a:r>
            <a:r>
              <a:rPr lang="en-US" altLang="en-US" dirty="0" smtClean="0">
                <a:latin typeface="Calibri" panose="020F0502020204030204" pitchFamily="34" charset="0"/>
                <a:ea typeface="ＭＳ Ｐゴシック" panose="020B0600070205080204" pitchFamily="34" charset="-128"/>
              </a:rPr>
              <a:t>Protestantism, restore Catholicism in Europe</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21176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MAP 13.2 Catholics and Protestants in Europe by 1560</a:t>
            </a:r>
            <a:endParaRPr lang="en-US" dirty="0"/>
          </a:p>
        </p:txBody>
      </p:sp>
      <p:sp>
        <p:nvSpPr>
          <p:cNvPr id="5017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13.2 p387</a:t>
            </a:r>
          </a:p>
        </p:txBody>
      </p:sp>
      <p:pic>
        <p:nvPicPr>
          <p:cNvPr id="501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4913" y="723900"/>
            <a:ext cx="4194175"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Ignatius of Loyola</a:t>
            </a:r>
            <a:endParaRPr lang="en-US" dirty="0"/>
          </a:p>
        </p:txBody>
      </p:sp>
      <p:sp>
        <p:nvSpPr>
          <p:cNvPr id="52226"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p389</a:t>
            </a:r>
          </a:p>
        </p:txBody>
      </p:sp>
      <p:pic>
        <p:nvPicPr>
          <p:cNvPr id="522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762000"/>
            <a:ext cx="3987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2"/>
          <p:cNvSpPr>
            <a:spLocks noChangeArrowheads="1"/>
          </p:cNvSpPr>
          <p:nvPr/>
        </p:nvSpPr>
        <p:spPr bwMode="auto">
          <a:xfrm>
            <a:off x="647700" y="52578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Jesuits became the most important new religious order of the Catholic Reformation. Shown here in a sixteenth-century painting by an unknown artist is Ignatius of Loyola, founder of the Society of Jesus.</a:t>
            </a:r>
            <a:endParaRPr lang="en-US" altLang="en-US" sz="20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A Revived Papacy</a:t>
            </a:r>
          </a:p>
        </p:txBody>
      </p:sp>
      <p:sp>
        <p:nvSpPr>
          <p:cNvPr id="54275" name="Rectangle 5"/>
          <p:cNvSpPr>
            <a:spLocks noGrp="1" noChangeArrowheads="1"/>
          </p:cNvSpPr>
          <p:nvPr>
            <p:ph type="body" idx="1"/>
          </p:nvPr>
        </p:nvSpPr>
        <p:spPr>
          <a:xfrm>
            <a:off x="690563" y="990600"/>
            <a:ext cx="7769225" cy="5791200"/>
          </a:xfrm>
        </p:spPr>
        <p:txBody>
          <a:bodyPr/>
          <a:lstStyle/>
          <a:p>
            <a:pPr eaLnBrk="1" hangingPunct="1"/>
            <a:r>
              <a:rPr lang="en-US" altLang="en-US" sz="2800" dirty="0" smtClean="0">
                <a:latin typeface="Calibri" panose="020F0502020204030204" pitchFamily="34" charset="0"/>
                <a:ea typeface="ＭＳ Ｐゴシック" panose="020B0600070205080204" pitchFamily="34" charset="-128"/>
              </a:rPr>
              <a:t>Was the Reformation a wake up call for the Church?</a:t>
            </a:r>
          </a:p>
          <a:p>
            <a:pPr eaLnBrk="1" hangingPunct="1"/>
            <a:r>
              <a:rPr lang="en-US" altLang="en-US" sz="2800" dirty="0" smtClean="0">
                <a:latin typeface="Calibri" panose="020F0502020204030204" pitchFamily="34" charset="0"/>
                <a:ea typeface="ＭＳ Ｐゴシック" panose="020B0600070205080204" pitchFamily="34" charset="-128"/>
              </a:rPr>
              <a:t>Pope </a:t>
            </a:r>
            <a:r>
              <a:rPr lang="en-US" altLang="en-US" sz="2800" dirty="0">
                <a:latin typeface="Calibri" panose="020F0502020204030204" pitchFamily="34" charset="0"/>
                <a:ea typeface="ＭＳ Ｐゴシック" panose="020B0600070205080204" pitchFamily="34" charset="-128"/>
              </a:rPr>
              <a:t>Paul III (1534 – 1549)</a:t>
            </a:r>
          </a:p>
          <a:p>
            <a:pPr lvl="1" eaLnBrk="1" hangingPunct="1"/>
            <a:r>
              <a:rPr lang="en-US" altLang="en-US" sz="2600" dirty="0">
                <a:latin typeface="Calibri" panose="020F0502020204030204" pitchFamily="34" charset="0"/>
                <a:ea typeface="ＭＳ Ｐゴシック" panose="020B0600070205080204" pitchFamily="34" charset="-128"/>
              </a:rPr>
              <a:t>Reform commission (1535 – 1537</a:t>
            </a:r>
            <a:r>
              <a:rPr lang="en-US" altLang="en-US" sz="2600" dirty="0" smtClean="0">
                <a:latin typeface="Calibri" panose="020F0502020204030204" pitchFamily="34" charset="0"/>
                <a:ea typeface="ＭＳ Ｐゴシック" panose="020B0600070205080204" pitchFamily="34" charset="-128"/>
              </a:rPr>
              <a:t>)- but he still practiced nepotism and lived in luxury!</a:t>
            </a:r>
            <a:endParaRPr lang="en-US" altLang="en-US" sz="2600" dirty="0">
              <a:latin typeface="Calibri" panose="020F0502020204030204" pitchFamily="34" charset="0"/>
              <a:ea typeface="ＭＳ Ｐゴシック" panose="020B0600070205080204" pitchFamily="34" charset="-128"/>
            </a:endParaRPr>
          </a:p>
          <a:p>
            <a:pPr lvl="1" eaLnBrk="1" hangingPunct="1"/>
            <a:r>
              <a:rPr lang="en-US" altLang="en-US" sz="2600" dirty="0">
                <a:latin typeface="Calibri" panose="020F0502020204030204" pitchFamily="34" charset="0"/>
                <a:ea typeface="ＭＳ Ｐゴシック" panose="020B0600070205080204" pitchFamily="34" charset="-128"/>
              </a:rPr>
              <a:t>Recognized Jesuits</a:t>
            </a:r>
          </a:p>
          <a:p>
            <a:pPr lvl="1" eaLnBrk="1" hangingPunct="1"/>
            <a:r>
              <a:rPr lang="en-US" altLang="en-US" sz="2600" dirty="0">
                <a:latin typeface="Calibri" panose="020F0502020204030204" pitchFamily="34" charset="0"/>
                <a:ea typeface="ＭＳ Ｐゴシック" panose="020B0600070205080204" pitchFamily="34" charset="-128"/>
              </a:rPr>
              <a:t>Summoning of the Council of </a:t>
            </a:r>
            <a:r>
              <a:rPr lang="en-US" altLang="en-US" sz="2600" dirty="0" smtClean="0">
                <a:latin typeface="Calibri" panose="020F0502020204030204" pitchFamily="34" charset="0"/>
                <a:ea typeface="ＭＳ Ｐゴシック" panose="020B0600070205080204" pitchFamily="34" charset="-128"/>
              </a:rPr>
              <a:t>Trent</a:t>
            </a:r>
          </a:p>
          <a:p>
            <a:pPr eaLnBrk="1" hangingPunct="1"/>
            <a:r>
              <a:rPr lang="en-US" altLang="en-US" sz="3000" dirty="0" smtClean="0">
                <a:latin typeface="Calibri" panose="020F0502020204030204" pitchFamily="34" charset="0"/>
                <a:ea typeface="ＭＳ Ｐゴシック" panose="020B0600070205080204" pitchFamily="34" charset="-128"/>
              </a:rPr>
              <a:t>1541- tried to settle differences, but conservative Roman cardinals would not compromise at all. </a:t>
            </a:r>
          </a:p>
          <a:p>
            <a:pPr eaLnBrk="1" hangingPunct="1"/>
            <a:r>
              <a:rPr lang="en-US" altLang="en-US" sz="3000" dirty="0" smtClean="0">
                <a:latin typeface="Calibri" panose="020F0502020204030204" pitchFamily="34" charset="0"/>
                <a:ea typeface="ＭＳ Ｐゴシック" panose="020B0600070205080204" pitchFamily="34" charset="-128"/>
              </a:rPr>
              <a:t>Cardinal </a:t>
            </a:r>
            <a:r>
              <a:rPr lang="en-US" altLang="en-US" sz="3000" dirty="0" err="1" smtClean="0">
                <a:latin typeface="Calibri" panose="020F0502020204030204" pitchFamily="34" charset="0"/>
                <a:ea typeface="ＭＳ Ｐゴシック" panose="020B0600070205080204" pitchFamily="34" charset="-128"/>
              </a:rPr>
              <a:t>Caraffa</a:t>
            </a:r>
            <a:r>
              <a:rPr lang="en-US" altLang="en-US" sz="3000" dirty="0" smtClean="0">
                <a:latin typeface="Calibri" panose="020F0502020204030204" pitchFamily="34" charset="0"/>
                <a:ea typeface="ＭＳ Ｐゴシック" panose="020B0600070205080204" pitchFamily="34" charset="-128"/>
              </a:rPr>
              <a:t> </a:t>
            </a:r>
            <a:r>
              <a:rPr lang="en-US" altLang="en-US" sz="3000" dirty="0" smtClean="0">
                <a:latin typeface="Calibri" panose="020F0502020204030204" pitchFamily="34" charset="0"/>
                <a:ea typeface="ＭＳ Ｐゴシック" panose="020B0600070205080204" pitchFamily="34" charset="-128"/>
                <a:sym typeface="Wingdings" panose="05000000000000000000" pitchFamily="2" charset="2"/>
              </a:rPr>
              <a:t> Pope Paul IV- “First true Pope of the Catholic reformation”</a:t>
            </a:r>
            <a:endParaRPr lang="en-US" altLang="en-US" sz="30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7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7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2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dirty="0" smtClean="0"/>
              <a:t>A Revived Papacy</a:t>
            </a:r>
            <a:endParaRPr lang="en-US" dirty="0"/>
          </a:p>
        </p:txBody>
      </p:sp>
      <p:sp>
        <p:nvSpPr>
          <p:cNvPr id="3" name="Content Placeholder 2"/>
          <p:cNvSpPr>
            <a:spLocks noGrp="1"/>
          </p:cNvSpPr>
          <p:nvPr>
            <p:ph idx="1"/>
          </p:nvPr>
        </p:nvSpPr>
        <p:spPr>
          <a:xfrm>
            <a:off x="652463" y="1371600"/>
            <a:ext cx="8034337" cy="5181600"/>
          </a:xfrm>
        </p:spPr>
        <p:txBody>
          <a:bodyPr/>
          <a:lstStyle/>
          <a:p>
            <a:pPr eaLnBrk="1" hangingPunct="1"/>
            <a:r>
              <a:rPr lang="en-US" altLang="en-US" sz="2800" dirty="0" smtClean="0">
                <a:latin typeface="Calibri" panose="020F0502020204030204" pitchFamily="34" charset="0"/>
                <a:ea typeface="ＭＳ Ｐゴシック" panose="020B0600070205080204" pitchFamily="34" charset="-128"/>
              </a:rPr>
              <a:t>Paul IV’s “reforms”:</a:t>
            </a:r>
          </a:p>
          <a:p>
            <a:pPr lvl="1" eaLnBrk="1" hangingPunct="1"/>
            <a:r>
              <a:rPr lang="en-US" altLang="en-US" sz="2400" dirty="0" smtClean="0">
                <a:latin typeface="Calibri" panose="020F0502020204030204" pitchFamily="34" charset="0"/>
                <a:ea typeface="ＭＳ Ｐゴシック" panose="020B0600070205080204" pitchFamily="34" charset="-128"/>
              </a:rPr>
              <a:t>Strengthened the Roman </a:t>
            </a:r>
            <a:r>
              <a:rPr lang="en-US" altLang="en-US" sz="2400" dirty="0">
                <a:latin typeface="Calibri" panose="020F0502020204030204" pitchFamily="34" charset="0"/>
                <a:ea typeface="ＭＳ Ｐゴシック" panose="020B0600070205080204" pitchFamily="34" charset="-128"/>
              </a:rPr>
              <a:t>Inquisition (1542)</a:t>
            </a:r>
          </a:p>
          <a:p>
            <a:pPr lvl="1" eaLnBrk="1" hangingPunct="1"/>
            <a:r>
              <a:rPr lang="en-US" altLang="en-US" sz="2600" dirty="0" smtClean="0">
                <a:latin typeface="Calibri" panose="020F0502020204030204" pitchFamily="34" charset="0"/>
                <a:ea typeface="ＭＳ Ｐゴシック" panose="020B0600070205080204" pitchFamily="34" charset="-128"/>
              </a:rPr>
              <a:t>Index </a:t>
            </a:r>
            <a:r>
              <a:rPr lang="en-US" altLang="en-US" sz="2600" dirty="0">
                <a:latin typeface="Calibri" panose="020F0502020204030204" pitchFamily="34" charset="0"/>
                <a:ea typeface="ＭＳ Ｐゴシック" panose="020B0600070205080204" pitchFamily="34" charset="-128"/>
              </a:rPr>
              <a:t>of Forbidden Books</a:t>
            </a:r>
          </a:p>
          <a:p>
            <a:endParaRPr lang="en-US" dirty="0" smtClean="0"/>
          </a:p>
          <a:p>
            <a:r>
              <a:rPr lang="en-US" dirty="0" smtClean="0"/>
              <a:t>The Council of Trent- what really changed?</a:t>
            </a:r>
            <a:endParaRPr lang="en-US" dirty="0"/>
          </a:p>
        </p:txBody>
      </p:sp>
    </p:spTree>
    <p:extLst>
      <p:ext uri="{BB962C8B-B14F-4D97-AF65-F5344CB8AC3E}">
        <p14:creationId xmlns:p14="http://schemas.microsoft.com/office/powerpoint/2010/main" val="5743958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381000"/>
            <a:ext cx="8458200" cy="533400"/>
          </a:xfrm>
        </p:spPr>
        <p:txBody>
          <a:bodyPr/>
          <a:lstStyle/>
          <a:p>
            <a:pPr eaLnBrk="1" hangingPunct="1">
              <a:defRPr/>
            </a:pPr>
            <a:r>
              <a:rPr lang="en-US" kern="1200" dirty="0">
                <a:solidFill>
                  <a:srgbClr val="000000"/>
                </a:solidFill>
                <a:latin typeface="Calibri"/>
                <a:ea typeface="ＭＳ Ｐゴシック"/>
                <a:cs typeface="ＭＳ Ｐゴシック"/>
              </a:rPr>
              <a:t>CHRONOLOGY The Catholic Reformation</a:t>
            </a:r>
            <a:endParaRPr lang="en-US" dirty="0"/>
          </a:p>
        </p:txBody>
      </p:sp>
      <p:sp>
        <p:nvSpPr>
          <p:cNvPr id="55298"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p390</a:t>
            </a:r>
          </a:p>
        </p:txBody>
      </p:sp>
      <p:graphicFrame>
        <p:nvGraphicFramePr>
          <p:cNvPr id="6" name="Table 5"/>
          <p:cNvGraphicFramePr>
            <a:graphicFrameLocks noGrp="1"/>
          </p:cNvGraphicFramePr>
          <p:nvPr>
            <p:extLst>
              <p:ext uri="{D42A27DB-BD31-4B8C-83A1-F6EECF244321}">
                <p14:modId xmlns:p14="http://schemas.microsoft.com/office/powerpoint/2010/main" val="1094310361"/>
              </p:ext>
            </p:extLst>
          </p:nvPr>
        </p:nvGraphicFramePr>
        <p:xfrm>
          <a:off x="952500" y="1693435"/>
          <a:ext cx="7924800" cy="3924300"/>
        </p:xfrm>
        <a:graphic>
          <a:graphicData uri="http://schemas.openxmlformats.org/drawingml/2006/table">
            <a:tbl>
              <a:tblPr firstRow="1"/>
              <a:tblGrid>
                <a:gridCol w="6168071">
                  <a:extLst>
                    <a:ext uri="{9D8B030D-6E8A-4147-A177-3AD203B41FA5}">
                      <a16:colId xmlns:a16="http://schemas.microsoft.com/office/drawing/2014/main" xmlns="" val="20000"/>
                    </a:ext>
                  </a:extLst>
                </a:gridCol>
                <a:gridCol w="1756729">
                  <a:extLst>
                    <a:ext uri="{9D8B030D-6E8A-4147-A177-3AD203B41FA5}">
                      <a16:colId xmlns:a16="http://schemas.microsoft.com/office/drawing/2014/main" xmlns="" val="20001"/>
                    </a:ext>
                  </a:extLst>
                </a:gridCol>
              </a:tblGrid>
              <a:tr h="609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Pope Paul III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1534–1549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Papal recognition of Society of Jesus (Jesuits)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Establishment of Roman Inquisition (Holy Office)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Council of Trent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1545–1563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Pope Paul IV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1555–1559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noChangeArrowheads="1"/>
          </p:cNvSpPr>
          <p:nvPr>
            <p:ph type="title"/>
          </p:nvPr>
        </p:nvSpPr>
        <p:spPr>
          <a:xfrm>
            <a:off x="690563" y="20053"/>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Council of Trent </a:t>
            </a:r>
          </a:p>
        </p:txBody>
      </p:sp>
      <p:sp>
        <p:nvSpPr>
          <p:cNvPr id="57347" name="Rectangle 5"/>
          <p:cNvSpPr>
            <a:spLocks noGrp="1" noChangeArrowheads="1"/>
          </p:cNvSpPr>
          <p:nvPr>
            <p:ph type="body" idx="1"/>
          </p:nvPr>
        </p:nvSpPr>
        <p:spPr>
          <a:xfrm>
            <a:off x="690563" y="1371600"/>
            <a:ext cx="7769225" cy="5334000"/>
          </a:xfrm>
        </p:spPr>
        <p:txBody>
          <a:bodyPr/>
          <a:lstStyle/>
          <a:p>
            <a:pPr eaLnBrk="1" hangingPunct="1"/>
            <a:r>
              <a:rPr lang="en-US" altLang="en-US" dirty="0">
                <a:latin typeface="Calibri" panose="020F0502020204030204" pitchFamily="34" charset="0"/>
                <a:ea typeface="ＭＳ Ｐゴシック" panose="020B0600070205080204" pitchFamily="34" charset="-128"/>
              </a:rPr>
              <a:t>Met intermittently from 1545 – 1563</a:t>
            </a:r>
          </a:p>
          <a:p>
            <a:pPr eaLnBrk="1" hangingPunct="1"/>
            <a:r>
              <a:rPr lang="en-US" altLang="en-US" dirty="0">
                <a:latin typeface="Calibri" panose="020F0502020204030204" pitchFamily="34" charset="0"/>
                <a:ea typeface="ＭＳ Ｐゴシック" panose="020B0600070205080204" pitchFamily="34" charset="-128"/>
              </a:rPr>
              <a:t>Divisions between moderates and conservatives</a:t>
            </a:r>
          </a:p>
          <a:p>
            <a:pPr eaLnBrk="1" hangingPunct="1"/>
            <a:r>
              <a:rPr lang="en-US" altLang="en-US" dirty="0">
                <a:latin typeface="Calibri" panose="020F0502020204030204" pitchFamily="34" charset="0"/>
                <a:ea typeface="ＭＳ Ｐゴシック" panose="020B0600070205080204" pitchFamily="34" charset="-128"/>
              </a:rPr>
              <a:t>Reaffirmed traditional Catholic teachings</a:t>
            </a:r>
          </a:p>
          <a:p>
            <a:pPr lvl="1" eaLnBrk="1" hangingPunct="1"/>
            <a:r>
              <a:rPr lang="en-US" altLang="en-US" dirty="0">
                <a:latin typeface="Calibri" panose="020F0502020204030204" pitchFamily="34" charset="0"/>
                <a:ea typeface="ＭＳ Ｐゴシック" panose="020B0600070205080204" pitchFamily="34" charset="-128"/>
              </a:rPr>
              <a:t>Scripture and tradition</a:t>
            </a:r>
          </a:p>
          <a:p>
            <a:pPr lvl="1" eaLnBrk="1" hangingPunct="1"/>
            <a:r>
              <a:rPr lang="en-US" altLang="en-US" dirty="0">
                <a:latin typeface="Calibri" panose="020F0502020204030204" pitchFamily="34" charset="0"/>
                <a:ea typeface="ＭＳ Ｐゴシック" panose="020B0600070205080204" pitchFamily="34" charset="-128"/>
              </a:rPr>
              <a:t>Faith and good works</a:t>
            </a:r>
          </a:p>
          <a:p>
            <a:pPr lvl="1" eaLnBrk="1" hangingPunct="1"/>
            <a:r>
              <a:rPr lang="en-US" altLang="en-US" dirty="0" smtClean="0">
                <a:latin typeface="Calibri" panose="020F0502020204030204" pitchFamily="34" charset="0"/>
                <a:ea typeface="ＭＳ Ｐゴシック" panose="020B0600070205080204" pitchFamily="34" charset="-128"/>
              </a:rPr>
              <a:t>Sacraments</a:t>
            </a:r>
          </a:p>
          <a:p>
            <a:pPr lvl="1" eaLnBrk="1" hangingPunct="1"/>
            <a:r>
              <a:rPr lang="en-US" altLang="en-US" dirty="0" smtClean="0">
                <a:latin typeface="Calibri" panose="020F0502020204030204" pitchFamily="34" charset="0"/>
                <a:ea typeface="ＭＳ Ｐゴシック" panose="020B0600070205080204" pitchFamily="34" charset="-128"/>
              </a:rPr>
              <a:t>Transubstantiation</a:t>
            </a:r>
          </a:p>
          <a:p>
            <a:pPr marL="0" indent="0" eaLnBrk="1" hangingPunct="1">
              <a:buNone/>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34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34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1219200"/>
          </a:xfrm>
        </p:spPr>
        <p:txBody>
          <a:bodyPr/>
          <a:lstStyle/>
          <a:p>
            <a:r>
              <a:rPr lang="en-US" altLang="en-US" dirty="0">
                <a:latin typeface="Calibri" panose="020F0502020204030204" pitchFamily="34" charset="0"/>
                <a:ea typeface="ＭＳ Ｐゴシック" panose="020B0600070205080204" pitchFamily="34" charset="-128"/>
              </a:rPr>
              <a:t>Politics and the Wars of Religion in the Sixteenth Century</a:t>
            </a:r>
            <a:endParaRPr lang="en-US" dirty="0"/>
          </a:p>
        </p:txBody>
      </p:sp>
      <p:sp>
        <p:nvSpPr>
          <p:cNvPr id="3" name="Content Placeholder 2"/>
          <p:cNvSpPr>
            <a:spLocks noGrp="1"/>
          </p:cNvSpPr>
          <p:nvPr>
            <p:ph idx="1"/>
          </p:nvPr>
        </p:nvSpPr>
        <p:spPr/>
        <p:txBody>
          <a:bodyPr/>
          <a:lstStyle/>
          <a:p>
            <a:r>
              <a:rPr lang="en-US" sz="2800" dirty="0" smtClean="0"/>
              <a:t>What role did politics, religion, economic and social conditions play in the European wars of religion of the 16</a:t>
            </a:r>
            <a:r>
              <a:rPr lang="en-US" sz="2800" baseline="30000" dirty="0" smtClean="0"/>
              <a:t>th</a:t>
            </a:r>
            <a:r>
              <a:rPr lang="en-US" sz="2800" dirty="0" smtClean="0"/>
              <a:t> century?</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00400"/>
            <a:ext cx="4395787"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977" y="3037284"/>
            <a:ext cx="4225924" cy="335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80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839200" cy="990600"/>
          </a:xfrm>
        </p:spPr>
        <p:txBody>
          <a:bodyPr/>
          <a:lstStyle/>
          <a:p>
            <a:r>
              <a:rPr lang="en-US" altLang="en-US" dirty="0">
                <a:latin typeface="Calibri" panose="020F0502020204030204" pitchFamily="34" charset="0"/>
                <a:ea typeface="ＭＳ Ｐゴシック" panose="020B0600070205080204" pitchFamily="34" charset="-128"/>
              </a:rPr>
              <a:t>Politics and the Wars of Religion in the Sixteenth Century</a:t>
            </a:r>
            <a:endParaRPr lang="en-US" dirty="0"/>
          </a:p>
        </p:txBody>
      </p:sp>
      <p:sp>
        <p:nvSpPr>
          <p:cNvPr id="3" name="Content Placeholder 2"/>
          <p:cNvSpPr>
            <a:spLocks noGrp="1"/>
          </p:cNvSpPr>
          <p:nvPr>
            <p:ph idx="1"/>
          </p:nvPr>
        </p:nvSpPr>
        <p:spPr/>
        <p:txBody>
          <a:bodyPr/>
          <a:lstStyle/>
          <a:p>
            <a:r>
              <a:rPr lang="en-US" dirty="0" smtClean="0"/>
              <a:t>Catholics are devoted to </a:t>
            </a:r>
            <a:r>
              <a:rPr lang="en-US" i="1" dirty="0" smtClean="0"/>
              <a:t>one law and one head-</a:t>
            </a:r>
            <a:r>
              <a:rPr lang="en-US" dirty="0" smtClean="0"/>
              <a:t> an absolute monarchy, directly tied to the Catholic Church. </a:t>
            </a:r>
          </a:p>
          <a:p>
            <a:pPr lvl="1"/>
            <a:r>
              <a:rPr lang="en-US" dirty="0" smtClean="0"/>
              <a:t>Stresses obedience to a supreme leader (the Pope)</a:t>
            </a:r>
          </a:p>
          <a:p>
            <a:r>
              <a:rPr lang="en-US" dirty="0" smtClean="0"/>
              <a:t>Calvinism appealed to those who </a:t>
            </a:r>
            <a:r>
              <a:rPr lang="en-US" i="1" dirty="0" smtClean="0"/>
              <a:t>supported political decentralization </a:t>
            </a:r>
            <a:r>
              <a:rPr lang="en-US" dirty="0" smtClean="0"/>
              <a:t>and </a:t>
            </a:r>
            <a:r>
              <a:rPr lang="en-US" i="1" dirty="0" smtClean="0"/>
              <a:t>opposed hierarchy </a:t>
            </a:r>
            <a:r>
              <a:rPr lang="en-US" dirty="0" smtClean="0"/>
              <a:t>of the Church. </a:t>
            </a:r>
            <a:endParaRPr lang="en-US" dirty="0"/>
          </a:p>
        </p:txBody>
      </p:sp>
    </p:spTree>
    <p:extLst>
      <p:ext uri="{BB962C8B-B14F-4D97-AF65-F5344CB8AC3E}">
        <p14:creationId xmlns:p14="http://schemas.microsoft.com/office/powerpoint/2010/main" val="334114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Erasmus</a:t>
            </a:r>
            <a:endParaRPr lang="en-US" dirty="0"/>
          </a:p>
        </p:txBody>
      </p:sp>
      <p:sp>
        <p:nvSpPr>
          <p:cNvPr id="8194"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p367</a:t>
            </a:r>
          </a:p>
        </p:txBody>
      </p:sp>
      <p:pic>
        <p:nvPicPr>
          <p:cNvPr id="81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7013" y="685800"/>
            <a:ext cx="3609975"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a:spLocks noChangeArrowheads="1"/>
          </p:cNvSpPr>
          <p:nvPr/>
        </p:nvSpPr>
        <p:spPr bwMode="auto">
          <a:xfrm>
            <a:off x="1333500" y="5446713"/>
            <a:ext cx="647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Desiderius Erasmus was the most influential of the northern Renaissance humanists. </a:t>
            </a:r>
            <a:endParaRPr lang="en-US" altLang="en-US" sz="20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a:xfrm>
            <a:off x="701675" y="228600"/>
            <a:ext cx="8442325" cy="990600"/>
          </a:xfrm>
        </p:spPr>
        <p:txBody>
          <a:bodyPr/>
          <a:lstStyle/>
          <a:p>
            <a:pPr eaLnBrk="1" hangingPunct="1"/>
            <a:r>
              <a:rPr lang="en-US" altLang="en-US" dirty="0" smtClean="0">
                <a:latin typeface="Calibri" panose="020F0502020204030204" pitchFamily="34" charset="0"/>
                <a:ea typeface="ＭＳ Ｐゴシック" panose="020B0600070205080204" pitchFamily="34" charset="-128"/>
              </a:rPr>
              <a:t>French Wars of Religion: 1562-1598</a:t>
            </a:r>
            <a:endParaRPr lang="en-US" altLang="en-US" dirty="0">
              <a:latin typeface="Calibri" panose="020F0502020204030204" pitchFamily="34" charset="0"/>
              <a:ea typeface="ＭＳ Ｐゴシック" panose="020B0600070205080204" pitchFamily="34" charset="-128"/>
            </a:endParaRPr>
          </a:p>
        </p:txBody>
      </p:sp>
      <p:sp>
        <p:nvSpPr>
          <p:cNvPr id="58371" name="Rectangle 5"/>
          <p:cNvSpPr>
            <a:spLocks noGrp="1" noChangeArrowheads="1"/>
          </p:cNvSpPr>
          <p:nvPr>
            <p:ph type="body" idx="1"/>
          </p:nvPr>
        </p:nvSpPr>
        <p:spPr>
          <a:xfrm>
            <a:off x="609601" y="1219200"/>
            <a:ext cx="8534400" cy="5638800"/>
          </a:xfrm>
        </p:spPr>
        <p:txBody>
          <a:bodyPr/>
          <a:lstStyle/>
          <a:p>
            <a:pPr eaLnBrk="1" hangingPunct="1">
              <a:spcBef>
                <a:spcPts val="0"/>
              </a:spcBef>
            </a:pPr>
            <a:r>
              <a:rPr lang="en-US" altLang="en-US" sz="2800" dirty="0" smtClean="0">
                <a:latin typeface="Calibri" panose="020F0502020204030204" pitchFamily="34" charset="0"/>
                <a:ea typeface="ＭＳ Ｐゴシック" panose="020B0600070205080204" pitchFamily="34" charset="-128"/>
              </a:rPr>
              <a:t>The </a:t>
            </a:r>
            <a:r>
              <a:rPr lang="en-US" altLang="en-US" sz="2800" dirty="0">
                <a:latin typeface="Calibri" panose="020F0502020204030204" pitchFamily="34" charset="0"/>
                <a:ea typeface="ＭＳ Ｐゴシック" panose="020B0600070205080204" pitchFamily="34" charset="-128"/>
              </a:rPr>
              <a:t>status and power of the </a:t>
            </a:r>
            <a:r>
              <a:rPr lang="en-US" altLang="en-US" sz="2800" b="1" u="sng" dirty="0" smtClean="0">
                <a:latin typeface="Calibri" panose="020F0502020204030204" pitchFamily="34" charset="0"/>
                <a:ea typeface="ＭＳ Ｐゴシック" panose="020B0600070205080204" pitchFamily="34" charset="-128"/>
              </a:rPr>
              <a:t>Huguenots</a:t>
            </a:r>
            <a:r>
              <a:rPr lang="en-US" altLang="en-US" sz="2800" dirty="0" smtClean="0">
                <a:latin typeface="Calibri" panose="020F0502020204030204" pitchFamily="34" charset="0"/>
                <a:ea typeface="ＭＳ Ｐゴシック" panose="020B0600070205080204" pitchFamily="34" charset="-128"/>
              </a:rPr>
              <a:t>- French Calvinists</a:t>
            </a:r>
            <a:endParaRPr lang="en-US" altLang="en-US" sz="2800" dirty="0">
              <a:latin typeface="Calibri" panose="020F0502020204030204" pitchFamily="34" charset="0"/>
              <a:ea typeface="ＭＳ Ｐゴシック" panose="020B0600070205080204" pitchFamily="34" charset="-128"/>
            </a:endParaRPr>
          </a:p>
          <a:p>
            <a:pPr lvl="1" eaLnBrk="1" hangingPunct="1">
              <a:spcBef>
                <a:spcPts val="0"/>
              </a:spcBef>
            </a:pPr>
            <a:r>
              <a:rPr lang="en-US" altLang="en-US" sz="2400" dirty="0">
                <a:latin typeface="Calibri" panose="020F0502020204030204" pitchFamily="34" charset="0"/>
                <a:ea typeface="ＭＳ Ｐゴシック" panose="020B0600070205080204" pitchFamily="34" charset="-128"/>
              </a:rPr>
              <a:t>Conversion of 40 – 50 percent of French </a:t>
            </a:r>
            <a:r>
              <a:rPr lang="en-US" altLang="en-US" sz="2400" dirty="0" smtClean="0">
                <a:latin typeface="Calibri" panose="020F0502020204030204" pitchFamily="34" charset="0"/>
                <a:ea typeface="ＭＳ Ｐゴシック" panose="020B0600070205080204" pitchFamily="34" charset="-128"/>
              </a:rPr>
              <a:t>nobility- </a:t>
            </a:r>
            <a:r>
              <a:rPr lang="en-US" altLang="en-US" sz="2400" i="1" dirty="0" smtClean="0">
                <a:latin typeface="Calibri" panose="020F0502020204030204" pitchFamily="34" charset="0"/>
                <a:ea typeface="ＭＳ Ｐゴシック" panose="020B0600070205080204" pitchFamily="34" charset="-128"/>
              </a:rPr>
              <a:t>even though Huguenots were only 10% of total population of France.</a:t>
            </a:r>
          </a:p>
          <a:p>
            <a:pPr lvl="1" eaLnBrk="1" hangingPunct="1">
              <a:spcBef>
                <a:spcPts val="0"/>
              </a:spcBef>
            </a:pPr>
            <a:r>
              <a:rPr lang="en-US" altLang="en-US" sz="2400" dirty="0" smtClean="0">
                <a:latin typeface="Calibri" panose="020F0502020204030204" pitchFamily="34" charset="0"/>
                <a:ea typeface="ＭＳ Ｐゴシック" panose="020B0600070205080204" pitchFamily="34" charset="-128"/>
              </a:rPr>
              <a:t>Included </a:t>
            </a:r>
            <a:r>
              <a:rPr lang="en-US" altLang="en-US" sz="2400" u="sng" dirty="0" smtClean="0">
                <a:latin typeface="Calibri" panose="020F0502020204030204" pitchFamily="34" charset="0"/>
                <a:ea typeface="ＭＳ Ｐゴシック" panose="020B0600070205080204" pitchFamily="34" charset="-128"/>
              </a:rPr>
              <a:t>House of Bourbon- </a:t>
            </a:r>
            <a:r>
              <a:rPr lang="en-US" altLang="en-US" sz="2400" dirty="0" smtClean="0">
                <a:latin typeface="Calibri" panose="020F0502020204030204" pitchFamily="34" charset="0"/>
                <a:ea typeface="ＭＳ Ｐゴシック" panose="020B0600070205080204" pitchFamily="34" charset="-128"/>
              </a:rPr>
              <a:t>next to the Valois family, they were next in line for the French throne and ruled Navarre. </a:t>
            </a:r>
            <a:endParaRPr lang="en-US" altLang="en-US" sz="2400" dirty="0">
              <a:latin typeface="Calibri" panose="020F0502020204030204" pitchFamily="34" charset="0"/>
              <a:ea typeface="ＭＳ Ｐゴシック" panose="020B0600070205080204" pitchFamily="34" charset="-128"/>
            </a:endParaRPr>
          </a:p>
          <a:p>
            <a:pPr eaLnBrk="1" hangingPunct="1">
              <a:spcBef>
                <a:spcPts val="0"/>
              </a:spcBef>
            </a:pPr>
            <a:r>
              <a:rPr lang="en-US" altLang="en-US" sz="2800" dirty="0">
                <a:latin typeface="Calibri" panose="020F0502020204030204" pitchFamily="34" charset="0"/>
                <a:ea typeface="ＭＳ Ｐゴシック" panose="020B0600070205080204" pitchFamily="34" charset="-128"/>
              </a:rPr>
              <a:t>The </a:t>
            </a:r>
            <a:r>
              <a:rPr lang="en-US" altLang="en-US" sz="2800" dirty="0" smtClean="0">
                <a:latin typeface="Calibri" panose="020F0502020204030204" pitchFamily="34" charset="0"/>
                <a:ea typeface="ＭＳ Ｐゴシック" panose="020B0600070205080204" pitchFamily="34" charset="-128"/>
              </a:rPr>
              <a:t>ultra-Catholics: The Guise family</a:t>
            </a:r>
          </a:p>
          <a:p>
            <a:pPr eaLnBrk="1" hangingPunct="1">
              <a:spcBef>
                <a:spcPts val="0"/>
              </a:spcBef>
            </a:pPr>
            <a:r>
              <a:rPr lang="en-US" altLang="en-US" sz="2800" dirty="0" smtClean="0">
                <a:latin typeface="Calibri" panose="020F0502020204030204" pitchFamily="34" charset="0"/>
                <a:ea typeface="ＭＳ Ｐゴシック" panose="020B0600070205080204" pitchFamily="34" charset="-128"/>
              </a:rPr>
              <a:t>1559- King Henry II was killed in a jousting tournament, and left 3 sons to succeed him.</a:t>
            </a:r>
          </a:p>
          <a:p>
            <a:pPr lvl="1" eaLnBrk="1" hangingPunct="1">
              <a:spcBef>
                <a:spcPts val="0"/>
              </a:spcBef>
            </a:pPr>
            <a:r>
              <a:rPr lang="en-US" altLang="en-US" sz="2400" dirty="0" smtClean="0">
                <a:latin typeface="Calibri" panose="020F0502020204030204" pitchFamily="34" charset="0"/>
                <a:ea typeface="ＭＳ Ｐゴシック" panose="020B0600070205080204" pitchFamily="34" charset="-128"/>
              </a:rPr>
              <a:t>Francis II- eldest- age 15- very sickly</a:t>
            </a:r>
          </a:p>
          <a:p>
            <a:pPr lvl="2" eaLnBrk="1" hangingPunct="1">
              <a:spcBef>
                <a:spcPts val="0"/>
              </a:spcBef>
            </a:pPr>
            <a:r>
              <a:rPr lang="en-US" altLang="en-US" sz="2000" dirty="0" smtClean="0">
                <a:latin typeface="Calibri" panose="020F0502020204030204" pitchFamily="34" charset="0"/>
                <a:ea typeface="ＭＳ Ｐゴシック" panose="020B0600070205080204" pitchFamily="34" charset="-128"/>
              </a:rPr>
              <a:t>Married Mary Stuart (Mary Queen of Scots); died a year later</a:t>
            </a:r>
          </a:p>
          <a:p>
            <a:pPr eaLnBrk="1" hangingPunct="1">
              <a:spcBef>
                <a:spcPts val="0"/>
              </a:spcBef>
            </a:pPr>
            <a:r>
              <a:rPr lang="en-US" altLang="en-US" sz="2800" dirty="0" smtClean="0">
                <a:latin typeface="Calibri" panose="020F0502020204030204" pitchFamily="34" charset="0"/>
                <a:ea typeface="ＭＳ Ｐゴシック" panose="020B0600070205080204" pitchFamily="34" charset="-128"/>
              </a:rPr>
              <a:t>His wife: Catherine de Medici- unable to compromise between the two extremes; wanted peace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37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1000"/>
          </a:xfrm>
        </p:spPr>
        <p:txBody>
          <a:bodyPr/>
          <a:lstStyle/>
          <a:p>
            <a:r>
              <a:rPr lang="en-US" dirty="0" smtClean="0"/>
              <a:t>French Wars of Religion</a:t>
            </a:r>
            <a:endParaRPr lang="en-US" dirty="0"/>
          </a:p>
        </p:txBody>
      </p:sp>
      <p:sp>
        <p:nvSpPr>
          <p:cNvPr id="3" name="Content Placeholder 2"/>
          <p:cNvSpPr>
            <a:spLocks noGrp="1"/>
          </p:cNvSpPr>
          <p:nvPr>
            <p:ph idx="1"/>
          </p:nvPr>
        </p:nvSpPr>
        <p:spPr>
          <a:xfrm>
            <a:off x="652463" y="914400"/>
            <a:ext cx="8339137" cy="57912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Constitutional crisis and revolt against the </a:t>
            </a:r>
            <a:r>
              <a:rPr lang="en-US" altLang="en-US" sz="2800" dirty="0" smtClean="0">
                <a:latin typeface="Calibri" panose="020F0502020204030204" pitchFamily="34" charset="0"/>
                <a:ea typeface="ＭＳ Ｐゴシック" panose="020B0600070205080204" pitchFamily="34" charset="-128"/>
              </a:rPr>
              <a:t>monarchy:</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Huguenot nobles and towns/provinces revolted against the monarchy</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What is superior- loyalty to one’s state, or one’s beliefs?</a:t>
            </a:r>
            <a:endParaRPr lang="en-US" altLang="en-US" sz="2000" dirty="0">
              <a:latin typeface="Calibri" panose="020F0502020204030204" pitchFamily="34" charset="0"/>
              <a:ea typeface="ＭＳ Ｐゴシック" panose="020B0600070205080204" pitchFamily="34" charset="-128"/>
            </a:endParaRP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The </a:t>
            </a:r>
            <a:r>
              <a:rPr lang="en-US" altLang="en-US" sz="2800" b="1" i="1" u="sng" dirty="0" err="1" smtClean="0">
                <a:latin typeface="Calibri" panose="020F0502020204030204" pitchFamily="34" charset="0"/>
                <a:ea typeface="ＭＳ Ｐゴシック" panose="020B0600070205080204" pitchFamily="34" charset="-128"/>
              </a:rPr>
              <a:t>politiques</a:t>
            </a:r>
            <a:endParaRPr lang="en-US" altLang="en-US" sz="2800" b="1" i="1" u="sng" dirty="0" smtClean="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Intellectuals who placed politics- </a:t>
            </a:r>
            <a:r>
              <a:rPr lang="en-US" altLang="en-US" sz="2400" i="1" dirty="0" smtClean="0">
                <a:latin typeface="Calibri" panose="020F0502020204030204" pitchFamily="34" charset="0"/>
                <a:ea typeface="ＭＳ Ｐゴシック" panose="020B0600070205080204" pitchFamily="34" charset="-128"/>
              </a:rPr>
              <a:t>and peace- </a:t>
            </a:r>
            <a:r>
              <a:rPr lang="en-US" altLang="en-US" sz="2400" dirty="0" smtClean="0">
                <a:latin typeface="Calibri" panose="020F0502020204030204" pitchFamily="34" charset="0"/>
                <a:ea typeface="ＭＳ Ｐゴシック" panose="020B0600070205080204" pitchFamily="34" charset="-128"/>
              </a:rPr>
              <a:t>above religious beliefs.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Supported religious toleration and moderation.</a:t>
            </a:r>
            <a:endParaRPr lang="en-US" altLang="en-US" dirty="0" smtClean="0">
              <a:latin typeface="Calibri" panose="020F0502020204030204" pitchFamily="34" charset="0"/>
              <a:ea typeface="ＭＳ Ｐゴシック" panose="020B0600070205080204" pitchFamily="34" charset="-128"/>
            </a:endParaRPr>
          </a:p>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Course </a:t>
            </a:r>
            <a:r>
              <a:rPr lang="en-US" altLang="en-US" sz="2800" dirty="0">
                <a:latin typeface="Calibri" panose="020F0502020204030204" pitchFamily="34" charset="0"/>
                <a:ea typeface="ＭＳ Ｐゴシック" panose="020B0600070205080204" pitchFamily="34" charset="-128"/>
              </a:rPr>
              <a:t>of the </a:t>
            </a:r>
            <a:r>
              <a:rPr lang="en-US" altLang="en-US" sz="2800" dirty="0" smtClean="0">
                <a:latin typeface="Calibri" panose="020F0502020204030204" pitchFamily="34" charset="0"/>
                <a:ea typeface="ＭＳ Ｐゴシック" panose="020B0600070205080204" pitchFamily="34" charset="-128"/>
              </a:rPr>
              <a:t>struggle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1562- Duke of Guise massacres peaceful Protestants at </a:t>
            </a:r>
            <a:r>
              <a:rPr lang="en-US" altLang="en-US" sz="2400" dirty="0" err="1" smtClean="0">
                <a:latin typeface="Calibri" panose="020F0502020204030204" pitchFamily="34" charset="0"/>
                <a:ea typeface="ＭＳ Ｐゴシック" panose="020B0600070205080204" pitchFamily="34" charset="-128"/>
              </a:rPr>
              <a:t>Vassy</a:t>
            </a:r>
            <a:endParaRPr lang="en-US" altLang="en-US" sz="28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600" b="1" u="sng" dirty="0">
                <a:latin typeface="Calibri" panose="020F0502020204030204" pitchFamily="34" charset="0"/>
                <a:ea typeface="ＭＳ Ｐゴシック" panose="020B0600070205080204" pitchFamily="34" charset="-128"/>
              </a:rPr>
              <a:t>The Saint Bartholomew’s Day Massacre (1572</a:t>
            </a:r>
            <a:r>
              <a:rPr lang="en-US" altLang="en-US" sz="2600" b="1" u="sng" dirty="0" smtClean="0">
                <a:latin typeface="Calibri" panose="020F0502020204030204" pitchFamily="34" charset="0"/>
                <a:ea typeface="ＭＳ Ｐゴシック" panose="020B0600070205080204" pitchFamily="34" charset="-128"/>
              </a:rPr>
              <a:t>)</a:t>
            </a:r>
            <a:r>
              <a:rPr lang="en-US" altLang="en-US" sz="2600" b="1" dirty="0" smtClean="0">
                <a:latin typeface="Calibri" panose="020F0502020204030204" pitchFamily="34" charset="0"/>
                <a:ea typeface="ＭＳ Ｐゴシック" panose="020B0600070205080204" pitchFamily="34" charset="-128"/>
              </a:rPr>
              <a:t>- </a:t>
            </a:r>
          </a:p>
          <a:p>
            <a:pPr lvl="2" eaLnBrk="1" hangingPunct="1">
              <a:lnSpc>
                <a:spcPct val="90000"/>
              </a:lnSpc>
            </a:pPr>
            <a:r>
              <a:rPr lang="en-US" altLang="en-US" sz="2200" dirty="0" smtClean="0">
                <a:latin typeface="Calibri" panose="020F0502020204030204" pitchFamily="34" charset="0"/>
                <a:ea typeface="ＭＳ Ｐゴシック" panose="020B0600070205080204" pitchFamily="34" charset="-128"/>
              </a:rPr>
              <a:t>Marriage between Margot, sister of young king Charles IX, married Huguenot </a:t>
            </a:r>
            <a:r>
              <a:rPr lang="en-US" altLang="en-US" sz="2200" b="1" u="sng" dirty="0" smtClean="0">
                <a:latin typeface="Calibri" panose="020F0502020204030204" pitchFamily="34" charset="0"/>
                <a:ea typeface="ＭＳ Ｐゴシック" panose="020B0600070205080204" pitchFamily="34" charset="-128"/>
              </a:rPr>
              <a:t>King Henry of Navarre</a:t>
            </a:r>
            <a:r>
              <a:rPr lang="en-US" altLang="en-US" sz="2200" dirty="0" smtClean="0">
                <a:latin typeface="Calibri" panose="020F0502020204030204" pitchFamily="34" charset="0"/>
                <a:ea typeface="ＭＳ Ｐゴシック" panose="020B0600070205080204" pitchFamily="34" charset="-128"/>
              </a:rPr>
              <a:t>.</a:t>
            </a:r>
            <a:endParaRPr lang="en-US" altLang="en-US" sz="2200" b="1" u="sng"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57418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French Wars of Religion</a:t>
            </a:r>
            <a:endParaRPr lang="en-US" dirty="0"/>
          </a:p>
        </p:txBody>
      </p:sp>
      <p:sp>
        <p:nvSpPr>
          <p:cNvPr id="3" name="Content Placeholder 2"/>
          <p:cNvSpPr>
            <a:spLocks noGrp="1"/>
          </p:cNvSpPr>
          <p:nvPr>
            <p:ph idx="1"/>
          </p:nvPr>
        </p:nvSpPr>
        <p:spPr>
          <a:xfrm>
            <a:off x="652463" y="1143000"/>
            <a:ext cx="8262937" cy="5410200"/>
          </a:xfrm>
        </p:spPr>
        <p:txBody>
          <a:bodyPr/>
          <a:lstStyle/>
          <a:p>
            <a:r>
              <a:rPr lang="en-US" sz="2800" dirty="0" smtClean="0"/>
              <a:t>Duke of Guise convinces Catherine to murder the Huguenots while they were in town for the wedding. </a:t>
            </a:r>
          </a:p>
          <a:p>
            <a:r>
              <a:rPr lang="en-US" sz="2800" dirty="0" smtClean="0"/>
              <a:t>Started in Paris on August 24, then went on for 3 days of mindless slaughter around the country. </a:t>
            </a:r>
          </a:p>
          <a:p>
            <a:pPr lvl="1"/>
            <a:r>
              <a:rPr lang="en-US" sz="2400" dirty="0" smtClean="0"/>
              <a:t>Henry of Navarre, the groom, feigns conversion. </a:t>
            </a:r>
          </a:p>
          <a:p>
            <a:pPr lvl="1"/>
            <a:r>
              <a:rPr lang="en-US" sz="2400" dirty="0" smtClean="0"/>
              <a:t>300,000 Huguenots were killed.</a:t>
            </a:r>
          </a:p>
          <a:p>
            <a:r>
              <a:rPr lang="en-US" sz="2800" dirty="0" smtClean="0"/>
              <a:t>Does not end the fighting, and actually backfires against the Valois family. </a:t>
            </a:r>
          </a:p>
          <a:p>
            <a:r>
              <a:rPr lang="en-US" sz="2800" dirty="0" smtClean="0"/>
              <a:t>While the </a:t>
            </a:r>
            <a:r>
              <a:rPr lang="en-US" sz="2800" dirty="0"/>
              <a:t>H</a:t>
            </a:r>
            <a:r>
              <a:rPr lang="en-US" sz="2800" dirty="0" smtClean="0"/>
              <a:t>uguenots gather strength, the Guises form a “Catholic League” funded by Philipp II of Spain- and they want Guise on the throne. </a:t>
            </a:r>
            <a:endParaRPr lang="en-US" sz="2800" dirty="0"/>
          </a:p>
        </p:txBody>
      </p:sp>
    </p:spTree>
    <p:extLst>
      <p:ext uri="{BB962C8B-B14F-4D97-AF65-F5344CB8AC3E}">
        <p14:creationId xmlns:p14="http://schemas.microsoft.com/office/powerpoint/2010/main" val="285379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6" name="Title 1"/>
          <p:cNvSpPr>
            <a:spLocks noGrp="1"/>
          </p:cNvSpPr>
          <p:nvPr>
            <p:ph type="title" idx="4294967295"/>
          </p:nvPr>
        </p:nvSpPr>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The Saint Bartholomew’s Day Massacre</a:t>
            </a:r>
            <a:endParaRPr lang="en-US" altLang="en-US" dirty="0">
              <a:ea typeface="ＭＳ Ｐゴシック" panose="020B0600070205080204" pitchFamily="34" charset="-128"/>
            </a:endParaRPr>
          </a:p>
        </p:txBody>
      </p:sp>
      <p:sp>
        <p:nvSpPr>
          <p:cNvPr id="59394"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p391</a:t>
            </a:r>
          </a:p>
        </p:txBody>
      </p:sp>
      <p:pic>
        <p:nvPicPr>
          <p:cNvPr id="33797" name="Picture 1" descr="A painting shows innumerable people being killed by the soldiers." title="The Saint Bartholomew’s Day Massac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800099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1"/>
          <p:cNvSpPr>
            <a:spLocks noChangeArrowheads="1"/>
          </p:cNvSpPr>
          <p:nvPr/>
        </p:nvSpPr>
        <p:spPr bwMode="auto">
          <a:xfrm>
            <a:off x="838200" y="5029200"/>
            <a:ext cx="7467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Although the outbreak of religious war seemed unlikely in France, the collapse of the strong monarchy with the death of Henry II unleashed forces that led to a series of civil wars. Pictured here is the Saint Bartholomew’s Day Massacre of 1572. </a:t>
            </a:r>
            <a:endParaRPr lang="en-US" altLang="en-US" sz="2000" dirty="0" smtClean="0">
              <a:latin typeface="Calibri" panose="020F0502020204030204" pitchFamily="34" charset="0"/>
            </a:endParaRPr>
          </a:p>
          <a:p>
            <a:pPr>
              <a:spcBef>
                <a:spcPct val="0"/>
              </a:spcBef>
              <a:buClrTx/>
              <a:buSzTx/>
              <a:buFontTx/>
              <a:buNone/>
            </a:pPr>
            <a:r>
              <a:rPr lang="en-US" altLang="en-US" sz="2000" b="1" i="1" dirty="0" smtClean="0">
                <a:latin typeface="Calibri" panose="020F0502020204030204" pitchFamily="34" charset="0"/>
              </a:rPr>
              <a:t>Painted by Francois Dubois, a Huguenot</a:t>
            </a:r>
            <a:endParaRPr lang="en-US" altLang="en-US" sz="2000" b="1" i="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772400"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150167"/>
            <a:ext cx="7893123" cy="461665"/>
          </a:xfrm>
          <a:prstGeom prst="rect">
            <a:avLst/>
          </a:prstGeom>
          <a:noFill/>
        </p:spPr>
        <p:txBody>
          <a:bodyPr wrap="none" rtlCol="0">
            <a:spAutoFit/>
          </a:bodyPr>
          <a:lstStyle/>
          <a:p>
            <a:r>
              <a:rPr lang="en-US" i="1" dirty="0" smtClean="0"/>
              <a:t>On the Morning at the Gates of the Louvre</a:t>
            </a:r>
            <a:r>
              <a:rPr lang="en-US" dirty="0" smtClean="0"/>
              <a:t>, 19</a:t>
            </a:r>
            <a:r>
              <a:rPr lang="en-US" baseline="30000" dirty="0" smtClean="0"/>
              <a:t>th</a:t>
            </a:r>
            <a:r>
              <a:rPr lang="en-US" dirty="0" smtClean="0"/>
              <a:t> century.  </a:t>
            </a:r>
            <a:endParaRPr lang="en-US" dirty="0"/>
          </a:p>
        </p:txBody>
      </p:sp>
    </p:spTree>
    <p:extLst>
      <p:ext uri="{BB962C8B-B14F-4D97-AF65-F5344CB8AC3E}">
        <p14:creationId xmlns:p14="http://schemas.microsoft.com/office/powerpoint/2010/main" val="26832867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9" y="228600"/>
            <a:ext cx="9144000" cy="381000"/>
          </a:xfrm>
        </p:spPr>
        <p:txBody>
          <a:bodyPr/>
          <a:lstStyle/>
          <a:p>
            <a:r>
              <a:rPr lang="en-US" dirty="0" smtClean="0"/>
              <a:t>1588-1589:</a:t>
            </a:r>
            <a:endParaRPr lang="en-US" dirty="0"/>
          </a:p>
        </p:txBody>
      </p:sp>
      <p:sp>
        <p:nvSpPr>
          <p:cNvPr id="3" name="Content Placeholder 2"/>
          <p:cNvSpPr>
            <a:spLocks noGrp="1"/>
          </p:cNvSpPr>
          <p:nvPr>
            <p:ph idx="1"/>
          </p:nvPr>
        </p:nvSpPr>
        <p:spPr>
          <a:xfrm>
            <a:off x="652463" y="1143000"/>
            <a:ext cx="8339137" cy="5410200"/>
          </a:xfrm>
        </p:spPr>
        <p:txBody>
          <a:bodyPr/>
          <a:lstStyle/>
          <a:p>
            <a:endParaRPr lang="en-US" sz="2800" b="1" u="sng"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8392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1492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1000"/>
          </a:xfrm>
        </p:spPr>
        <p:txBody>
          <a:bodyPr/>
          <a:lstStyle/>
          <a:p>
            <a:r>
              <a:rPr lang="en-US" dirty="0" smtClean="0"/>
              <a:t>French Religious Wars</a:t>
            </a:r>
            <a:endParaRPr lang="en-US" dirty="0"/>
          </a:p>
        </p:txBody>
      </p:sp>
      <p:sp>
        <p:nvSpPr>
          <p:cNvPr id="3" name="Content Placeholder 2"/>
          <p:cNvSpPr>
            <a:spLocks noGrp="1"/>
          </p:cNvSpPr>
          <p:nvPr>
            <p:ph idx="1"/>
          </p:nvPr>
        </p:nvSpPr>
        <p:spPr>
          <a:xfrm>
            <a:off x="652463" y="990600"/>
            <a:ext cx="8262937" cy="5562600"/>
          </a:xfrm>
        </p:spPr>
        <p:txBody>
          <a:bodyPr/>
          <a:lstStyle/>
          <a:p>
            <a:r>
              <a:rPr lang="en-US" sz="2700" dirty="0" smtClean="0"/>
              <a:t>Henry of Navarre becomes king after the other two Henry’s are assassinated.</a:t>
            </a:r>
          </a:p>
          <a:p>
            <a:r>
              <a:rPr lang="en-US" sz="2700" dirty="0" smtClean="0"/>
              <a:t>Henry of Navarre </a:t>
            </a:r>
            <a:r>
              <a:rPr lang="en-US" sz="2700" dirty="0" smtClean="0">
                <a:sym typeface="Wingdings" panose="05000000000000000000" pitchFamily="2" charset="2"/>
              </a:rPr>
              <a:t> </a:t>
            </a:r>
            <a:r>
              <a:rPr lang="en-US" sz="2700" b="1" dirty="0" smtClean="0">
                <a:sym typeface="Wingdings" panose="05000000000000000000" pitchFamily="2" charset="2"/>
              </a:rPr>
              <a:t>Henry IV</a:t>
            </a:r>
            <a:r>
              <a:rPr lang="en-US" sz="2700" dirty="0" smtClean="0">
                <a:sym typeface="Wingdings" panose="05000000000000000000" pitchFamily="2" charset="2"/>
              </a:rPr>
              <a:t>, King of France.</a:t>
            </a:r>
          </a:p>
          <a:p>
            <a:r>
              <a:rPr lang="en-US" sz="2700" dirty="0" smtClean="0">
                <a:sym typeface="Wingdings" panose="05000000000000000000" pitchFamily="2" charset="2"/>
              </a:rPr>
              <a:t>Converts to Catholicism, because he is a </a:t>
            </a:r>
            <a:r>
              <a:rPr lang="en-US" sz="2700" i="1" u="sng" dirty="0" err="1" smtClean="0">
                <a:sym typeface="Wingdings" panose="05000000000000000000" pitchFamily="2" charset="2"/>
              </a:rPr>
              <a:t>politique</a:t>
            </a:r>
            <a:r>
              <a:rPr lang="en-US" sz="2700" dirty="0" smtClean="0">
                <a:sym typeface="Wingdings" panose="05000000000000000000" pitchFamily="2" charset="2"/>
              </a:rPr>
              <a:t>.</a:t>
            </a:r>
          </a:p>
          <a:p>
            <a:pPr lvl="1"/>
            <a:r>
              <a:rPr lang="en-US" b="1" i="1" dirty="0" smtClean="0">
                <a:sym typeface="Wingdings" panose="05000000000000000000" pitchFamily="2" charset="2"/>
              </a:rPr>
              <a:t>“Paris is worth a Mass”</a:t>
            </a:r>
          </a:p>
          <a:p>
            <a:pPr lvl="1"/>
            <a:r>
              <a:rPr lang="en-US" dirty="0" smtClean="0">
                <a:sym typeface="Wingdings" panose="05000000000000000000" pitchFamily="2" charset="2"/>
              </a:rPr>
              <a:t>End of the Religious Wars in France.</a:t>
            </a:r>
          </a:p>
          <a:p>
            <a:r>
              <a:rPr lang="en-US" sz="2700" dirty="0" smtClean="0">
                <a:sym typeface="Wingdings" panose="05000000000000000000" pitchFamily="2" charset="2"/>
              </a:rPr>
              <a:t>Remarries Marie de Medici, has many children.</a:t>
            </a:r>
          </a:p>
          <a:p>
            <a:r>
              <a:rPr lang="en-US" sz="2700" dirty="0" smtClean="0">
                <a:sym typeface="Wingdings" panose="05000000000000000000" pitchFamily="2" charset="2"/>
              </a:rPr>
              <a:t>Issues the </a:t>
            </a:r>
            <a:r>
              <a:rPr lang="en-US" sz="2700" b="1" u="sng" dirty="0" smtClean="0">
                <a:sym typeface="Wingdings" panose="05000000000000000000" pitchFamily="2" charset="2"/>
              </a:rPr>
              <a:t>Edict of Nantes- </a:t>
            </a:r>
            <a:r>
              <a:rPr lang="en-US" sz="2700" dirty="0" smtClean="0">
                <a:sym typeface="Wingdings" panose="05000000000000000000" pitchFamily="2" charset="2"/>
              </a:rPr>
              <a:t>1598: religious toleration for Huguenots</a:t>
            </a:r>
          </a:p>
          <a:p>
            <a:pPr lvl="1"/>
            <a:r>
              <a:rPr lang="en-US" sz="2400" dirty="0" smtClean="0">
                <a:sym typeface="Wingdings" panose="05000000000000000000" pitchFamily="2" charset="2"/>
              </a:rPr>
              <a:t>Religious toleration out of political necessity. </a:t>
            </a:r>
            <a:endParaRPr lang="en-US" dirty="0" smtClean="0">
              <a:sym typeface="Wingdings" panose="05000000000000000000" pitchFamily="2" charset="2"/>
            </a:endParaRPr>
          </a:p>
          <a:p>
            <a:r>
              <a:rPr lang="en-US" sz="2700" dirty="0" smtClean="0">
                <a:sym typeface="Wingdings" panose="05000000000000000000" pitchFamily="2" charset="2"/>
              </a:rPr>
              <a:t>1610- Henry is assassinated by a Catholic fanatic, </a:t>
            </a:r>
            <a:r>
              <a:rPr lang="en-US" sz="2700" dirty="0" err="1" smtClean="0">
                <a:sym typeface="Wingdings" panose="05000000000000000000" pitchFamily="2" charset="2"/>
              </a:rPr>
              <a:t>Ravaillac</a:t>
            </a:r>
            <a:r>
              <a:rPr lang="en-US" sz="2700" dirty="0" smtClean="0">
                <a:sym typeface="Wingdings" panose="05000000000000000000" pitchFamily="2" charset="2"/>
              </a:rPr>
              <a:t>, who is brutally tortured and executed. </a:t>
            </a:r>
          </a:p>
        </p:txBody>
      </p:sp>
    </p:spTree>
    <p:extLst>
      <p:ext uri="{BB962C8B-B14F-4D97-AF65-F5344CB8AC3E}">
        <p14:creationId xmlns:p14="http://schemas.microsoft.com/office/powerpoint/2010/main" val="37389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itle 1"/>
          <p:cNvSpPr>
            <a:spLocks noGrp="1"/>
          </p:cNvSpPr>
          <p:nvPr>
            <p:ph type="title" idx="4294967295"/>
          </p:nvPr>
        </p:nvSpPr>
        <p:spPr>
          <a:xfrm>
            <a:off x="685800"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The French Wars of Religion (1562–1598)</a:t>
            </a:r>
            <a:endParaRPr lang="en-US" altLang="en-US" dirty="0">
              <a:ea typeface="ＭＳ Ｐゴシック" panose="020B0600070205080204" pitchFamily="34" charset="-128"/>
            </a:endParaRPr>
          </a:p>
        </p:txBody>
      </p:sp>
      <p:sp>
        <p:nvSpPr>
          <p:cNvPr id="61442"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p392</a:t>
            </a:r>
          </a:p>
        </p:txBody>
      </p:sp>
      <p:graphicFrame>
        <p:nvGraphicFramePr>
          <p:cNvPr id="6" name="Table 5"/>
          <p:cNvGraphicFramePr>
            <a:graphicFrameLocks noGrp="1"/>
          </p:cNvGraphicFramePr>
          <p:nvPr>
            <p:extLst>
              <p:ext uri="{D42A27DB-BD31-4B8C-83A1-F6EECF244321}">
                <p14:modId xmlns:p14="http://schemas.microsoft.com/office/powerpoint/2010/main" val="2500837313"/>
              </p:ext>
            </p:extLst>
          </p:nvPr>
        </p:nvGraphicFramePr>
        <p:xfrm>
          <a:off x="1228224" y="1312862"/>
          <a:ext cx="7410450" cy="5429250"/>
        </p:xfrm>
        <a:graphic>
          <a:graphicData uri="http://schemas.openxmlformats.org/drawingml/2006/table">
            <a:tbl>
              <a:tblPr firstRow="1"/>
              <a:tblGrid>
                <a:gridCol w="4900743">
                  <a:extLst>
                    <a:ext uri="{9D8B030D-6E8A-4147-A177-3AD203B41FA5}">
                      <a16:colId xmlns:a16="http://schemas.microsoft.com/office/drawing/2014/main" xmlns="" val="20000"/>
                    </a:ext>
                  </a:extLst>
                </a:gridCol>
                <a:gridCol w="2509707">
                  <a:extLst>
                    <a:ext uri="{9D8B030D-6E8A-4147-A177-3AD203B41FA5}">
                      <a16:colId xmlns:a16="http://schemas.microsoft.com/office/drawing/2014/main" xmlns=""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623971">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Duke</a:t>
                      </a:r>
                      <a:r>
                        <a:rPr lang="en-US" sz="2500" baseline="0" dirty="0">
                          <a:effectLst/>
                          <a:latin typeface="Calibri" panose="020F0502020204030204" pitchFamily="34" charset="0"/>
                          <a:ea typeface="Calibri"/>
                          <a:cs typeface="Times New Roman"/>
                        </a:rPr>
                        <a:t> of Guise massacres Huguenot congregation at </a:t>
                      </a:r>
                      <a:r>
                        <a:rPr lang="en-US" sz="2500" baseline="0" dirty="0" err="1">
                          <a:effectLst/>
                          <a:latin typeface="Calibri" panose="020F0502020204030204" pitchFamily="34" charset="0"/>
                          <a:ea typeface="Calibri"/>
                          <a:cs typeface="Times New Roman"/>
                        </a:rPr>
                        <a:t>Vassy</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1562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Saint Bartholomew’s Day massacre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1572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902112222"/>
                  </a:ext>
                </a:extLst>
              </a:tr>
              <a:tr h="533400">
                <a:tc>
                  <a:txBody>
                    <a:bodyPr/>
                    <a:lstStyle/>
                    <a:p>
                      <a:r>
                        <a:rPr lang="en-US" sz="2500" dirty="0">
                          <a:latin typeface="Calibri" panose="020F0502020204030204" pitchFamily="34" charset="0"/>
                        </a:rPr>
                        <a:t>Henry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1574–1589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399730068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Formation of the Holy League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1576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92374075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War of the Three </a:t>
                      </a:r>
                      <a:r>
                        <a:rPr lang="en-US" sz="2500" dirty="0" err="1">
                          <a:effectLst/>
                          <a:latin typeface="Calibri" panose="020F0502020204030204" pitchFamily="34" charset="0"/>
                          <a:ea typeface="Calibri"/>
                          <a:cs typeface="Times New Roman"/>
                        </a:rPr>
                        <a:t>Henries</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1588–1589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554138766"/>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Assassination of Henry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217575936"/>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Coronation of Henry IV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1594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6667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Edict of Nantes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noChangeArrowheads="1"/>
          </p:cNvSpPr>
          <p:nvPr>
            <p:ph type="title"/>
          </p:nvPr>
        </p:nvSpPr>
        <p:spPr>
          <a:xfrm>
            <a:off x="657726"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Philip </a:t>
            </a:r>
            <a:r>
              <a:rPr lang="en-US" altLang="en-US" dirty="0" smtClean="0">
                <a:latin typeface="Calibri" panose="020F0502020204030204" pitchFamily="34" charset="0"/>
                <a:ea typeface="ＭＳ Ｐゴシック" panose="020B0600070205080204" pitchFamily="34" charset="-128"/>
              </a:rPr>
              <a:t>II of Spain </a:t>
            </a:r>
            <a:r>
              <a:rPr lang="en-US" altLang="en-US" dirty="0">
                <a:latin typeface="Calibri" panose="020F0502020204030204" pitchFamily="34" charset="0"/>
                <a:ea typeface="ＭＳ Ｐゴシック" panose="020B0600070205080204" pitchFamily="34" charset="-128"/>
              </a:rPr>
              <a:t>(1556 – 1598)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Militant Catholicism</a:t>
            </a:r>
          </a:p>
        </p:txBody>
      </p:sp>
      <p:sp>
        <p:nvSpPr>
          <p:cNvPr id="63491" name="Rectangle 3"/>
          <p:cNvSpPr>
            <a:spLocks noGrp="1" noChangeArrowheads="1"/>
          </p:cNvSpPr>
          <p:nvPr>
            <p:ph type="body" idx="1"/>
          </p:nvPr>
        </p:nvSpPr>
        <p:spPr>
          <a:xfrm>
            <a:off x="685800" y="1447800"/>
            <a:ext cx="8077200" cy="52578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The Goals of Philip </a:t>
            </a:r>
            <a:r>
              <a:rPr lang="en-US" altLang="en-US" sz="2800" dirty="0" smtClean="0">
                <a:latin typeface="Calibri" panose="020F0502020204030204" pitchFamily="34" charset="0"/>
                <a:ea typeface="ＭＳ Ｐゴシック" panose="020B0600070205080204" pitchFamily="34" charset="-128"/>
              </a:rPr>
              <a:t>II- son of Charles V</a:t>
            </a:r>
          </a:p>
          <a:p>
            <a:pPr eaLnBrk="1" hangingPunct="1"/>
            <a:r>
              <a:rPr lang="en-US" altLang="en-US" sz="2800" dirty="0" smtClean="0">
                <a:latin typeface="Calibri" panose="020F0502020204030204" pitchFamily="34" charset="0"/>
                <a:ea typeface="ＭＳ Ｐゴシック" panose="020B0600070205080204" pitchFamily="34" charset="-128"/>
              </a:rPr>
              <a:t>Inherited Habsburg lands, Burgundy, Spain, the Netherlands, Naples (Italy) and the New World colonies</a:t>
            </a:r>
            <a:endParaRPr lang="en-US" altLang="en-US" sz="2800"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Religious </a:t>
            </a:r>
            <a:r>
              <a:rPr lang="en-US" altLang="en-US" dirty="0" smtClean="0">
                <a:latin typeface="Calibri" panose="020F0502020204030204" pitchFamily="34" charset="0"/>
                <a:ea typeface="ＭＳ Ｐゴシック" panose="020B0600070205080204" pitchFamily="34" charset="-128"/>
              </a:rPr>
              <a:t>conformity</a:t>
            </a:r>
          </a:p>
          <a:p>
            <a:pPr lvl="2" eaLnBrk="1" hangingPunct="1"/>
            <a:r>
              <a:rPr lang="en-US" altLang="en-US" dirty="0" smtClean="0">
                <a:latin typeface="Calibri" panose="020F0502020204030204" pitchFamily="34" charset="0"/>
                <a:ea typeface="ＭＳ Ｐゴシック" panose="020B0600070205080204" pitchFamily="34" charset="-128"/>
              </a:rPr>
              <a:t>Aggressive use of the Inquisition</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Extension of royal </a:t>
            </a:r>
            <a:r>
              <a:rPr lang="en-US" altLang="en-US" dirty="0" smtClean="0">
                <a:latin typeface="Calibri" panose="020F0502020204030204" pitchFamily="34" charset="0"/>
                <a:ea typeface="ＭＳ Ｐゴシック" panose="020B0600070205080204" pitchFamily="34" charset="-128"/>
              </a:rPr>
              <a:t>power</a:t>
            </a:r>
          </a:p>
          <a:p>
            <a:pPr lvl="1" eaLnBrk="1" hangingPunct="1"/>
            <a:r>
              <a:rPr lang="en-US" altLang="en-US" dirty="0" smtClean="0">
                <a:latin typeface="Calibri" panose="020F0502020204030204" pitchFamily="34" charset="0"/>
                <a:ea typeface="ＭＳ Ｐゴシック" panose="020B0600070205080204" pitchFamily="34" charset="-128"/>
              </a:rPr>
              <a:t>Spanish </a:t>
            </a:r>
            <a:r>
              <a:rPr lang="en-US" altLang="en-US" dirty="0">
                <a:latin typeface="Calibri" panose="020F0502020204030204" pitchFamily="34" charset="0"/>
                <a:ea typeface="ＭＳ Ｐゴシック" panose="020B0600070205080204" pitchFamily="34" charset="-128"/>
              </a:rPr>
              <a:t>dominance in Europe</a:t>
            </a:r>
          </a:p>
          <a:p>
            <a:pPr lvl="2" eaLnBrk="1" hangingPunct="1"/>
            <a:r>
              <a:rPr lang="en-US" altLang="en-US" dirty="0">
                <a:latin typeface="Calibri" panose="020F0502020204030204" pitchFamily="34" charset="0"/>
                <a:ea typeface="ＭＳ Ｐゴシック" panose="020B0600070205080204" pitchFamily="34" charset="-128"/>
              </a:rPr>
              <a:t>The Importance of Catholicism in Spain</a:t>
            </a:r>
          </a:p>
          <a:p>
            <a:pPr lvl="3" eaLnBrk="1" hangingPunct="1"/>
            <a:r>
              <a:rPr lang="en-US" altLang="en-US" dirty="0">
                <a:latin typeface="Calibri" panose="020F0502020204030204" pitchFamily="34" charset="0"/>
                <a:ea typeface="ＭＳ Ｐゴシック" panose="020B0600070205080204" pitchFamily="34" charset="-128"/>
              </a:rPr>
              <a:t>The Holy League</a:t>
            </a:r>
          </a:p>
          <a:p>
            <a:pPr lvl="3" eaLnBrk="1" hangingPunct="1"/>
            <a:r>
              <a:rPr lang="en-US" altLang="en-US" dirty="0">
                <a:latin typeface="Calibri" panose="020F0502020204030204" pitchFamily="34" charset="0"/>
                <a:ea typeface="ＭＳ Ｐゴシック" panose="020B0600070205080204" pitchFamily="34" charset="-128"/>
              </a:rPr>
              <a:t>The Battle of Lepanto (1571</a:t>
            </a:r>
            <a:r>
              <a:rPr lang="en-US" altLang="en-US" dirty="0" smtClean="0">
                <a:latin typeface="Calibri" panose="020F0502020204030204" pitchFamily="34" charset="0"/>
                <a:ea typeface="ＭＳ Ｐゴシック" panose="020B0600070205080204" pitchFamily="34" charset="-128"/>
              </a:rPr>
              <a:t>)- his greatest victory against the Turks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4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7" y="304800"/>
            <a:ext cx="9144000" cy="381000"/>
          </a:xfrm>
        </p:spPr>
        <p:txBody>
          <a:bodyPr/>
          <a:lstStyle/>
          <a:p>
            <a:r>
              <a:rPr lang="en-US" dirty="0" smtClean="0"/>
              <a:t>Philip II of Spain</a:t>
            </a:r>
            <a:endParaRPr lang="en-US" dirty="0"/>
          </a:p>
        </p:txBody>
      </p:sp>
      <p:sp>
        <p:nvSpPr>
          <p:cNvPr id="3" name="Content Placeholder 2"/>
          <p:cNvSpPr>
            <a:spLocks noGrp="1"/>
          </p:cNvSpPr>
          <p:nvPr>
            <p:ph idx="1"/>
          </p:nvPr>
        </p:nvSpPr>
        <p:spPr>
          <a:xfrm>
            <a:off x="652463" y="1066800"/>
            <a:ext cx="8034337" cy="5486400"/>
          </a:xfrm>
        </p:spPr>
        <p:txBody>
          <a:bodyPr/>
          <a:lstStyle/>
          <a:p>
            <a:r>
              <a:rPr lang="en-US" dirty="0" smtClean="0"/>
              <a:t>Economic issues:</a:t>
            </a:r>
          </a:p>
          <a:p>
            <a:pPr lvl="1"/>
            <a:r>
              <a:rPr lang="en-US" dirty="0" smtClean="0"/>
              <a:t>Gold and silver from the Americas caused massive inflation</a:t>
            </a:r>
          </a:p>
          <a:p>
            <a:pPr lvl="1"/>
            <a:r>
              <a:rPr lang="en-US" dirty="0" smtClean="0"/>
              <a:t>Expensive wars</a:t>
            </a:r>
          </a:p>
          <a:p>
            <a:pPr lvl="1"/>
            <a:r>
              <a:rPr lang="en-US" dirty="0" smtClean="0"/>
              <a:t>Spain imposed crushing taxation on its peasants- the most taxed in Europe. </a:t>
            </a:r>
          </a:p>
          <a:p>
            <a:r>
              <a:rPr lang="en-US" dirty="0" smtClean="0"/>
              <a:t>Religious issues:</a:t>
            </a:r>
          </a:p>
          <a:p>
            <a:pPr lvl="1"/>
            <a:r>
              <a:rPr lang="en-US" dirty="0" smtClean="0"/>
              <a:t>Like most Spanish, he believed he was “chosen” to save Catholicism. </a:t>
            </a:r>
            <a:endParaRPr lang="en-US" dirty="0"/>
          </a:p>
        </p:txBody>
      </p:sp>
    </p:spTree>
    <p:extLst>
      <p:ext uri="{BB962C8B-B14F-4D97-AF65-F5344CB8AC3E}">
        <p14:creationId xmlns:p14="http://schemas.microsoft.com/office/powerpoint/2010/main" val="17307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52463" y="76200"/>
            <a:ext cx="8491537" cy="1295400"/>
          </a:xfrm>
        </p:spPr>
        <p:txBody>
          <a:bodyPr/>
          <a:lstStyle/>
          <a:p>
            <a:pPr eaLnBrk="1" hangingPunct="1"/>
            <a:r>
              <a:rPr lang="en-US" altLang="en-US">
                <a:latin typeface="Calibri" panose="020F0502020204030204" pitchFamily="34" charset="0"/>
                <a:ea typeface="ＭＳ Ｐゴシック" panose="020B0600070205080204" pitchFamily="34" charset="-128"/>
              </a:rPr>
              <a:t>Church and Religion on the </a:t>
            </a:r>
            <a:br>
              <a:rPr lang="en-US" altLang="en-US">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Eve of the Reformation</a:t>
            </a:r>
          </a:p>
        </p:txBody>
      </p:sp>
      <p:sp>
        <p:nvSpPr>
          <p:cNvPr id="10243" name="Rectangle 1029"/>
          <p:cNvSpPr>
            <a:spLocks noGrp="1" noChangeArrowheads="1"/>
          </p:cNvSpPr>
          <p:nvPr>
            <p:ph type="body" idx="1"/>
          </p:nvPr>
        </p:nvSpPr>
        <p:spPr>
          <a:xfrm>
            <a:off x="652463" y="1600200"/>
            <a:ext cx="8034337" cy="51054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The Impact of Church Corruption</a:t>
            </a:r>
          </a:p>
          <a:p>
            <a:pPr lvl="1" eaLnBrk="1" hangingPunct="1"/>
            <a:r>
              <a:rPr lang="en-US" altLang="en-US" sz="2600" b="1" u="sng" dirty="0" smtClean="0">
                <a:latin typeface="Calibri" panose="020F0502020204030204" pitchFamily="34" charset="0"/>
                <a:ea typeface="ＭＳ Ｐゴシック" panose="020B0600070205080204" pitchFamily="34" charset="-128"/>
              </a:rPr>
              <a:t>Pluralism</a:t>
            </a:r>
            <a:r>
              <a:rPr lang="en-US" altLang="en-US" sz="2600" dirty="0" smtClean="0">
                <a:latin typeface="Calibri" panose="020F0502020204030204" pitchFamily="34" charset="0"/>
                <a:ea typeface="ＭＳ Ｐゴシック" panose="020B0600070205080204" pitchFamily="34" charset="-128"/>
              </a:rPr>
              <a:t> (clergy takes more than one job to increase their revenue, which leads to </a:t>
            </a:r>
            <a:r>
              <a:rPr lang="en-US" altLang="en-US" sz="2600" b="1" i="1" dirty="0" smtClean="0">
                <a:latin typeface="Calibri" panose="020F0502020204030204" pitchFamily="34" charset="0"/>
                <a:ea typeface="ＭＳ Ｐゴシック" panose="020B0600070205080204" pitchFamily="34" charset="-128"/>
              </a:rPr>
              <a:t>absenteeism</a:t>
            </a:r>
            <a:r>
              <a:rPr lang="en-US" altLang="en-US" sz="2600" dirty="0" smtClean="0">
                <a:latin typeface="Calibri" panose="020F0502020204030204" pitchFamily="34" charset="0"/>
                <a:ea typeface="ＭＳ Ｐゴシック" panose="020B0600070205080204" pitchFamily="34" charset="-128"/>
              </a:rPr>
              <a:t>)</a:t>
            </a:r>
            <a:endParaRPr lang="en-US" altLang="en-US" sz="2600" dirty="0">
              <a:latin typeface="Calibri" panose="020F0502020204030204" pitchFamily="34" charset="0"/>
              <a:ea typeface="ＭＳ Ｐゴシック" panose="020B0600070205080204" pitchFamily="34" charset="-128"/>
            </a:endParaRPr>
          </a:p>
          <a:p>
            <a:pPr eaLnBrk="1" hangingPunct="1"/>
            <a:r>
              <a:rPr lang="en-US" altLang="en-US" sz="2800" dirty="0">
                <a:latin typeface="Calibri" panose="020F0502020204030204" pitchFamily="34" charset="0"/>
                <a:ea typeface="ＭＳ Ｐゴシック" panose="020B0600070205080204" pitchFamily="34" charset="-128"/>
              </a:rPr>
              <a:t>The Search for Salvation</a:t>
            </a:r>
          </a:p>
          <a:p>
            <a:pPr lvl="1" eaLnBrk="1" hangingPunct="1"/>
            <a:r>
              <a:rPr lang="en-US" altLang="en-US" sz="2600" dirty="0" smtClean="0">
                <a:latin typeface="Calibri" panose="020F0502020204030204" pitchFamily="34" charset="0"/>
                <a:ea typeface="ＭＳ Ｐゴシック" panose="020B0600070205080204" pitchFamily="34" charset="-128"/>
              </a:rPr>
              <a:t>Veneration of relics/saints made salvation seem “mechanical”</a:t>
            </a:r>
            <a:endParaRPr lang="en-US" altLang="en-US" sz="2600" dirty="0">
              <a:latin typeface="Calibri" panose="020F0502020204030204" pitchFamily="34" charset="0"/>
              <a:ea typeface="ＭＳ Ｐゴシック" panose="020B0600070205080204" pitchFamily="34" charset="-128"/>
            </a:endParaRPr>
          </a:p>
          <a:p>
            <a:pPr lvl="1" eaLnBrk="1" hangingPunct="1"/>
            <a:r>
              <a:rPr lang="en-US" altLang="en-US" sz="2600" dirty="0">
                <a:latin typeface="Calibri" panose="020F0502020204030204" pitchFamily="34" charset="0"/>
                <a:ea typeface="ＭＳ Ｐゴシック" panose="020B0600070205080204" pitchFamily="34" charset="-128"/>
              </a:rPr>
              <a:t>“Modern Devotion</a:t>
            </a:r>
            <a:r>
              <a:rPr lang="en-US" altLang="en-US" sz="2600" dirty="0" smtClean="0">
                <a:latin typeface="Calibri" panose="020F0502020204030204" pitchFamily="34" charset="0"/>
                <a:ea typeface="ＭＳ Ｐゴシック" panose="020B0600070205080204" pitchFamily="34" charset="-128"/>
              </a:rPr>
              <a:t>”- some looked to mysticism for meaningful religious experience.</a:t>
            </a:r>
            <a:endParaRPr lang="en-US" altLang="en-US" sz="2600"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Thomas à Kempis – </a:t>
            </a:r>
            <a:r>
              <a:rPr lang="en-US" altLang="en-US" i="1" dirty="0">
                <a:latin typeface="Calibri" panose="020F0502020204030204" pitchFamily="34" charset="0"/>
                <a:ea typeface="ＭＳ Ｐゴシック" panose="020B0600070205080204" pitchFamily="34" charset="-128"/>
              </a:rPr>
              <a:t>The Imitation of Christ</a:t>
            </a:r>
          </a:p>
          <a:p>
            <a:pPr eaLnBrk="1" hangingPunct="1"/>
            <a:r>
              <a:rPr lang="en-US" altLang="en-US" sz="2800" dirty="0">
                <a:latin typeface="Calibri" panose="020F0502020204030204" pitchFamily="34" charset="0"/>
                <a:ea typeface="ＭＳ Ｐゴシック" panose="020B0600070205080204" pitchFamily="34" charset="-128"/>
              </a:rPr>
              <a:t>Calls for Reform</a:t>
            </a:r>
          </a:p>
          <a:p>
            <a:pPr lvl="1" eaLnBrk="1" hangingPunct="1"/>
            <a:r>
              <a:rPr lang="en-US" altLang="en-US" sz="2600" dirty="0">
                <a:latin typeface="Calibri" panose="020F0502020204030204" pitchFamily="34" charset="0"/>
                <a:ea typeface="ＭＳ Ｐゴシック" panose="020B0600070205080204" pitchFamily="34" charset="-128"/>
              </a:rPr>
              <a:t>Internal forces of change </a:t>
            </a:r>
            <a:r>
              <a:rPr lang="en-US" altLang="en-US" sz="2600" i="1" dirty="0">
                <a:latin typeface="Calibri" panose="020F0502020204030204" pitchFamily="34" charset="0"/>
                <a:ea typeface="ＭＳ Ｐゴシック" panose="020B0600070205080204" pitchFamily="34" charset="-128"/>
              </a:rPr>
              <a:t>within</a:t>
            </a:r>
            <a:r>
              <a:rPr lang="en-US" altLang="en-US" sz="2600" dirty="0">
                <a:latin typeface="Calibri" panose="020F0502020204030204" pitchFamily="34" charset="0"/>
                <a:ea typeface="ＭＳ Ｐゴシック" panose="020B0600070205080204" pitchFamily="34" charset="-128"/>
              </a:rPr>
              <a:t> the Catholic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1000"/>
          </a:xfrm>
        </p:spPr>
        <p:txBody>
          <a:bodyPr/>
          <a:lstStyle/>
          <a:p>
            <a:r>
              <a:rPr lang="en-US" dirty="0" smtClean="0"/>
              <a:t>The Inquisition</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2463" y="1600201"/>
            <a:ext cx="8034337" cy="474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6416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136231"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895600"/>
            <a:ext cx="4945039" cy="3938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57201"/>
            <a:ext cx="3352800" cy="209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4527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MAP 13.3 The Height of Spanish Power Under Philip II</a:t>
            </a:r>
            <a:endParaRPr lang="en-US" dirty="0"/>
          </a:p>
        </p:txBody>
      </p:sp>
      <p:sp>
        <p:nvSpPr>
          <p:cNvPr id="6451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13.3 p392</a:t>
            </a:r>
          </a:p>
        </p:txBody>
      </p:sp>
      <p:pic>
        <p:nvPicPr>
          <p:cNvPr id="35845" name="Picture 2" descr="A map shows Spanish possessions, Holy Roman Empire and Austrian Habsburg possessions and Route of the Armada. &#10;&#10;Spanish Possessions encompassed:&#10;&#10;• Territory of Portugal (on the Coast of Atlantic Ocean) with the cities Lisbon and Leon highlighted&#10;• Kingdom of Spain (located to the east of Portugal) with the cities Seville,Madrid and Barcelona labeled&#10;• Balearic Islands&#10;• United Provinces and Spanish Netherlands (a collective name for Flanders and Luxembourg), (located to the south of North Sea) with the cities Amsterdam, Rotterdam, Utrecht, Ghent, Brussels, Cologne highlighted&#10;• A part of eastern France (located between Spain and Netherlands) with the city Besançon labeled&#10;• A portion of Alps&#10;• Sardinia&#10;• Kingdom of Naples (located to the east of Mediterranean Sea) with the city of Naples marked&#10;• Sicily.&#10;&#10;&#10;Holy Roman Empire and Austrian Habsburg possessions were located to the east of France. The city highlighted in this province is Vienna.&#10;&#10;Route of the Armada, the naval fleet, began at Lisbon (a coastal city of Portugal), sailed around England and Ireland and reached a standstill on the coastal lines of Northern Spain." title="MAP 13.3 The Height of Spanish Power Under Philip I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781050"/>
            <a:ext cx="77152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Philip of Spain</a:t>
            </a:r>
            <a:endParaRPr lang="en-US" dirty="0"/>
          </a:p>
        </p:txBody>
      </p:sp>
      <p:sp>
        <p:nvSpPr>
          <p:cNvPr id="66562"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p393</a:t>
            </a:r>
          </a:p>
        </p:txBody>
      </p:sp>
      <p:pic>
        <p:nvPicPr>
          <p:cNvPr id="665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4713" y="762000"/>
            <a:ext cx="231457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a:spLocks noChangeArrowheads="1"/>
          </p:cNvSpPr>
          <p:nvPr/>
        </p:nvSpPr>
        <p:spPr bwMode="auto">
          <a:xfrm>
            <a:off x="495300" y="5162550"/>
            <a:ext cx="8153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portrait by Titian depicts Philip II of Spain. The king’s attempts to make Spain a great power led to large debts and crushing taxes, and his military actions in defense of Catholicism ended in failure and misfortune in both France and the Netherlands.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Revolt of the Netherlands</a:t>
            </a:r>
          </a:p>
        </p:txBody>
      </p:sp>
      <p:sp>
        <p:nvSpPr>
          <p:cNvPr id="68611" name="Rectangle 5"/>
          <p:cNvSpPr>
            <a:spLocks noGrp="1" noChangeArrowheads="1"/>
          </p:cNvSpPr>
          <p:nvPr>
            <p:ph type="body" idx="1"/>
          </p:nvPr>
        </p:nvSpPr>
        <p:spPr>
          <a:xfrm>
            <a:off x="690563" y="1066800"/>
            <a:ext cx="8382000" cy="6400800"/>
          </a:xfrm>
        </p:spPr>
        <p:txBody>
          <a:bodyPr/>
          <a:lstStyle/>
          <a:p>
            <a:pPr eaLnBrk="1" hangingPunct="1"/>
            <a:r>
              <a:rPr lang="en-US" altLang="en-US" dirty="0">
                <a:latin typeface="Calibri" panose="020F0502020204030204" pitchFamily="34" charset="0"/>
                <a:ea typeface="ＭＳ Ｐゴシック" panose="020B0600070205080204" pitchFamily="34" charset="-128"/>
              </a:rPr>
              <a:t>The Importance of the Netherlands</a:t>
            </a:r>
          </a:p>
          <a:p>
            <a:pPr lvl="1" eaLnBrk="1" hangingPunct="1"/>
            <a:r>
              <a:rPr lang="en-US" altLang="en-US" dirty="0">
                <a:latin typeface="Calibri" panose="020F0502020204030204" pitchFamily="34" charset="0"/>
                <a:ea typeface="ＭＳ Ｐゴシック" panose="020B0600070205080204" pitchFamily="34" charset="-128"/>
              </a:rPr>
              <a:t>The prosperity of the </a:t>
            </a:r>
            <a:r>
              <a:rPr lang="en-US" altLang="en-US" dirty="0" smtClean="0">
                <a:latin typeface="Calibri" panose="020F0502020204030204" pitchFamily="34" charset="0"/>
                <a:ea typeface="ＭＳ Ｐゴシック" panose="020B0600070205080204" pitchFamily="34" charset="-128"/>
              </a:rPr>
              <a:t>provinces</a:t>
            </a:r>
          </a:p>
          <a:p>
            <a:pPr lvl="2" eaLnBrk="1" hangingPunct="1"/>
            <a:r>
              <a:rPr lang="en-US" altLang="en-US" dirty="0" smtClean="0">
                <a:latin typeface="Calibri" panose="020F0502020204030204" pitchFamily="34" charset="0"/>
                <a:ea typeface="ＭＳ Ｐゴシック" panose="020B0600070205080204" pitchFamily="34" charset="-128"/>
              </a:rPr>
              <a:t>North: Germanic, speak Dutch</a:t>
            </a:r>
          </a:p>
          <a:p>
            <a:pPr lvl="2" eaLnBrk="1" hangingPunct="1"/>
            <a:r>
              <a:rPr lang="en-US" altLang="en-US" dirty="0" smtClean="0">
                <a:latin typeface="Calibri" panose="020F0502020204030204" pitchFamily="34" charset="0"/>
                <a:ea typeface="ＭＳ Ｐゴシック" panose="020B0600070205080204" pitchFamily="34" charset="-128"/>
              </a:rPr>
              <a:t>South: speak French and Flemish</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Religious diversity: </a:t>
            </a:r>
            <a:r>
              <a:rPr lang="en-US" altLang="en-US" dirty="0" smtClean="0">
                <a:latin typeface="Calibri" panose="020F0502020204030204" pitchFamily="34" charset="0"/>
                <a:ea typeface="ＭＳ Ｐゴシック" panose="020B0600070205080204" pitchFamily="34" charset="-128"/>
              </a:rPr>
              <a:t>due to its location at commercial crossroads, it was susceptible to Reformation, </a:t>
            </a:r>
            <a:r>
              <a:rPr lang="en-US" altLang="en-US" i="1" dirty="0" smtClean="0">
                <a:latin typeface="Calibri" panose="020F0502020204030204" pitchFamily="34" charset="0"/>
                <a:ea typeface="ＭＳ Ｐゴシック" panose="020B0600070205080204" pitchFamily="34" charset="-128"/>
              </a:rPr>
              <a:t>especially Calvinism. </a:t>
            </a:r>
            <a:endParaRPr lang="en-US" altLang="en-US" i="1"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Resentment against Philip’s attempt to exert </a:t>
            </a:r>
            <a:r>
              <a:rPr lang="en-US" altLang="en-US" dirty="0" smtClean="0">
                <a:latin typeface="Calibri" panose="020F0502020204030204" pitchFamily="34" charset="0"/>
                <a:ea typeface="ＭＳ Ｐゴシック" panose="020B0600070205080204" pitchFamily="34" charset="-128"/>
              </a:rPr>
              <a:t>control.</a:t>
            </a:r>
          </a:p>
          <a:p>
            <a:pPr lvl="2" eaLnBrk="1" hangingPunct="1"/>
            <a:r>
              <a:rPr lang="en-US" altLang="en-US" dirty="0" smtClean="0">
                <a:latin typeface="Calibri" panose="020F0502020204030204" pitchFamily="34" charset="0"/>
                <a:ea typeface="ＭＳ Ｐゴシック" panose="020B0600070205080204" pitchFamily="34" charset="-128"/>
              </a:rPr>
              <a:t>Philip wanted to end Dutch noble privileges</a:t>
            </a:r>
          </a:p>
          <a:p>
            <a:pPr lvl="2" eaLnBrk="1" hangingPunct="1"/>
            <a:r>
              <a:rPr lang="en-US" altLang="en-US" dirty="0" smtClean="0">
                <a:latin typeface="Calibri" panose="020F0502020204030204" pitchFamily="34" charset="0"/>
                <a:ea typeface="ＭＳ Ｐゴシック" panose="020B0600070205080204" pitchFamily="34" charset="-128"/>
              </a:rPr>
              <a:t>The Dutch hated that their taxes were used in Spain. </a:t>
            </a:r>
          </a:p>
          <a:p>
            <a:pPr lvl="2" eaLnBrk="1" hangingPunct="1"/>
            <a:r>
              <a:rPr lang="en-US" altLang="en-US" dirty="0" smtClean="0">
                <a:latin typeface="Calibri" panose="020F0502020204030204" pitchFamily="34" charset="0"/>
                <a:ea typeface="ＭＳ Ｐゴシック" panose="020B0600070205080204" pitchFamily="34" charset="-128"/>
              </a:rPr>
              <a:t>Philip tries to crush Calvinism by force.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6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6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6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Netherlands Revolt</a:t>
            </a:r>
            <a:endParaRPr lang="en-US" dirty="0"/>
          </a:p>
        </p:txBody>
      </p:sp>
      <p:sp>
        <p:nvSpPr>
          <p:cNvPr id="3" name="Content Placeholder 2"/>
          <p:cNvSpPr>
            <a:spLocks noGrp="1"/>
          </p:cNvSpPr>
          <p:nvPr>
            <p:ph idx="1"/>
          </p:nvPr>
        </p:nvSpPr>
        <p:spPr>
          <a:xfrm>
            <a:off x="652463" y="762000"/>
            <a:ext cx="8034337" cy="6096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Eruption of </a:t>
            </a:r>
            <a:r>
              <a:rPr lang="en-US" altLang="en-US" dirty="0" smtClean="0">
                <a:latin typeface="Calibri" panose="020F0502020204030204" pitchFamily="34" charset="0"/>
                <a:ea typeface="ＭＳ Ｐゴシック" panose="020B0600070205080204" pitchFamily="34" charset="-128"/>
              </a:rPr>
              <a:t>Violence:</a:t>
            </a:r>
          </a:p>
          <a:p>
            <a:pPr lvl="1" eaLnBrk="1" hangingPunct="1"/>
            <a:r>
              <a:rPr lang="en-US" altLang="en-US" dirty="0" smtClean="0">
                <a:latin typeface="Calibri" panose="020F0502020204030204" pitchFamily="34" charset="0"/>
                <a:ea typeface="ＭＳ Ｐゴシック" panose="020B0600070205080204" pitchFamily="34" charset="-128"/>
              </a:rPr>
              <a:t>Dutch nobles attacked Catholic churches</a:t>
            </a:r>
          </a:p>
          <a:p>
            <a:pPr lvl="1" eaLnBrk="1" hangingPunct="1"/>
            <a:r>
              <a:rPr lang="en-US" altLang="en-US" dirty="0" smtClean="0">
                <a:latin typeface="Calibri" panose="020F0502020204030204" pitchFamily="34" charset="0"/>
                <a:ea typeface="ＭＳ Ｐゴシック" panose="020B0600070205080204" pitchFamily="34" charset="-128"/>
              </a:rPr>
              <a:t>Philip sends the Duke of Alva and 10,000 Spanish and Italian troops to crush the revolt. </a:t>
            </a:r>
          </a:p>
          <a:p>
            <a:pPr lvl="2" eaLnBrk="1" hangingPunct="1"/>
            <a:r>
              <a:rPr lang="en-US" altLang="en-US" dirty="0" smtClean="0">
                <a:latin typeface="Calibri" panose="020F0502020204030204" pitchFamily="34" charset="0"/>
                <a:ea typeface="ＭＳ Ｐゴシック" panose="020B0600070205080204" pitchFamily="34" charset="-128"/>
              </a:rPr>
              <a:t>Reign of Terror by the “Council of Troubles” and </a:t>
            </a:r>
            <a:r>
              <a:rPr lang="en-US" altLang="en-US" b="1" dirty="0" smtClean="0">
                <a:latin typeface="Calibri" panose="020F0502020204030204" pitchFamily="34" charset="0"/>
                <a:ea typeface="ＭＳ Ｐゴシック" panose="020B0600070205080204" pitchFamily="34" charset="-128"/>
              </a:rPr>
              <a:t>public</a:t>
            </a:r>
            <a:r>
              <a:rPr lang="en-US" altLang="en-US" dirty="0" smtClean="0">
                <a:latin typeface="Calibri" panose="020F0502020204030204" pitchFamily="34" charset="0"/>
                <a:ea typeface="ＭＳ Ｐゴシック" panose="020B0600070205080204" pitchFamily="34" charset="-128"/>
              </a:rPr>
              <a:t> execution of </a:t>
            </a:r>
            <a:r>
              <a:rPr lang="en-US" altLang="en-US" i="1" dirty="0" smtClean="0">
                <a:latin typeface="Calibri" panose="020F0502020204030204" pitchFamily="34" charset="0"/>
                <a:ea typeface="ＭＳ Ｐゴシック" panose="020B0600070205080204" pitchFamily="34" charset="-128"/>
              </a:rPr>
              <a:t>thousands</a:t>
            </a:r>
            <a:r>
              <a:rPr lang="en-US" altLang="en-US" dirty="0" smtClean="0">
                <a:latin typeface="Calibri" panose="020F0502020204030204" pitchFamily="34" charset="0"/>
                <a:ea typeface="ＭＳ Ｐゴシック" panose="020B0600070205080204" pitchFamily="34" charset="-128"/>
              </a:rPr>
              <a:t> of Calvinists. </a:t>
            </a:r>
          </a:p>
          <a:p>
            <a:pPr lvl="2" eaLnBrk="1" hangingPunct="1"/>
            <a:r>
              <a:rPr lang="en-US" altLang="en-US" dirty="0" smtClean="0">
                <a:latin typeface="Calibri" panose="020F0502020204030204" pitchFamily="34" charset="0"/>
                <a:ea typeface="ＭＳ Ｐゴシック" panose="020B0600070205080204" pitchFamily="34" charset="-128"/>
              </a:rPr>
              <a:t>Spain then levied a tax on the Dutch to make them pay for their putting down their own revolt. </a:t>
            </a:r>
          </a:p>
          <a:p>
            <a:pPr lvl="1" eaLnBrk="1" hangingPunct="1"/>
            <a:r>
              <a:rPr lang="en-US" altLang="en-US" dirty="0" smtClean="0">
                <a:latin typeface="Calibri" panose="020F0502020204030204" pitchFamily="34" charset="0"/>
                <a:ea typeface="ＭＳ Ｐゴシック" panose="020B0600070205080204" pitchFamily="34" charset="-128"/>
              </a:rPr>
              <a:t>Actually led to increase in Calvinist conversion. </a:t>
            </a:r>
            <a:endParaRPr lang="en-US" altLang="en-US" dirty="0">
              <a:latin typeface="Calibri" panose="020F0502020204030204" pitchFamily="34" charset="0"/>
              <a:ea typeface="ＭＳ Ｐゴシック" panose="020B0600070205080204" pitchFamily="34" charset="-128"/>
            </a:endParaRPr>
          </a:p>
          <a:p>
            <a:pPr marL="0" indent="0">
              <a:buNone/>
            </a:pPr>
            <a:endParaRPr lang="en-US" dirty="0"/>
          </a:p>
        </p:txBody>
      </p:sp>
    </p:spTree>
    <p:extLst>
      <p:ext uri="{BB962C8B-B14F-4D97-AF65-F5344CB8AC3E}">
        <p14:creationId xmlns:p14="http://schemas.microsoft.com/office/powerpoint/2010/main" val="257936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381000"/>
          </a:xfrm>
        </p:spPr>
        <p:txBody>
          <a:bodyPr/>
          <a:lstStyle/>
          <a:p>
            <a:r>
              <a:rPr lang="en-US" dirty="0" smtClean="0"/>
              <a:t>The Netherlands Revolt</a:t>
            </a:r>
            <a:endParaRPr lang="en-US" dirty="0"/>
          </a:p>
        </p:txBody>
      </p:sp>
      <p:sp>
        <p:nvSpPr>
          <p:cNvPr id="3" name="Content Placeholder 2"/>
          <p:cNvSpPr>
            <a:spLocks noGrp="1"/>
          </p:cNvSpPr>
          <p:nvPr>
            <p:ph idx="1"/>
          </p:nvPr>
        </p:nvSpPr>
        <p:spPr>
          <a:xfrm>
            <a:off x="609600" y="1219200"/>
            <a:ext cx="8034337" cy="5638800"/>
          </a:xfrm>
        </p:spPr>
        <p:txBody>
          <a:bodyPr/>
          <a:lstStyle/>
          <a:p>
            <a:pPr eaLnBrk="1" hangingPunct="1"/>
            <a:r>
              <a:rPr lang="en-US" altLang="en-US" b="1" dirty="0">
                <a:latin typeface="Calibri" panose="020F0502020204030204" pitchFamily="34" charset="0"/>
                <a:ea typeface="ＭＳ Ｐゴシック" panose="020B0600070205080204" pitchFamily="34" charset="-128"/>
              </a:rPr>
              <a:t>William of Nassau, Prince of Orange- </a:t>
            </a:r>
            <a:r>
              <a:rPr lang="en-US" altLang="en-US" dirty="0">
                <a:latin typeface="Calibri" panose="020F0502020204030204" pitchFamily="34" charset="0"/>
                <a:ea typeface="ＭＳ Ｐゴシック" panose="020B0600070205080204" pitchFamily="34" charset="-128"/>
              </a:rPr>
              <a:t>comes to resist Spanish and unite the Dutch.</a:t>
            </a:r>
          </a:p>
          <a:p>
            <a:pPr eaLnBrk="1" hangingPunct="1"/>
            <a:r>
              <a:rPr lang="en-US" altLang="en-US" dirty="0">
                <a:latin typeface="Calibri" panose="020F0502020204030204" pitchFamily="34" charset="0"/>
                <a:ea typeface="ＭＳ Ｐゴシック" panose="020B0600070205080204" pitchFamily="34" charset="-128"/>
              </a:rPr>
              <a:t>He is also a </a:t>
            </a:r>
            <a:r>
              <a:rPr lang="en-US" altLang="en-US" b="1" i="1" dirty="0" err="1">
                <a:latin typeface="Calibri" panose="020F0502020204030204" pitchFamily="34" charset="0"/>
                <a:ea typeface="ＭＳ Ｐゴシック" panose="020B0600070205080204" pitchFamily="34" charset="-128"/>
              </a:rPr>
              <a:t>politique</a:t>
            </a:r>
            <a:r>
              <a:rPr lang="en-US" altLang="en-US" dirty="0">
                <a:latin typeface="Calibri" panose="020F0502020204030204" pitchFamily="34" charset="0"/>
                <a:ea typeface="ＭＳ Ｐゴシック" panose="020B0600070205080204" pitchFamily="34" charset="-128"/>
              </a:rPr>
              <a:t>.</a:t>
            </a:r>
          </a:p>
          <a:p>
            <a:pPr lvl="1" eaLnBrk="1" hangingPunct="1"/>
            <a:r>
              <a:rPr lang="en-US" altLang="en-US" dirty="0">
                <a:latin typeface="Calibri" panose="020F0502020204030204" pitchFamily="34" charset="0"/>
                <a:ea typeface="ＭＳ Ｐゴシック" panose="020B0600070205080204" pitchFamily="34" charset="-128"/>
              </a:rPr>
              <a:t>Had help from the “Sea Beggars”- pirates secretly hired by Queen Elizabeth of England to attack the Spanish troops. </a:t>
            </a:r>
            <a:endParaRPr lang="en-US" altLang="en-US" dirty="0" smtClean="0">
              <a:latin typeface="Calibri" panose="020F0502020204030204" pitchFamily="34" charset="0"/>
              <a:ea typeface="ＭＳ Ｐゴシック" panose="020B0600070205080204" pitchFamily="34" charset="-128"/>
            </a:endParaRPr>
          </a:p>
          <a:p>
            <a:pPr lvl="1" eaLnBrk="1" hangingPunct="1"/>
            <a:r>
              <a:rPr lang="en-US" sz="2800" dirty="0" smtClean="0">
                <a:latin typeface="Calibri" panose="020F0502020204030204" pitchFamily="34" charset="0"/>
                <a:ea typeface="ＭＳ Ｐゴシック" panose="020B0600070205080204" pitchFamily="34" charset="-128"/>
              </a:rPr>
              <a:t>The Spanish Fury- Spanish mercenaries, unpaid, murder 7,000 more Dutch. </a:t>
            </a:r>
          </a:p>
          <a:p>
            <a:pPr lvl="1" eaLnBrk="1" hangingPunct="1"/>
            <a:r>
              <a:rPr lang="en-US" dirty="0" smtClean="0">
                <a:latin typeface="Calibri" panose="020F0502020204030204" pitchFamily="34" charset="0"/>
                <a:ea typeface="ＭＳ Ｐゴシック" panose="020B0600070205080204" pitchFamily="34" charset="-128"/>
              </a:rPr>
              <a:t>Catholic and Calvinist Dutch unite under the: </a:t>
            </a:r>
            <a:r>
              <a:rPr lang="en-US" sz="2800" dirty="0" smtClean="0">
                <a:latin typeface="Calibri" panose="020F0502020204030204" pitchFamily="34" charset="0"/>
                <a:ea typeface="ＭＳ Ｐゴシック" panose="020B0600070205080204" pitchFamily="34" charset="-128"/>
              </a:rPr>
              <a:t> </a:t>
            </a:r>
            <a:endParaRPr lang="en-US" sz="2800" dirty="0" smtClean="0"/>
          </a:p>
          <a:p>
            <a:pPr lvl="1"/>
            <a:r>
              <a:rPr lang="en-US" sz="2400" dirty="0" smtClean="0"/>
              <a:t>1576- The Pacification of Ghent- all Dutch, regardless of religion, would unify under William of Orange. </a:t>
            </a:r>
          </a:p>
          <a:p>
            <a:endParaRPr lang="en-US" dirty="0"/>
          </a:p>
        </p:txBody>
      </p:sp>
    </p:spTree>
    <p:extLst>
      <p:ext uri="{BB962C8B-B14F-4D97-AF65-F5344CB8AC3E}">
        <p14:creationId xmlns:p14="http://schemas.microsoft.com/office/powerpoint/2010/main" val="50846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305800" cy="1295400"/>
          </a:xfrm>
        </p:spPr>
        <p:txBody>
          <a:bodyPr/>
          <a:lstStyle/>
          <a:p>
            <a:pPr lvl="0" algn="l"/>
            <a:r>
              <a:rPr lang="en-US" altLang="en-US" sz="2400" b="1" i="1" kern="1200" dirty="0">
                <a:solidFill>
                  <a:srgbClr val="000000"/>
                </a:solidFill>
                <a:latin typeface="Times" pitchFamily="1" charset="0"/>
                <a:ea typeface="ＭＳ Ｐゴシック" pitchFamily="34" charset="-128"/>
                <a:cs typeface="+mn-cs"/>
              </a:rPr>
              <a:t>“The </a:t>
            </a:r>
            <a:r>
              <a:rPr lang="en-US" altLang="en-US" sz="2400" b="1" i="1" kern="1200" dirty="0" err="1">
                <a:solidFill>
                  <a:srgbClr val="000000"/>
                </a:solidFill>
                <a:latin typeface="Times" pitchFamily="1" charset="0"/>
                <a:ea typeface="ＭＳ Ｐゴシック" pitchFamily="34" charset="-128"/>
                <a:cs typeface="+mn-cs"/>
              </a:rPr>
              <a:t>Milch</a:t>
            </a:r>
            <a:r>
              <a:rPr lang="en-US" altLang="en-US" sz="2400" b="1" i="1" kern="1200" dirty="0">
                <a:solidFill>
                  <a:srgbClr val="000000"/>
                </a:solidFill>
                <a:latin typeface="Times" pitchFamily="1" charset="0"/>
                <a:ea typeface="ＭＳ Ｐゴシック" pitchFamily="34" charset="-128"/>
                <a:cs typeface="+mn-cs"/>
              </a:rPr>
              <a:t> Cow”</a:t>
            </a:r>
            <a:r>
              <a:rPr lang="en-US" altLang="en-US" sz="2400" kern="1200" dirty="0">
                <a:solidFill>
                  <a:srgbClr val="000000"/>
                </a:solidFill>
                <a:latin typeface="Times" pitchFamily="1" charset="0"/>
                <a:ea typeface="ＭＳ Ｐゴシック" pitchFamily="34" charset="-128"/>
                <a:cs typeface="+mn-cs"/>
              </a:rPr>
              <a:t>. The Netherlands as a cow being fed by </a:t>
            </a:r>
            <a:br>
              <a:rPr lang="en-US" altLang="en-US" sz="2400" kern="1200" dirty="0">
                <a:solidFill>
                  <a:srgbClr val="000000"/>
                </a:solidFill>
                <a:latin typeface="Times" pitchFamily="1" charset="0"/>
                <a:ea typeface="ＭＳ Ｐゴシック" pitchFamily="34" charset="-128"/>
                <a:cs typeface="+mn-cs"/>
              </a:rPr>
            </a:br>
            <a:r>
              <a:rPr lang="en-US" altLang="en-US" sz="2400" kern="1200" dirty="0">
                <a:solidFill>
                  <a:srgbClr val="000000"/>
                </a:solidFill>
                <a:latin typeface="Times" pitchFamily="1" charset="0"/>
                <a:ea typeface="ＭＳ Ｐゴシック" pitchFamily="34" charset="-128"/>
                <a:cs typeface="+mn-cs"/>
              </a:rPr>
              <a:t>Elizabeth I of England, Philip II is trying to ride her, William of</a:t>
            </a:r>
            <a:br>
              <a:rPr lang="en-US" altLang="en-US" sz="2400" kern="1200" dirty="0">
                <a:solidFill>
                  <a:srgbClr val="000000"/>
                </a:solidFill>
                <a:latin typeface="Times" pitchFamily="1" charset="0"/>
                <a:ea typeface="ＭＳ Ｐゴシック" pitchFamily="34" charset="-128"/>
                <a:cs typeface="+mn-cs"/>
              </a:rPr>
            </a:br>
            <a:r>
              <a:rPr lang="en-US" altLang="en-US" sz="2400" kern="1200" dirty="0">
                <a:solidFill>
                  <a:srgbClr val="000000"/>
                </a:solidFill>
                <a:latin typeface="Times" pitchFamily="1" charset="0"/>
                <a:ea typeface="ＭＳ Ｐゴシック" pitchFamily="34" charset="-128"/>
                <a:cs typeface="+mn-cs"/>
              </a:rPr>
              <a:t>Orange is trying to milk her, and the king of France holds her tail.</a:t>
            </a:r>
            <a:br>
              <a:rPr lang="en-US" altLang="en-US" sz="2400" kern="1200" dirty="0">
                <a:solidFill>
                  <a:srgbClr val="000000"/>
                </a:solidFill>
                <a:latin typeface="Times" pitchFamily="1" charset="0"/>
                <a:ea typeface="ＭＳ Ｐゴシック" pitchFamily="34" charset="-128"/>
                <a:cs typeface="+mn-cs"/>
              </a:rPr>
            </a:b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4652" y="1686861"/>
            <a:ext cx="7449958" cy="477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2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2" y="457200"/>
            <a:ext cx="9144000" cy="381000"/>
          </a:xfrm>
        </p:spPr>
        <p:txBody>
          <a:bodyPr/>
          <a:lstStyle/>
          <a:p>
            <a:r>
              <a:rPr lang="en-US" dirty="0" smtClean="0"/>
              <a:t>The Netherlands Revolt</a:t>
            </a:r>
            <a:endParaRPr lang="en-US" dirty="0"/>
          </a:p>
        </p:txBody>
      </p:sp>
      <p:sp>
        <p:nvSpPr>
          <p:cNvPr id="3" name="Content Placeholder 2"/>
          <p:cNvSpPr>
            <a:spLocks noGrp="1"/>
          </p:cNvSpPr>
          <p:nvPr>
            <p:ph idx="1"/>
          </p:nvPr>
        </p:nvSpPr>
        <p:spPr>
          <a:xfrm>
            <a:off x="652463" y="1295400"/>
            <a:ext cx="8034337" cy="5257800"/>
          </a:xfrm>
        </p:spPr>
        <p:txBody>
          <a:bodyPr/>
          <a:lstStyle/>
          <a:p>
            <a:r>
              <a:rPr lang="en-US" sz="2800" dirty="0"/>
              <a:t>But Philip sends his brother-in-law, the Duke of Parma, to crush them again. </a:t>
            </a:r>
          </a:p>
          <a:p>
            <a:r>
              <a:rPr lang="en-US" sz="2800" dirty="0"/>
              <a:t>He plays on their religious divide to split them up. </a:t>
            </a:r>
          </a:p>
          <a:p>
            <a:r>
              <a:rPr lang="en-US" sz="2800" dirty="0" smtClean="0"/>
              <a:t>Southern Catholic French-speaking provinces: Union of Arras</a:t>
            </a:r>
          </a:p>
          <a:p>
            <a:pPr lvl="1"/>
            <a:r>
              <a:rPr lang="en-US" sz="2400" dirty="0" smtClean="0"/>
              <a:t>Modern Belgium</a:t>
            </a:r>
          </a:p>
          <a:p>
            <a:r>
              <a:rPr lang="en-US" sz="2800" dirty="0" smtClean="0"/>
              <a:t>Northern Calvinist Dutch provinces: Union of Utrecht</a:t>
            </a:r>
          </a:p>
          <a:p>
            <a:pPr lvl="1"/>
            <a:r>
              <a:rPr lang="en-US" sz="2400" dirty="0" smtClean="0"/>
              <a:t>Modern Netherlands</a:t>
            </a:r>
            <a:endParaRPr lang="en-US" sz="2400" dirty="0"/>
          </a:p>
        </p:txBody>
      </p:sp>
    </p:spTree>
    <p:extLst>
      <p:ext uri="{BB962C8B-B14F-4D97-AF65-F5344CB8AC3E}">
        <p14:creationId xmlns:p14="http://schemas.microsoft.com/office/powerpoint/2010/main" val="361366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534400" cy="381000"/>
          </a:xfrm>
        </p:spPr>
        <p:txBody>
          <a:bodyPr/>
          <a:lstStyle/>
          <a:p>
            <a:r>
              <a:rPr lang="en-US" dirty="0" smtClean="0"/>
              <a:t>The Netherlands Revolt</a:t>
            </a:r>
            <a:endParaRPr lang="en-US" dirty="0"/>
          </a:p>
        </p:txBody>
      </p:sp>
      <p:sp>
        <p:nvSpPr>
          <p:cNvPr id="3" name="Content Placeholder 2"/>
          <p:cNvSpPr>
            <a:spLocks noGrp="1"/>
          </p:cNvSpPr>
          <p:nvPr>
            <p:ph idx="1"/>
          </p:nvPr>
        </p:nvSpPr>
        <p:spPr>
          <a:xfrm>
            <a:off x="652463" y="1219200"/>
            <a:ext cx="8034337" cy="5334000"/>
          </a:xfrm>
        </p:spPr>
        <p:txBody>
          <a:bodyPr/>
          <a:lstStyle/>
          <a:p>
            <a:r>
              <a:rPr lang="en-US" sz="2800" dirty="0" smtClean="0"/>
              <a:t>Philip thinks he can conquer them again now that they are split.</a:t>
            </a:r>
          </a:p>
          <a:p>
            <a:r>
              <a:rPr lang="en-US" sz="2800" dirty="0" smtClean="0"/>
              <a:t>Actually causes the Netherlands to units again against Spain.</a:t>
            </a:r>
          </a:p>
          <a:p>
            <a:r>
              <a:rPr lang="en-US" sz="2800" dirty="0" smtClean="0"/>
              <a:t>1584- William of Orange is assassinated by a Catholic French-Spanish fanatic, who then is also heinously tortured and executed. </a:t>
            </a:r>
          </a:p>
          <a:p>
            <a:r>
              <a:rPr lang="en-US" sz="2800" dirty="0" smtClean="0"/>
              <a:t>1609- Spain signs a truce, and the Dutch Republic is born.</a:t>
            </a:r>
          </a:p>
          <a:p>
            <a:r>
              <a:rPr lang="en-US" sz="2800" dirty="0" smtClean="0"/>
              <a:t>Spain won’t legally recognize them until 1648.</a:t>
            </a:r>
            <a:endParaRPr lang="en-US" sz="2800" dirty="0"/>
          </a:p>
        </p:txBody>
      </p:sp>
    </p:spTree>
    <p:extLst>
      <p:ext uri="{BB962C8B-B14F-4D97-AF65-F5344CB8AC3E}">
        <p14:creationId xmlns:p14="http://schemas.microsoft.com/office/powerpoint/2010/main" val="153492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690563" y="204537"/>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Martin Luther &amp; the Reformation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Germany</a:t>
            </a:r>
          </a:p>
        </p:txBody>
      </p:sp>
      <p:sp>
        <p:nvSpPr>
          <p:cNvPr id="11267" name="Rectangle 5"/>
          <p:cNvSpPr>
            <a:spLocks noGrp="1" noChangeArrowheads="1"/>
          </p:cNvSpPr>
          <p:nvPr>
            <p:ph type="body" idx="1"/>
          </p:nvPr>
        </p:nvSpPr>
        <p:spPr>
          <a:xfrm>
            <a:off x="685800" y="1371600"/>
            <a:ext cx="7769225" cy="5494338"/>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Early Luther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From law school to an Augustinian monastery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Doctorate in theology (1512)</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solution to doubt: “justification by faith”</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Primacy of the Bible as the sole religious </a:t>
            </a:r>
            <a:r>
              <a:rPr lang="en-US" altLang="en-US" dirty="0" smtClean="0">
                <a:latin typeface="Calibri" panose="020F0502020204030204" pitchFamily="34" charset="0"/>
                <a:ea typeface="ＭＳ Ｐゴシック" panose="020B0600070205080204" pitchFamily="34" charset="-128"/>
              </a:rPr>
              <a:t>authority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Humans are not saved by “doing good works”; one cannot “score points for heaven”.</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Indulgence Controversy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Johann Tetzel and the sale of </a:t>
            </a:r>
            <a:r>
              <a:rPr lang="en-US" altLang="en-US" b="1" dirty="0">
                <a:latin typeface="Calibri" panose="020F0502020204030204" pitchFamily="34" charset="0"/>
                <a:ea typeface="ＭＳ Ｐゴシック" panose="020B0600070205080204" pitchFamily="34" charset="-128"/>
              </a:rPr>
              <a:t>indulgences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The Ninety-Five Theses (1517)</a:t>
            </a:r>
          </a:p>
          <a:p>
            <a:pPr marL="457200" lvl="1" indent="0" eaLnBrk="1" hangingPunct="1">
              <a:lnSpc>
                <a:spcPct val="90000"/>
              </a:lnSpc>
              <a:buNone/>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685800"/>
            <a:ext cx="5105399"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251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33400"/>
            <a:ext cx="8458200" cy="304800"/>
          </a:xfrm>
        </p:spPr>
        <p:txBody>
          <a:bodyPr/>
          <a:lstStyle/>
          <a:p>
            <a:pPr eaLnBrk="1" hangingPunct="1">
              <a:defRPr/>
            </a:pPr>
            <a:r>
              <a:rPr lang="en-US" kern="1200" dirty="0">
                <a:solidFill>
                  <a:srgbClr val="000000"/>
                </a:solidFill>
                <a:latin typeface="Calibri"/>
                <a:ea typeface="ＭＳ Ｐゴシック"/>
                <a:cs typeface="ＭＳ Ｐゴシック"/>
              </a:rPr>
              <a:t>CHRONOLOGY Philip II and Militant Catholicism</a:t>
            </a:r>
            <a:endParaRPr lang="en-US" dirty="0"/>
          </a:p>
        </p:txBody>
      </p:sp>
      <p:sp>
        <p:nvSpPr>
          <p:cNvPr id="69634"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p394</a:t>
            </a:r>
          </a:p>
        </p:txBody>
      </p:sp>
      <p:graphicFrame>
        <p:nvGraphicFramePr>
          <p:cNvPr id="6" name="Table 5"/>
          <p:cNvGraphicFramePr>
            <a:graphicFrameLocks noGrp="1"/>
          </p:cNvGraphicFramePr>
          <p:nvPr>
            <p:extLst>
              <p:ext uri="{D42A27DB-BD31-4B8C-83A1-F6EECF244321}">
                <p14:modId xmlns:p14="http://schemas.microsoft.com/office/powerpoint/2010/main" val="861665629"/>
              </p:ext>
            </p:extLst>
          </p:nvPr>
        </p:nvGraphicFramePr>
        <p:xfrm>
          <a:off x="1209675" y="1600200"/>
          <a:ext cx="7410450" cy="4775920"/>
        </p:xfrm>
        <a:graphic>
          <a:graphicData uri="http://schemas.openxmlformats.org/drawingml/2006/table">
            <a:tbl>
              <a:tblPr firstRow="1"/>
              <a:tblGrid>
                <a:gridCol w="4900743">
                  <a:extLst>
                    <a:ext uri="{9D8B030D-6E8A-4147-A177-3AD203B41FA5}">
                      <a16:colId xmlns:a16="http://schemas.microsoft.com/office/drawing/2014/main" xmlns="" val="20000"/>
                    </a:ext>
                  </a:extLst>
                </a:gridCol>
                <a:gridCol w="2509707">
                  <a:extLst>
                    <a:ext uri="{9D8B030D-6E8A-4147-A177-3AD203B41FA5}">
                      <a16:colId xmlns:a16="http://schemas.microsoft.com/office/drawing/2014/main" xmlns=""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623971">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Philip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1556–1598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Outbreak of revolt in the</a:t>
                      </a:r>
                      <a:r>
                        <a:rPr lang="en-US" sz="2500" baseline="0" dirty="0">
                          <a:effectLst/>
                          <a:latin typeface="Calibri" panose="020F0502020204030204" pitchFamily="34" charset="0"/>
                          <a:ea typeface="Calibri"/>
                          <a:cs typeface="Times New Roman"/>
                        </a:rPr>
                        <a:t> Netherlands</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1566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902112222"/>
                  </a:ext>
                </a:extLst>
              </a:tr>
              <a:tr h="533400">
                <a:tc>
                  <a:txBody>
                    <a:bodyPr/>
                    <a:lstStyle/>
                    <a:p>
                      <a:r>
                        <a:rPr lang="en-US" sz="2500" dirty="0">
                          <a:latin typeface="Calibri" panose="020F0502020204030204" pitchFamily="34" charset="0"/>
                        </a:rPr>
                        <a:t>Battle of Lepanto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1571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399730068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Spanish armada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92374075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Twelve-year truce (Spain and Netherlands)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1609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554138766"/>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Independence</a:t>
                      </a:r>
                      <a:r>
                        <a:rPr lang="en-US" sz="2500" baseline="0" dirty="0">
                          <a:effectLst/>
                          <a:latin typeface="Calibri" panose="020F0502020204030204" pitchFamily="34" charset="0"/>
                          <a:ea typeface="Calibri"/>
                          <a:cs typeface="Times New Roman"/>
                        </a:rPr>
                        <a:t> of the United Provinces</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217575936"/>
                  </a:ext>
                </a:extLst>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noChangeArrowheads="1"/>
          </p:cNvSpPr>
          <p:nvPr>
            <p:ph type="title"/>
          </p:nvPr>
        </p:nvSpPr>
        <p:spPr>
          <a:xfrm>
            <a:off x="720725" y="152400"/>
            <a:ext cx="8423275"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England of Elizabeth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(1558 – 1603)</a:t>
            </a:r>
          </a:p>
        </p:txBody>
      </p:sp>
      <p:sp>
        <p:nvSpPr>
          <p:cNvPr id="71683" name="Rectangle 5"/>
          <p:cNvSpPr>
            <a:spLocks noGrp="1" noChangeArrowheads="1"/>
          </p:cNvSpPr>
          <p:nvPr>
            <p:ph type="body" idx="1"/>
          </p:nvPr>
        </p:nvSpPr>
        <p:spPr>
          <a:xfrm>
            <a:off x="685800" y="1601788"/>
            <a:ext cx="7769225" cy="5637212"/>
          </a:xfrm>
        </p:spPr>
        <p:txBody>
          <a:bodyPr/>
          <a:lstStyle/>
          <a:p>
            <a:pPr eaLnBrk="1" hangingPunct="1"/>
            <a:r>
              <a:rPr lang="en-US" altLang="en-US" dirty="0" smtClean="0">
                <a:latin typeface="Calibri" panose="020F0502020204030204" pitchFamily="34" charset="0"/>
                <a:ea typeface="ＭＳ Ｐゴシック" panose="020B0600070205080204" pitchFamily="34" charset="-128"/>
              </a:rPr>
              <a:t>Becomes new Protestant queen after sister Mary’s death.</a:t>
            </a:r>
          </a:p>
          <a:p>
            <a:pPr eaLnBrk="1" hangingPunct="1"/>
            <a:r>
              <a:rPr lang="en-US" altLang="en-US" dirty="0" smtClean="0">
                <a:latin typeface="Calibri" panose="020F0502020204030204" pitchFamily="34" charset="0"/>
                <a:ea typeface="ＭＳ Ｐゴシック" panose="020B0600070205080204" pitchFamily="34" charset="-128"/>
              </a:rPr>
              <a:t>Her 45-year reign:</a:t>
            </a:r>
          </a:p>
          <a:p>
            <a:pPr lvl="1" eaLnBrk="1" hangingPunct="1"/>
            <a:r>
              <a:rPr lang="en-US" altLang="en-US" dirty="0" smtClean="0">
                <a:latin typeface="Calibri" panose="020F0502020204030204" pitchFamily="34" charset="0"/>
                <a:ea typeface="ＭＳ Ｐゴシック" panose="020B0600070205080204" pitchFamily="34" charset="-128"/>
              </a:rPr>
              <a:t>England became leader of Protestant nations</a:t>
            </a:r>
          </a:p>
          <a:p>
            <a:pPr lvl="1" eaLnBrk="1" hangingPunct="1"/>
            <a:r>
              <a:rPr lang="en-US" altLang="en-US" dirty="0" smtClean="0">
                <a:latin typeface="Calibri" panose="020F0502020204030204" pitchFamily="34" charset="0"/>
                <a:ea typeface="ＭＳ Ｐゴシック" panose="020B0600070205080204" pitchFamily="34" charset="-128"/>
              </a:rPr>
              <a:t>Originated a worldwide empire</a:t>
            </a:r>
          </a:p>
          <a:p>
            <a:pPr lvl="1" eaLnBrk="1" hangingPunct="1"/>
            <a:r>
              <a:rPr lang="en-US" altLang="en-US" dirty="0" smtClean="0">
                <a:latin typeface="Calibri" panose="020F0502020204030204" pitchFamily="34" charset="0"/>
                <a:ea typeface="ＭＳ Ｐゴシック" panose="020B0600070205080204" pitchFamily="34" charset="-128"/>
              </a:rPr>
              <a:t>Cultural renaissance (ex: Shakespeare)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81000"/>
          </a:xfrm>
        </p:spPr>
        <p:txBody>
          <a:bodyPr/>
          <a:lstStyle/>
          <a:p>
            <a:r>
              <a:rPr lang="en-US" dirty="0" smtClean="0"/>
              <a:t>Elizabeth I in England </a:t>
            </a:r>
            <a:endParaRPr lang="en-US" dirty="0"/>
          </a:p>
        </p:txBody>
      </p:sp>
      <p:sp>
        <p:nvSpPr>
          <p:cNvPr id="3" name="Content Placeholder 2"/>
          <p:cNvSpPr>
            <a:spLocks noGrp="1"/>
          </p:cNvSpPr>
          <p:nvPr>
            <p:ph idx="1"/>
          </p:nvPr>
        </p:nvSpPr>
        <p:spPr>
          <a:xfrm>
            <a:off x="652463" y="1219200"/>
            <a:ext cx="8034337" cy="5334000"/>
          </a:xfrm>
        </p:spPr>
        <p:txBody>
          <a:bodyPr/>
          <a:lstStyle/>
          <a:p>
            <a:pPr eaLnBrk="1" hangingPunct="1"/>
            <a:r>
              <a:rPr lang="en-US" altLang="en-US" dirty="0">
                <a:latin typeface="Calibri" panose="020F0502020204030204" pitchFamily="34" charset="0"/>
                <a:ea typeface="ＭＳ Ｐゴシック" panose="020B0600070205080204" pitchFamily="34" charset="-128"/>
              </a:rPr>
              <a:t>Religious </a:t>
            </a:r>
            <a:r>
              <a:rPr lang="en-US" altLang="en-US" dirty="0" smtClean="0">
                <a:latin typeface="Calibri" panose="020F0502020204030204" pitchFamily="34" charset="0"/>
                <a:ea typeface="ＭＳ Ｐゴシック" panose="020B0600070205080204" pitchFamily="34" charset="-128"/>
              </a:rPr>
              <a:t>Policy:</a:t>
            </a:r>
          </a:p>
          <a:p>
            <a:pPr lvl="1" eaLnBrk="1" hangingPunct="1"/>
            <a:r>
              <a:rPr lang="en-US" altLang="en-US" dirty="0" smtClean="0">
                <a:latin typeface="Calibri" panose="020F0502020204030204" pitchFamily="34" charset="0"/>
                <a:ea typeface="ＭＳ Ｐゴシック" panose="020B0600070205080204" pitchFamily="34" charset="-128"/>
              </a:rPr>
              <a:t>A moderate compromise settlement</a:t>
            </a:r>
          </a:p>
          <a:p>
            <a:pPr lvl="2" eaLnBrk="1" hangingPunct="1"/>
            <a:r>
              <a:rPr lang="en-US" altLang="en-US" dirty="0" smtClean="0">
                <a:latin typeface="Calibri" panose="020F0502020204030204" pitchFamily="34" charset="0"/>
                <a:ea typeface="ＭＳ Ｐゴシック" panose="020B0600070205080204" pitchFamily="34" charset="-128"/>
              </a:rPr>
              <a:t>A </a:t>
            </a:r>
            <a:r>
              <a:rPr lang="en-US" altLang="en-US" b="1" i="1" dirty="0" err="1" smtClean="0">
                <a:latin typeface="Calibri" panose="020F0502020204030204" pitchFamily="34" charset="0"/>
                <a:ea typeface="ＭＳ Ｐゴシック" panose="020B0600070205080204" pitchFamily="34" charset="-128"/>
              </a:rPr>
              <a:t>politique</a:t>
            </a:r>
            <a:endParaRPr lang="en-US" altLang="en-US" b="1" i="1"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The Act of </a:t>
            </a:r>
            <a:r>
              <a:rPr lang="en-US" altLang="en-US" dirty="0" smtClean="0">
                <a:latin typeface="Calibri" panose="020F0502020204030204" pitchFamily="34" charset="0"/>
                <a:ea typeface="ＭＳ Ｐゴシック" panose="020B0600070205080204" pitchFamily="34" charset="-128"/>
              </a:rPr>
              <a:t>Uniformity and Act of Supremacy were revised to ease Catholics AND Protestants.</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Catholic and Puritan </a:t>
            </a:r>
            <a:r>
              <a:rPr lang="en-US" altLang="en-US" dirty="0" smtClean="0">
                <a:latin typeface="Calibri" panose="020F0502020204030204" pitchFamily="34" charset="0"/>
                <a:ea typeface="ＭＳ Ｐゴシック" panose="020B0600070205080204" pitchFamily="34" charset="-128"/>
              </a:rPr>
              <a:t>discontents</a:t>
            </a:r>
          </a:p>
          <a:p>
            <a:pPr lvl="2" eaLnBrk="1" hangingPunct="1"/>
            <a:r>
              <a:rPr lang="en-US" altLang="en-US" dirty="0" smtClean="0">
                <a:latin typeface="Calibri" panose="020F0502020204030204" pitchFamily="34" charset="0"/>
                <a:ea typeface="ＭＳ Ｐゴシック" panose="020B0600070205080204" pitchFamily="34" charset="-128"/>
              </a:rPr>
              <a:t>Her cousin, Mary Queen of Scots (Mary Stuart), a Catholic, tried to have her assassinated.</a:t>
            </a:r>
          </a:p>
          <a:p>
            <a:pPr lvl="2" eaLnBrk="1" hangingPunct="1"/>
            <a:r>
              <a:rPr lang="en-US" altLang="en-US" dirty="0" smtClean="0">
                <a:latin typeface="Calibri" panose="020F0502020204030204" pitchFamily="34" charset="0"/>
                <a:ea typeface="ＭＳ Ｐゴシック" panose="020B0600070205080204" pitchFamily="34" charset="-128"/>
              </a:rPr>
              <a:t>Elizabeth had her imprisoned, then executed. </a:t>
            </a:r>
          </a:p>
          <a:p>
            <a:pPr lvl="2" eaLnBrk="1" hangingPunct="1"/>
            <a:r>
              <a:rPr lang="en-US" altLang="en-US" b="1" dirty="0" smtClean="0">
                <a:latin typeface="Calibri" panose="020F0502020204030204" pitchFamily="34" charset="0"/>
                <a:ea typeface="ＭＳ Ｐゴシック" panose="020B0600070205080204" pitchFamily="34" charset="-128"/>
              </a:rPr>
              <a:t>Puritans</a:t>
            </a:r>
            <a:r>
              <a:rPr lang="en-US" altLang="en-US" dirty="0" smtClean="0">
                <a:latin typeface="Calibri" panose="020F0502020204030204" pitchFamily="34" charset="0"/>
                <a:ea typeface="ＭＳ Ｐゴシック" panose="020B0600070205080204" pitchFamily="34" charset="-128"/>
              </a:rPr>
              <a:t> wanted to purify the Church of England of all traces of Catholicism. </a:t>
            </a:r>
          </a:p>
          <a:p>
            <a:pPr lvl="3" eaLnBrk="1" hangingPunct="1"/>
            <a:r>
              <a:rPr lang="en-US" altLang="en-US" dirty="0" smtClean="0">
                <a:latin typeface="Calibri" panose="020F0502020204030204" pitchFamily="34" charset="0"/>
                <a:ea typeface="ＭＳ Ｐゴシック" panose="020B0600070205080204" pitchFamily="34" charset="-128"/>
              </a:rPr>
              <a:t>Her successor, King James, will persecute them.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65328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381000"/>
          </a:xfrm>
        </p:spPr>
        <p:txBody>
          <a:bodyPr/>
          <a:lstStyle/>
          <a:p>
            <a:r>
              <a:rPr lang="en-US" dirty="0" smtClean="0"/>
              <a:t>Elizabeth I in England</a:t>
            </a:r>
            <a:endParaRPr lang="en-US" dirty="0"/>
          </a:p>
        </p:txBody>
      </p:sp>
      <p:sp>
        <p:nvSpPr>
          <p:cNvPr id="3" name="Content Placeholder 2"/>
          <p:cNvSpPr>
            <a:spLocks noGrp="1"/>
          </p:cNvSpPr>
          <p:nvPr>
            <p:ph idx="1"/>
          </p:nvPr>
        </p:nvSpPr>
        <p:spPr>
          <a:xfrm>
            <a:off x="685800" y="1143000"/>
            <a:ext cx="8034337" cy="5257800"/>
          </a:xfrm>
        </p:spPr>
        <p:txBody>
          <a:bodyPr/>
          <a:lstStyle/>
          <a:p>
            <a:pPr eaLnBrk="1" hangingPunct="1"/>
            <a:r>
              <a:rPr lang="en-US" altLang="en-US" dirty="0">
                <a:latin typeface="Calibri" panose="020F0502020204030204" pitchFamily="34" charset="0"/>
                <a:ea typeface="ＭＳ Ｐゴシック" panose="020B0600070205080204" pitchFamily="34" charset="-128"/>
              </a:rPr>
              <a:t>Foreign Policy</a:t>
            </a:r>
          </a:p>
          <a:p>
            <a:pPr lvl="1" eaLnBrk="1" hangingPunct="1"/>
            <a:r>
              <a:rPr lang="en-US" altLang="en-US" dirty="0">
                <a:latin typeface="Calibri" panose="020F0502020204030204" pitchFamily="34" charset="0"/>
                <a:ea typeface="ＭＳ Ｐゴシック" panose="020B0600070205080204" pitchFamily="34" charset="-128"/>
              </a:rPr>
              <a:t>The chief concerns: caution, moderation, and expediency</a:t>
            </a:r>
          </a:p>
          <a:p>
            <a:pPr lvl="1" eaLnBrk="1" hangingPunct="1"/>
            <a:r>
              <a:rPr lang="en-US" altLang="en-US" dirty="0">
                <a:latin typeface="Calibri" panose="020F0502020204030204" pitchFamily="34" charset="0"/>
                <a:ea typeface="ＭＳ Ｐゴシック" panose="020B0600070205080204" pitchFamily="34" charset="-128"/>
              </a:rPr>
              <a:t>Conflict with </a:t>
            </a:r>
            <a:r>
              <a:rPr lang="en-US" altLang="en-US" dirty="0" smtClean="0">
                <a:latin typeface="Calibri" panose="020F0502020204030204" pitchFamily="34" charset="0"/>
                <a:ea typeface="ＭＳ Ｐゴシック" panose="020B0600070205080204" pitchFamily="34" charset="-128"/>
              </a:rPr>
              <a:t>Spain: didn’t want war, but did encourage “buccaneers” to raid Spanish ships.</a:t>
            </a:r>
          </a:p>
          <a:p>
            <a:pPr lvl="2" eaLnBrk="1" hangingPunct="1"/>
            <a:r>
              <a:rPr lang="en-US" altLang="en-US" dirty="0" smtClean="0">
                <a:latin typeface="Calibri" panose="020F0502020204030204" pitchFamily="34" charset="0"/>
                <a:ea typeface="ＭＳ Ｐゴシック" panose="020B0600070205080204" pitchFamily="34" charset="-128"/>
              </a:rPr>
              <a:t>Sir Francis Drake</a:t>
            </a:r>
          </a:p>
          <a:p>
            <a:pPr lvl="1" eaLnBrk="1" hangingPunct="1"/>
            <a:r>
              <a:rPr lang="en-US" altLang="en-US" dirty="0" smtClean="0">
                <a:latin typeface="Calibri" panose="020F0502020204030204" pitchFamily="34" charset="0"/>
                <a:ea typeface="ＭＳ Ｐゴシック" panose="020B0600070205080204" pitchFamily="34" charset="-128"/>
              </a:rPr>
              <a:t>Provided aid to Dutch Calvinists against Spain. </a:t>
            </a:r>
          </a:p>
          <a:p>
            <a:pPr lvl="1" eaLnBrk="1" hangingPunct="1"/>
            <a:r>
              <a:rPr lang="en-US" altLang="en-US" dirty="0" smtClean="0">
                <a:latin typeface="Calibri" panose="020F0502020204030204" pitchFamily="34" charset="0"/>
                <a:ea typeface="ＭＳ Ｐゴシック" panose="020B0600070205080204" pitchFamily="34" charset="-128"/>
              </a:rPr>
              <a:t>Rejected Philip II’s proposals for marriage (and all other suitors as well)- “the Virgin Queen”.</a:t>
            </a:r>
            <a:endParaRPr lang="en-US" altLang="en-US" dirty="0">
              <a:latin typeface="Calibri" panose="020F0502020204030204" pitchFamily="34" charset="0"/>
              <a:ea typeface="ＭＳ Ｐゴシック" panose="020B0600070205080204" pitchFamily="34" charset="-128"/>
            </a:endParaRPr>
          </a:p>
          <a:p>
            <a:pPr marL="0" indent="0">
              <a:buNone/>
            </a:pPr>
            <a:endParaRPr lang="en-US" dirty="0"/>
          </a:p>
        </p:txBody>
      </p:sp>
    </p:spTree>
    <p:extLst>
      <p:ext uri="{BB962C8B-B14F-4D97-AF65-F5344CB8AC3E}">
        <p14:creationId xmlns:p14="http://schemas.microsoft.com/office/powerpoint/2010/main" val="23321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Elizabeth I in England</a:t>
            </a:r>
            <a:endParaRPr lang="en-US" dirty="0"/>
          </a:p>
        </p:txBody>
      </p:sp>
      <p:sp>
        <p:nvSpPr>
          <p:cNvPr id="3" name="Content Placeholder 2"/>
          <p:cNvSpPr>
            <a:spLocks noGrp="1"/>
          </p:cNvSpPr>
          <p:nvPr>
            <p:ph idx="1"/>
          </p:nvPr>
        </p:nvSpPr>
        <p:spPr>
          <a:xfrm>
            <a:off x="652463" y="762000"/>
            <a:ext cx="8034337" cy="5791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Spanish Armada (1588</a:t>
            </a:r>
            <a:r>
              <a:rPr lang="en-US" altLang="en-US" dirty="0" smtClean="0">
                <a:latin typeface="Calibri" panose="020F0502020204030204" pitchFamily="34" charset="0"/>
                <a:ea typeface="ＭＳ Ｐゴシック" panose="020B0600070205080204" pitchFamily="34" charset="-128"/>
              </a:rPr>
              <a:t>)</a:t>
            </a:r>
          </a:p>
          <a:p>
            <a:pPr lvl="1" eaLnBrk="1" hangingPunct="1"/>
            <a:r>
              <a:rPr lang="en-US" altLang="en-US" dirty="0" smtClean="0">
                <a:latin typeface="Calibri" panose="020F0502020204030204" pitchFamily="34" charset="0"/>
                <a:ea typeface="ＭＳ Ｐゴシック" panose="020B0600070205080204" pitchFamily="34" charset="-128"/>
              </a:rPr>
              <a:t>Philip wanted to capture England and return it to Catholicism.</a:t>
            </a:r>
          </a:p>
          <a:p>
            <a:pPr lvl="1" eaLnBrk="1" hangingPunct="1"/>
            <a:r>
              <a:rPr lang="en-US" altLang="en-US" dirty="0" smtClean="0">
                <a:latin typeface="Calibri" panose="020F0502020204030204" pitchFamily="34" charset="0"/>
                <a:ea typeface="ＭＳ Ｐゴシック" panose="020B0600070205080204" pitchFamily="34" charset="-128"/>
              </a:rPr>
              <a:t>His fleet would meet with Duke of Parma in Flanders, then cross the English Channel.</a:t>
            </a:r>
          </a:p>
          <a:p>
            <a:pPr lvl="1" eaLnBrk="1" hangingPunct="1"/>
            <a:r>
              <a:rPr lang="en-US" altLang="en-US" dirty="0" smtClean="0">
                <a:latin typeface="Calibri" panose="020F0502020204030204" pitchFamily="34" charset="0"/>
                <a:ea typeface="ＭＳ Ｐゴシック" panose="020B0600070205080204" pitchFamily="34" charset="-128"/>
              </a:rPr>
              <a:t>His ships weren’t prepared, but counted on a miracle from God for help- because why wouldn’t He? </a:t>
            </a:r>
          </a:p>
          <a:p>
            <a:pPr lvl="1" eaLnBrk="1" hangingPunct="1"/>
            <a:r>
              <a:rPr lang="en-US" altLang="en-US" dirty="0" smtClean="0">
                <a:latin typeface="Calibri" panose="020F0502020204030204" pitchFamily="34" charset="0"/>
                <a:ea typeface="ＭＳ Ｐゴシック" panose="020B0600070205080204" pitchFamily="34" charset="-128"/>
              </a:rPr>
              <a:t>The Armada was crushed by the British, then destroyed by storms in the Channel.</a:t>
            </a:r>
          </a:p>
          <a:p>
            <a:pPr lvl="1" eaLnBrk="1" hangingPunct="1"/>
            <a:r>
              <a:rPr lang="en-US" altLang="en-US" dirty="0" smtClean="0">
                <a:latin typeface="Calibri" panose="020F0502020204030204" pitchFamily="34" charset="0"/>
                <a:ea typeface="ＭＳ Ｐゴシック" panose="020B0600070205080204" pitchFamily="34" charset="-128"/>
              </a:rPr>
              <a:t>Marked the end of Spain’s dominant era and its decline, and Britain was now the most powerful state. </a:t>
            </a:r>
            <a:endParaRPr lang="en-US" altLang="en-US" dirty="0">
              <a:latin typeface="Calibri" panose="020F0502020204030204" pitchFamily="34" charset="0"/>
              <a:ea typeface="ＭＳ Ｐゴシック" panose="020B0600070205080204" pitchFamily="34" charset="-128"/>
            </a:endParaRPr>
          </a:p>
          <a:p>
            <a:pPr marL="457200" lvl="1" indent="0" eaLnBrk="1" hangingPunct="1">
              <a:buNone/>
            </a:pP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95190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000" kern="1200" dirty="0">
                <a:solidFill>
                  <a:srgbClr val="000000"/>
                </a:solidFill>
                <a:latin typeface="Calibri"/>
                <a:ea typeface="ＭＳ Ｐゴシック"/>
                <a:cs typeface="ＭＳ Ｐゴシック"/>
              </a:rPr>
              <a:t>Procession of Queen Elizabeth I</a:t>
            </a:r>
            <a:endParaRPr lang="en-US" dirty="0"/>
          </a:p>
        </p:txBody>
      </p:sp>
      <p:sp>
        <p:nvSpPr>
          <p:cNvPr id="72706"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p394</a:t>
            </a:r>
          </a:p>
        </p:txBody>
      </p:sp>
      <p:pic>
        <p:nvPicPr>
          <p:cNvPr id="727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6237288"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Rectangle 2"/>
          <p:cNvSpPr>
            <a:spLocks noChangeArrowheads="1"/>
          </p:cNvSpPr>
          <p:nvPr/>
        </p:nvSpPr>
        <p:spPr bwMode="auto">
          <a:xfrm>
            <a:off x="681038" y="5181600"/>
            <a:ext cx="7772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Intelligent and learned, Elizabeth Tudor was familiar with Latin and Greek and spoke several European languages. Served by able administrators, Elizabeth ruled for nearly forty-five years and generally avoided open military action against any major power. </a:t>
            </a:r>
            <a:endParaRPr lang="en-US" altLang="en-US" sz="200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2800" kern="1200" dirty="0">
                <a:solidFill>
                  <a:srgbClr val="000000"/>
                </a:solidFill>
                <a:latin typeface="Calibri"/>
                <a:ea typeface="ＭＳ Ｐゴシック"/>
                <a:cs typeface="ＭＳ Ｐゴシック"/>
              </a:rPr>
              <a:t>Film &amp; History: </a:t>
            </a:r>
            <a:r>
              <a:rPr lang="en-US" sz="2800" i="1" kern="1200" dirty="0">
                <a:solidFill>
                  <a:srgbClr val="000000"/>
                </a:solidFill>
                <a:latin typeface="Calibri"/>
                <a:ea typeface="ＭＳ Ｐゴシック"/>
                <a:cs typeface="ＭＳ Ｐゴシック"/>
              </a:rPr>
              <a:t>Elizabeth</a:t>
            </a:r>
            <a:r>
              <a:rPr lang="en-US" sz="2800" kern="1200" dirty="0">
                <a:solidFill>
                  <a:srgbClr val="000000"/>
                </a:solidFill>
                <a:latin typeface="Calibri"/>
                <a:ea typeface="ＭＳ Ｐゴシック"/>
                <a:cs typeface="ＭＳ Ｐゴシック"/>
              </a:rPr>
              <a:t> (1998)</a:t>
            </a:r>
            <a:endParaRPr lang="en-US" sz="2800" dirty="0"/>
          </a:p>
        </p:txBody>
      </p:sp>
      <p:pic>
        <p:nvPicPr>
          <p:cNvPr id="65537" name="Picture 1" descr="A still from the movie Elizabeth.&#10;" title="Film &amp; History: Elizabeth (1998)"/>
          <p:cNvPicPr>
            <a:picLocks/>
          </p:cNvPicPr>
          <p:nvPr/>
        </p:nvPicPr>
        <p:blipFill>
          <a:blip r:embed="rId3"/>
          <a:srcRect/>
          <a:stretch>
            <a:fillRect/>
          </a:stretch>
        </p:blipFill>
        <p:spPr bwMode="auto">
          <a:xfrm>
            <a:off x="2882900" y="762000"/>
            <a:ext cx="3378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p396</a:t>
            </a:r>
          </a:p>
        </p:txBody>
      </p:sp>
      <p:sp>
        <p:nvSpPr>
          <p:cNvPr id="74758" name="Rectangle 2"/>
          <p:cNvSpPr>
            <a:spLocks noChangeArrowheads="1"/>
          </p:cNvSpPr>
          <p:nvPr/>
        </p:nvSpPr>
        <p:spPr bwMode="auto">
          <a:xfrm>
            <a:off x="1409700" y="5553075"/>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Queen Elizabeth I (Cate Blanchett) and the duke of Norfolk (Christopher Eccleston).</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76802" name="TextBox 2"/>
          <p:cNvSpPr txBox="1">
            <a:spLocks noChangeArrowheads="1"/>
          </p:cNvSpPr>
          <p:nvPr/>
        </p:nvSpPr>
        <p:spPr bwMode="auto">
          <a:xfrm>
            <a:off x="8610600" y="66040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p397</a:t>
            </a:r>
          </a:p>
        </p:txBody>
      </p:sp>
      <p:pic>
        <p:nvPicPr>
          <p:cNvPr id="768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55700"/>
            <a:ext cx="87122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8851" name="Rectangle 5"/>
          <p:cNvSpPr>
            <a:spLocks noGrp="1" noChangeArrowheads="1"/>
          </p:cNvSpPr>
          <p:nvPr>
            <p:ph type="body" idx="1"/>
          </p:nvPr>
        </p:nvSpPr>
        <p:spPr>
          <a:xfrm>
            <a:off x="685800" y="1171074"/>
            <a:ext cx="7769225" cy="4113212"/>
          </a:xfrm>
        </p:spPr>
        <p:txBody>
          <a:bodyPr/>
          <a:lstStyle/>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did the failings of the Catholic Church lead to calls for reform?</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were Martin Luther’s complaints against the Church?</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and why did Henry VIII break away from Rome?</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was John Calvin’s ideas of “predestination”?</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did the Catholic Church react to the Reformation?  Was it effective?</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troubles did Philip II of Spain have to confront during his reign, and how successful was he in dealing with them?</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4148</TotalTime>
  <Words>6174</Words>
  <Application>Microsoft Office PowerPoint</Application>
  <PresentationFormat>On-screen Show (4:3)</PresentationFormat>
  <Paragraphs>739</Paragraphs>
  <Slides>99</Slides>
  <Notes>27</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Default Design</vt:lpstr>
      <vt:lpstr>Reformation and Religious Warfare in the Sixteenth Century</vt:lpstr>
      <vt:lpstr>Focus Questions</vt:lpstr>
      <vt:lpstr>A nineteenth-century engraving showing Luther before the Diet of Worms</vt:lpstr>
      <vt:lpstr>Prelude to Reformation</vt:lpstr>
      <vt:lpstr>Erasmus</vt:lpstr>
      <vt:lpstr>Thomas More (1478-1535)</vt:lpstr>
      <vt:lpstr>Erasmus</vt:lpstr>
      <vt:lpstr>Church and Religion on the  Eve of the Reformation</vt:lpstr>
      <vt:lpstr>Martin Luther &amp; the Reformation  in Germany</vt:lpstr>
      <vt:lpstr>Martin Luther and the Reformation in Germany</vt:lpstr>
      <vt:lpstr>Wartburg Castle Luther his here for a year and translated the Bible into German</vt:lpstr>
      <vt:lpstr>Martin Luther and Katherina von Bora</vt:lpstr>
      <vt:lpstr>Film &amp; History: Luther (2003)</vt:lpstr>
      <vt:lpstr>The Rise of Lutheranism</vt:lpstr>
      <vt:lpstr>Organizing the Lutheran Church</vt:lpstr>
      <vt:lpstr>Woodcut: Luther Versus the Pope</vt:lpstr>
      <vt:lpstr>CHRONOLOGY Luther’s Reform Movement</vt:lpstr>
      <vt:lpstr>Germany and the Reformation:  Religion and Politics</vt:lpstr>
      <vt:lpstr>Charles V’s Problems:  France and the Papacy</vt:lpstr>
      <vt:lpstr>CHART 13.1 The Habsburgs as Holy Roman Emperors and Kings of Spain</vt:lpstr>
      <vt:lpstr>Charles V’s Problems:  The Turks and Germany</vt:lpstr>
      <vt:lpstr>The German Situation</vt:lpstr>
      <vt:lpstr>MAP 13.1 The Empire of Charles V</vt:lpstr>
      <vt:lpstr>Charles V</vt:lpstr>
      <vt:lpstr>CHRONOLOGY Politics and the German Reformation</vt:lpstr>
      <vt:lpstr>The Spread of the  Protestant Reformation</vt:lpstr>
      <vt:lpstr>The Spread of the  Protestant Reformation</vt:lpstr>
      <vt:lpstr>The Spread of the Protestant Reformation: Switzerland</vt:lpstr>
      <vt:lpstr>Zwingli in Switzerland</vt:lpstr>
      <vt:lpstr>Zwingli in Switzerland</vt:lpstr>
      <vt:lpstr>The Swiss Cantons</vt:lpstr>
      <vt:lpstr>Zwingli</vt:lpstr>
      <vt:lpstr>The Radical Reformation:  The Anabaptists</vt:lpstr>
      <vt:lpstr>The Anabaptists</vt:lpstr>
      <vt:lpstr>The Reformation in England</vt:lpstr>
      <vt:lpstr>The Reformation in England</vt:lpstr>
      <vt:lpstr>The Reformation in England</vt:lpstr>
      <vt:lpstr>The Reformation in England</vt:lpstr>
      <vt:lpstr>The Reformation in England</vt:lpstr>
      <vt:lpstr>The English Reformation</vt:lpstr>
      <vt:lpstr>Bloody Mary</vt:lpstr>
      <vt:lpstr>Bloody Mary</vt:lpstr>
      <vt:lpstr>Bloody Mary Mary Tudor, Queen Mary of England Daughter of Henry VIII and Catherine of Aragon Granddaughter of Ferdinand and Isabella of Spain Daughter-in-law of Charles V, wife of Philip II of Spain</vt:lpstr>
      <vt:lpstr>Henry VIII and His Successors</vt:lpstr>
      <vt:lpstr>John Calvin (1509 – 1564) and Calvinism</vt:lpstr>
      <vt:lpstr>Calvinism and Predestination</vt:lpstr>
      <vt:lpstr>Calvinism</vt:lpstr>
      <vt:lpstr>John Calvin</vt:lpstr>
      <vt:lpstr>CHRONOLOGY New Reform Movements: The Zwinglian Reformation</vt:lpstr>
      <vt:lpstr>CHRONOLOGY New Reform Movements: The Anabaptists</vt:lpstr>
      <vt:lpstr>CHRONOLOGY New Reform Movements: The Reformation in England</vt:lpstr>
      <vt:lpstr>CHRONOLOGY New Reform Movements: Calvin and Calvinism</vt:lpstr>
      <vt:lpstr>The Social Impact of the  Protestant Reformation</vt:lpstr>
      <vt:lpstr>Social Impact of the Reformation</vt:lpstr>
      <vt:lpstr>A Sixteenth-Century Classroom</vt:lpstr>
      <vt:lpstr>The Catholic Reformation</vt:lpstr>
      <vt:lpstr>Primary Source: Gianlorenzo Bernini, “Ecstasy of St. Teresa”, 1647-1652, Santa Maria della Vittoria, Rome Italy</vt:lpstr>
      <vt:lpstr>St. Teresa of Avila</vt:lpstr>
      <vt:lpstr>Primary Source: Gianlorenzo Bernini, “Ecstasy of St. Teresa”, 1647-1652, Santa Maria della Vittoria, Rome Italy</vt:lpstr>
      <vt:lpstr>Primary Source: Gianlorenzo Bernini, “Ecstasy of St. Teresa”, 1647-1652, Santa Maria della Vittoria, Rome Italy</vt:lpstr>
      <vt:lpstr>The Catholic Reformation</vt:lpstr>
      <vt:lpstr>MAP 13.2 Catholics and Protestants in Europe by 1560</vt:lpstr>
      <vt:lpstr>Ignatius of Loyola</vt:lpstr>
      <vt:lpstr>A Revived Papacy</vt:lpstr>
      <vt:lpstr>A Revived Papacy</vt:lpstr>
      <vt:lpstr>CHRONOLOGY The Catholic Reformation</vt:lpstr>
      <vt:lpstr>The Council of Trent </vt:lpstr>
      <vt:lpstr>Politics and the Wars of Religion in the Sixteenth Century</vt:lpstr>
      <vt:lpstr>Politics and the Wars of Religion in the Sixteenth Century</vt:lpstr>
      <vt:lpstr>French Wars of Religion: 1562-1598</vt:lpstr>
      <vt:lpstr>French Wars of Religion</vt:lpstr>
      <vt:lpstr>French Wars of Religion</vt:lpstr>
      <vt:lpstr>The Saint Bartholomew’s Day Massacre</vt:lpstr>
      <vt:lpstr>PowerPoint Presentation</vt:lpstr>
      <vt:lpstr>1588-1589:</vt:lpstr>
      <vt:lpstr>French Religious Wars</vt:lpstr>
      <vt:lpstr>CHRONOLOGY The French Wars of Religion (1562–1598)</vt:lpstr>
      <vt:lpstr>Philip II of Spain (1556 – 1598)  and Militant Catholicism</vt:lpstr>
      <vt:lpstr>Philip II of Spain</vt:lpstr>
      <vt:lpstr>The Inquisition</vt:lpstr>
      <vt:lpstr>PowerPoint Presentation</vt:lpstr>
      <vt:lpstr>MAP 13.3 The Height of Spanish Power Under Philip II</vt:lpstr>
      <vt:lpstr>Philip of Spain</vt:lpstr>
      <vt:lpstr>Revolt of the Netherlands</vt:lpstr>
      <vt:lpstr>The Netherlands Revolt</vt:lpstr>
      <vt:lpstr>The Netherlands Revolt</vt:lpstr>
      <vt:lpstr>“The Milch Cow”. The Netherlands as a cow being fed by  Elizabeth I of England, Philip II is trying to ride her, William of Orange is trying to milk her, and the king of France holds her tail. </vt:lpstr>
      <vt:lpstr>The Netherlands Revolt</vt:lpstr>
      <vt:lpstr>The Netherlands Revolt</vt:lpstr>
      <vt:lpstr>PowerPoint Presentation</vt:lpstr>
      <vt:lpstr>CHRONOLOGY Philip II and Militant Catholicism</vt:lpstr>
      <vt:lpstr>The England of Elizabeth  (1558 – 1603)</vt:lpstr>
      <vt:lpstr>Elizabeth I in England </vt:lpstr>
      <vt:lpstr>Elizabeth I in England</vt:lpstr>
      <vt:lpstr>Elizabeth I in England</vt:lpstr>
      <vt:lpstr>Procession of Queen Elizabeth I</vt:lpstr>
      <vt:lpstr>Film &amp; History: Elizabeth (1998)</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Paula Dillon</cp:lastModifiedBy>
  <cp:revision>136</cp:revision>
  <cp:lastPrinted>2017-09-20T07:21:28Z</cp:lastPrinted>
  <dcterms:created xsi:type="dcterms:W3CDTF">2008-08-28T18:47:09Z</dcterms:created>
  <dcterms:modified xsi:type="dcterms:W3CDTF">2017-09-20T07:44:10Z</dcterms:modified>
</cp:coreProperties>
</file>