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69" r:id="rId2"/>
    <p:sldId id="336" r:id="rId3"/>
    <p:sldId id="288" r:id="rId4"/>
    <p:sldId id="318" r:id="rId5"/>
    <p:sldId id="289" r:id="rId6"/>
    <p:sldId id="337" r:id="rId7"/>
    <p:sldId id="319" r:id="rId8"/>
    <p:sldId id="317" r:id="rId9"/>
    <p:sldId id="290" r:id="rId10"/>
    <p:sldId id="291" r:id="rId11"/>
    <p:sldId id="292" r:id="rId12"/>
    <p:sldId id="293" r:id="rId13"/>
    <p:sldId id="320" r:id="rId14"/>
    <p:sldId id="338" r:id="rId15"/>
    <p:sldId id="294" r:id="rId16"/>
    <p:sldId id="321" r:id="rId17"/>
    <p:sldId id="322" r:id="rId18"/>
    <p:sldId id="323" r:id="rId19"/>
    <p:sldId id="324" r:id="rId20"/>
    <p:sldId id="339" r:id="rId21"/>
    <p:sldId id="295" r:id="rId22"/>
    <p:sldId id="296" r:id="rId23"/>
    <p:sldId id="299" r:id="rId24"/>
    <p:sldId id="297" r:id="rId25"/>
    <p:sldId id="325" r:id="rId26"/>
    <p:sldId id="340" r:id="rId27"/>
    <p:sldId id="300" r:id="rId28"/>
    <p:sldId id="301" r:id="rId29"/>
    <p:sldId id="326" r:id="rId30"/>
    <p:sldId id="302" r:id="rId31"/>
    <p:sldId id="303" r:id="rId32"/>
    <p:sldId id="304" r:id="rId33"/>
    <p:sldId id="327" r:id="rId34"/>
    <p:sldId id="305" r:id="rId35"/>
    <p:sldId id="328" r:id="rId36"/>
    <p:sldId id="341" r:id="rId37"/>
    <p:sldId id="306" r:id="rId38"/>
    <p:sldId id="307" r:id="rId39"/>
    <p:sldId id="329" r:id="rId40"/>
    <p:sldId id="342" r:id="rId41"/>
    <p:sldId id="308" r:id="rId42"/>
    <p:sldId id="309" r:id="rId43"/>
    <p:sldId id="330" r:id="rId44"/>
    <p:sldId id="331" r:id="rId45"/>
    <p:sldId id="332" r:id="rId46"/>
    <p:sldId id="311" r:id="rId47"/>
    <p:sldId id="312" r:id="rId48"/>
    <p:sldId id="313" r:id="rId49"/>
    <p:sldId id="333" r:id="rId50"/>
    <p:sldId id="334" r:id="rId51"/>
    <p:sldId id="314" r:id="rId52"/>
    <p:sldId id="335" r:id="rId5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1003">
          <p15:clr>
            <a:srgbClr val="A4A3A4"/>
          </p15:clr>
        </p15:guide>
        <p15:guide id="2" orient="horz" pos="2160">
          <p15:clr>
            <a:srgbClr val="A4A3A4"/>
          </p15:clr>
        </p15:guide>
        <p15:guide id="3" orient="horz" pos="169">
          <p15:clr>
            <a:srgbClr val="A4A3A4"/>
          </p15:clr>
        </p15:guide>
        <p15:guide id="4" orient="horz" pos="896">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38" autoAdjust="0"/>
    <p:restoredTop sz="86450" autoAdjust="0"/>
  </p:normalViewPr>
  <p:slideViewPr>
    <p:cSldViewPr>
      <p:cViewPr>
        <p:scale>
          <a:sx n="66" d="100"/>
          <a:sy n="66" d="100"/>
        </p:scale>
        <p:origin x="-1428" y="-72"/>
      </p:cViewPr>
      <p:guideLst>
        <p:guide orient="horz" pos="1003"/>
        <p:guide orient="horz" pos="2160"/>
        <p:guide orient="horz" pos="169"/>
        <p:guide orient="horz" pos="896"/>
        <p:guide pos="2880"/>
      </p:guideLst>
    </p:cSldViewPr>
  </p:slideViewPr>
  <p:outlineViewPr>
    <p:cViewPr>
      <p:scale>
        <a:sx n="33" d="100"/>
        <a:sy n="33" d="100"/>
      </p:scale>
      <p:origin x="0" y="-22242"/>
    </p:cViewPr>
  </p:outlineViewPr>
  <p:notesTextViewPr>
    <p:cViewPr>
      <p:scale>
        <a:sx n="100" d="100"/>
        <a:sy n="100" d="100"/>
      </p:scale>
      <p:origin x="0" y="0"/>
    </p:cViewPr>
  </p:notesTextViewPr>
  <p:sorterViewPr>
    <p:cViewPr>
      <p:scale>
        <a:sx n="100" d="100"/>
        <a:sy n="100" d="100"/>
      </p:scale>
      <p:origin x="0" y="10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9885B6A-2308-404F-8C04-D438C3F492E6}" type="slidenum">
              <a:rPr lang="en-US" altLang="en-US"/>
              <a:pPr>
                <a:defRPr/>
              </a:pPr>
              <a:t>‹#›</a:t>
            </a:fld>
            <a:endParaRPr lang="en-US" altLang="en-US"/>
          </a:p>
        </p:txBody>
      </p:sp>
    </p:spTree>
    <p:extLst>
      <p:ext uri="{BB962C8B-B14F-4D97-AF65-F5344CB8AC3E}">
        <p14:creationId xmlns:p14="http://schemas.microsoft.com/office/powerpoint/2010/main" val="3061292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 1536 Mercator projection map showing the route of Ferdinand Magellan’s</a:t>
            </a:r>
          </a:p>
          <a:p>
            <a:r>
              <a:rPr lang="en-US" altLang="en-US">
                <a:latin typeface="Calibri" panose="020F0502020204030204" pitchFamily="34" charset="0"/>
                <a:ea typeface="ＭＳ Ｐゴシック" panose="020B0600070205080204" pitchFamily="34" charset="-128"/>
              </a:rPr>
              <a:t>first circumnavigation of the world</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A72F70D-C743-4567-87CD-412B725FEE0F}"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Maya</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2AE8788-2660-4B83-A275-7A30EE49A2B8}" type="slidenum">
              <a:rPr lang="en-US" altLang="en-US" smtClean="0">
                <a:latin typeface="Calibri" panose="020F0502020204030204" pitchFamily="34" charset="0"/>
              </a:rPr>
              <a:pPr>
                <a:spcBef>
                  <a:spcPct val="0"/>
                </a:spcBef>
              </a:pPr>
              <a:t>21</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Aztecs</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2D5CFF2-76D8-462A-B494-6BDDD51E6372}" type="slidenum">
              <a:rPr lang="en-US" altLang="en-US" smtClean="0">
                <a:latin typeface="Calibri" panose="020F0502020204030204" pitchFamily="34" charset="0"/>
              </a:rPr>
              <a:pPr>
                <a:spcBef>
                  <a:spcPct val="0"/>
                </a:spcBef>
              </a:pPr>
              <a:t>22</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Inca</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8FC0D7C-7B1E-48AD-A676-12855AFA5993}" type="slidenum">
              <a:rPr lang="en-US" altLang="en-US" smtClean="0">
                <a:latin typeface="Calibri" panose="020F0502020204030204" pitchFamily="34" charset="0"/>
              </a:rPr>
              <a:pPr>
                <a:spcBef>
                  <a:spcPct val="0"/>
                </a:spcBef>
              </a:pPr>
              <a:t>23</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Aztec Victims of Smallpox. The indigenous populations of the New World had no</a:t>
            </a:r>
          </a:p>
          <a:p>
            <a:r>
              <a:rPr lang="en-US" altLang="en-US">
                <a:latin typeface="Calibri" panose="020F0502020204030204" pitchFamily="34" charset="0"/>
                <a:ea typeface="ＭＳ Ｐゴシック" panose="020B0600070205080204" pitchFamily="34" charset="-128"/>
              </a:rPr>
              <a:t>immunities to the diseases of the Old World, such as smallpox. By 1520, smallpox had spread</a:t>
            </a:r>
          </a:p>
          <a:p>
            <a:r>
              <a:rPr lang="en-US" altLang="en-US">
                <a:latin typeface="Calibri" panose="020F0502020204030204" pitchFamily="34" charset="0"/>
                <a:ea typeface="ＭＳ Ｐゴシック" panose="020B0600070205080204" pitchFamily="34" charset="-128"/>
              </a:rPr>
              <a:t>throughout the Caribbean and Mesoamerica. This sixteenth-century drawing by a Franciscan friar</a:t>
            </a:r>
          </a:p>
          <a:p>
            <a:r>
              <a:rPr lang="en-US" altLang="en-US">
                <a:latin typeface="Calibri" panose="020F0502020204030204" pitchFamily="34" charset="0"/>
                <a:ea typeface="ＭＳ Ｐゴシック" panose="020B0600070205080204" pitchFamily="34" charset="-128"/>
              </a:rPr>
              <a:t>portrays Native Americans afflicted with smallpox. The pustules that often covered the body are</a:t>
            </a:r>
          </a:p>
          <a:p>
            <a:r>
              <a:rPr lang="en-US" altLang="en-US">
                <a:latin typeface="Calibri" panose="020F0502020204030204" pitchFamily="34" charset="0"/>
                <a:ea typeface="ＭＳ Ｐゴシック" panose="020B0600070205080204" pitchFamily="34" charset="-128"/>
              </a:rPr>
              <a:t>clearly depicted. The figure at the lower right twists in agony, reflecting the immense pain</a:t>
            </a:r>
          </a:p>
          <a:p>
            <a:r>
              <a:rPr lang="en-US" altLang="en-US">
                <a:latin typeface="Calibri" panose="020F0502020204030204" pitchFamily="34" charset="0"/>
                <a:ea typeface="ＭＳ Ｐゴシック" panose="020B0600070205080204" pitchFamily="34" charset="-128"/>
              </a:rPr>
              <a:t>experienced by those who contracted the disease.</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122BF6D-4B3A-4595-A288-A208F735A251}" type="slidenum">
              <a:rPr lang="en-US" altLang="en-US" smtClean="0">
                <a:latin typeface="Calibri" panose="020F0502020204030204" pitchFamily="34" charset="0"/>
              </a:rPr>
              <a:pPr>
                <a:spcBef>
                  <a:spcPct val="0"/>
                </a:spcBef>
              </a:pPr>
              <a:t>24</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14.2 Triangular Trade Route in the</a:t>
            </a:r>
          </a:p>
          <a:p>
            <a:r>
              <a:rPr lang="en-US" altLang="en-US">
                <a:latin typeface="Calibri" panose="020F0502020204030204" pitchFamily="34" charset="0"/>
                <a:ea typeface="ＭＳ Ｐゴシック" panose="020B0600070205080204" pitchFamily="34" charset="-128"/>
              </a:rPr>
              <a:t>Atlantic Economy. As the trade in slaves</a:t>
            </a:r>
          </a:p>
          <a:p>
            <a:r>
              <a:rPr lang="en-US" altLang="en-US">
                <a:latin typeface="Calibri" panose="020F0502020204030204" pitchFamily="34" charset="0"/>
                <a:ea typeface="ＭＳ Ｐゴシック" panose="020B0600070205080204" pitchFamily="34" charset="-128"/>
              </a:rPr>
              <a:t>grew, it became part of the triangular trade</a:t>
            </a:r>
          </a:p>
          <a:p>
            <a:r>
              <a:rPr lang="en-US" altLang="en-US">
                <a:latin typeface="Calibri" panose="020F0502020204030204" pitchFamily="34" charset="0"/>
                <a:ea typeface="ＭＳ Ｐゴシック" panose="020B0600070205080204" pitchFamily="34" charset="-128"/>
              </a:rPr>
              <a:t>route that characterized the Atlantic</a:t>
            </a:r>
          </a:p>
          <a:p>
            <a:r>
              <a:rPr lang="en-US" altLang="en-US">
                <a:latin typeface="Calibri" panose="020F0502020204030204" pitchFamily="34" charset="0"/>
                <a:ea typeface="ＭＳ Ｐゴシック" panose="020B0600070205080204" pitchFamily="34" charset="-128"/>
              </a:rPr>
              <a:t>economy, involving the exchange of goods</a:t>
            </a:r>
          </a:p>
          <a:p>
            <a:r>
              <a:rPr lang="en-US" altLang="en-US">
                <a:latin typeface="Calibri" panose="020F0502020204030204" pitchFamily="34" charset="0"/>
                <a:ea typeface="ＭＳ Ｐゴシック" panose="020B0600070205080204" pitchFamily="34" charset="-128"/>
              </a:rPr>
              <a:t>and slaves between the western coast of</a:t>
            </a:r>
          </a:p>
          <a:p>
            <a:r>
              <a:rPr lang="en-US" altLang="en-US">
                <a:latin typeface="Calibri" panose="020F0502020204030204" pitchFamily="34" charset="0"/>
                <a:ea typeface="ＭＳ Ｐゴシック" panose="020B0600070205080204" pitchFamily="34" charset="-128"/>
              </a:rPr>
              <a:t>Europe, the slave depots on the African</a:t>
            </a:r>
          </a:p>
          <a:p>
            <a:r>
              <a:rPr lang="en-US" altLang="en-US">
                <a:latin typeface="Calibri" panose="020F0502020204030204" pitchFamily="34" charset="0"/>
                <a:ea typeface="ＭＳ Ｐゴシック" panose="020B0600070205080204" pitchFamily="34" charset="-128"/>
              </a:rPr>
              <a:t>coast, and the ports of North and South</a:t>
            </a:r>
          </a:p>
          <a:p>
            <a:r>
              <a:rPr lang="en-US" altLang="en-US">
                <a:latin typeface="Calibri" panose="020F0502020204030204" pitchFamily="34" charset="0"/>
                <a:ea typeface="ＭＳ Ｐゴシック" panose="020B0600070205080204" pitchFamily="34" charset="-128"/>
              </a:rPr>
              <a:t>America.</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14F7420-A3E8-4CE6-A9BB-22CC8CF9B5E3}" type="slidenum">
              <a:rPr lang="en-US" altLang="en-US" smtClean="0">
                <a:latin typeface="Calibri" panose="020F0502020204030204" pitchFamily="34" charset="0"/>
              </a:rPr>
              <a:pPr>
                <a:spcBef>
                  <a:spcPct val="0"/>
                </a:spcBef>
              </a:pPr>
              <a:t>27</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Sale of Slaves. In the eighteenth century, the slave trade was a</a:t>
            </a:r>
          </a:p>
          <a:p>
            <a:r>
              <a:rPr lang="en-US" altLang="en-US">
                <a:latin typeface="Calibri" panose="020F0502020204030204" pitchFamily="34" charset="0"/>
                <a:ea typeface="ＭＳ Ｐゴシック" panose="020B0600070205080204" pitchFamily="34" charset="-128"/>
              </a:rPr>
              <a:t>highly profitable commercial enterprise. This painting shows a Western</a:t>
            </a:r>
          </a:p>
          <a:p>
            <a:r>
              <a:rPr lang="en-US" altLang="en-US">
                <a:latin typeface="Calibri" panose="020F0502020204030204" pitchFamily="34" charset="0"/>
                <a:ea typeface="ＭＳ Ｐゴシック" panose="020B0600070205080204" pitchFamily="34" charset="-128"/>
              </a:rPr>
              <a:t>slave merchant negotiating with a local African leader over slaves at</a:t>
            </a:r>
          </a:p>
          <a:p>
            <a:r>
              <a:rPr lang="en-US" altLang="en-US">
                <a:latin typeface="Calibri" panose="020F0502020204030204" pitchFamily="34" charset="0"/>
                <a:ea typeface="ＭＳ Ｐゴシック" panose="020B0600070205080204" pitchFamily="34" charset="-128"/>
              </a:rPr>
              <a:t>Gore´e, Senegal, in West Africa in the late eighteenth century.</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C0455B5-36BC-4BFC-8347-A005A2224B3C}" type="slidenum">
              <a:rPr lang="en-US" altLang="en-US" smtClean="0">
                <a:latin typeface="Calibri" panose="020F0502020204030204" pitchFamily="34" charset="0"/>
              </a:rPr>
              <a:pPr>
                <a:spcBef>
                  <a:spcPct val="0"/>
                </a:spcBef>
              </a:pPr>
              <a:t>28</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Southeast Asia, c. 1700</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F51FB25-313D-4E10-9336-2FF263F8D947}" type="slidenum">
              <a:rPr lang="en-US" altLang="en-US" smtClean="0">
                <a:latin typeface="Calibri" panose="020F0502020204030204" pitchFamily="34" charset="0"/>
              </a:rPr>
              <a:pPr>
                <a:spcBef>
                  <a:spcPct val="0"/>
                </a:spcBef>
              </a:pPr>
              <a:t>30</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Europe in Asia. As Europeans began to move into parts of</a:t>
            </a:r>
          </a:p>
          <a:p>
            <a:r>
              <a:rPr lang="en-US" altLang="en-US">
                <a:latin typeface="Calibri" panose="020F0502020204030204" pitchFamily="34" charset="0"/>
                <a:ea typeface="ＭＳ Ｐゴシック" panose="020B0600070205080204" pitchFamily="34" charset="-128"/>
              </a:rPr>
              <a:t>Asia, they reproduced many of the physical surroundings of</a:t>
            </a:r>
          </a:p>
          <a:p>
            <a:r>
              <a:rPr lang="en-US" altLang="en-US">
                <a:latin typeface="Calibri" panose="020F0502020204030204" pitchFamily="34" charset="0"/>
                <a:ea typeface="ＭＳ Ｐゴシック" panose="020B0600070205080204" pitchFamily="34" charset="-128"/>
              </a:rPr>
              <a:t>their homeland in the port cities they built there. The scene is from a sixteenth-century engraving of</a:t>
            </a:r>
          </a:p>
          <a:p>
            <a:r>
              <a:rPr lang="en-US" altLang="en-US">
                <a:latin typeface="Calibri" panose="020F0502020204030204" pitchFamily="34" charset="0"/>
                <a:ea typeface="ＭＳ Ｐゴシック" panose="020B0600070205080204" pitchFamily="34" charset="-128"/>
              </a:rPr>
              <a:t>Amsterdam. This Dutch city had become the financial and</a:t>
            </a:r>
          </a:p>
          <a:p>
            <a:r>
              <a:rPr lang="en-US" altLang="en-US">
                <a:latin typeface="Calibri" panose="020F0502020204030204" pitchFamily="34" charset="0"/>
                <a:ea typeface="ＭＳ Ｐゴシック" panose="020B0600070205080204" pitchFamily="34" charset="-128"/>
              </a:rPr>
              <a:t>commercial capital of Europe. It was also the chief port for</a:t>
            </a:r>
          </a:p>
          <a:p>
            <a:r>
              <a:rPr lang="en-US" altLang="en-US">
                <a:latin typeface="Calibri" panose="020F0502020204030204" pitchFamily="34" charset="0"/>
                <a:ea typeface="ＭＳ Ｐゴシック" panose="020B0600070205080204" pitchFamily="34" charset="-128"/>
              </a:rPr>
              <a:t>the ships of the Dutch East India Company, which brought</a:t>
            </a:r>
          </a:p>
          <a:p>
            <a:r>
              <a:rPr lang="en-US" altLang="en-US">
                <a:latin typeface="Calibri" panose="020F0502020204030204" pitchFamily="34" charset="0"/>
                <a:ea typeface="ＭＳ Ｐゴシック" panose="020B0600070205080204" pitchFamily="34" charset="-128"/>
              </a:rPr>
              <a:t>the spices of the East to Europe.</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226C94F-115D-4967-BBB1-9B0E8C0CADE5}" type="slidenum">
              <a:rPr lang="en-US" altLang="en-US" smtClean="0">
                <a:latin typeface="Calibri" panose="020F0502020204030204" pitchFamily="34" charset="0"/>
              </a:rPr>
              <a:pPr>
                <a:spcBef>
                  <a:spcPct val="0"/>
                </a:spcBef>
              </a:pPr>
              <a:t>31</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Europe in Asia. As Europeans began to move into parts of</a:t>
            </a:r>
          </a:p>
          <a:p>
            <a:r>
              <a:rPr lang="en-US" altLang="en-US">
                <a:latin typeface="Calibri" panose="020F0502020204030204" pitchFamily="34" charset="0"/>
                <a:ea typeface="ＭＳ Ｐゴシック" panose="020B0600070205080204" pitchFamily="34" charset="-128"/>
              </a:rPr>
              <a:t>Asia, they reproduced many of the physical surroundings of</a:t>
            </a:r>
          </a:p>
          <a:p>
            <a:r>
              <a:rPr lang="en-US" altLang="en-US">
                <a:latin typeface="Calibri" panose="020F0502020204030204" pitchFamily="34" charset="0"/>
                <a:ea typeface="ＭＳ Ｐゴシック" panose="020B0600070205080204" pitchFamily="34" charset="-128"/>
              </a:rPr>
              <a:t>their homeland in the port cities they built there. Pictured is a</a:t>
            </a:r>
          </a:p>
          <a:p>
            <a:r>
              <a:rPr lang="en-US" altLang="en-US">
                <a:latin typeface="Calibri" panose="020F0502020204030204" pitchFamily="34" charset="0"/>
                <a:ea typeface="ＭＳ Ｐゴシック" panose="020B0600070205080204" pitchFamily="34" charset="-128"/>
              </a:rPr>
              <a:t>seventeenth-century view of Batavia, which the Dutch built</a:t>
            </a:r>
          </a:p>
          <a:p>
            <a:r>
              <a:rPr lang="en-US" altLang="en-US">
                <a:latin typeface="Calibri" panose="020F0502020204030204" pitchFamily="34" charset="0"/>
                <a:ea typeface="ＭＳ Ｐゴシック" panose="020B0600070205080204" pitchFamily="34" charset="-128"/>
              </a:rPr>
              <a:t>as their headquarters on the northern coast of Java in 1619.</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7DA16BF-5623-470E-ACF3-79A4E94EC5AB}" type="slidenum">
              <a:rPr lang="en-US" altLang="en-US" smtClean="0">
                <a:latin typeface="Calibri" panose="020F0502020204030204" pitchFamily="34" charset="0"/>
              </a:rPr>
              <a:pPr>
                <a:spcBef>
                  <a:spcPct val="0"/>
                </a:spcBef>
              </a:pPr>
              <a:t>32</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Mughal Empire</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B6E0551-B570-4AF7-B949-9B98BBB91AF0}" type="slidenum">
              <a:rPr lang="en-US" altLang="en-US" smtClean="0">
                <a:latin typeface="Calibri" panose="020F0502020204030204" pitchFamily="34" charset="0"/>
              </a:rPr>
              <a:pPr>
                <a:spcBef>
                  <a:spcPct val="0"/>
                </a:spcBef>
              </a:pPr>
              <a:t>34</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Ptolemy’s World Map. Contained in the Latin translation of Ptolemy’s Geography was this world map,</a:t>
            </a:r>
          </a:p>
          <a:p>
            <a:r>
              <a:rPr lang="en-US" altLang="en-US">
                <a:latin typeface="Calibri" panose="020F0502020204030204" pitchFamily="34" charset="0"/>
                <a:ea typeface="ＭＳ Ｐゴシック" panose="020B0600070205080204" pitchFamily="34" charset="-128"/>
              </a:rPr>
              <a:t>which did not become available to Europeans until the late 1400s. Scholars quickly accepted it as the most</a:t>
            </a:r>
          </a:p>
          <a:p>
            <a:r>
              <a:rPr lang="en-US" altLang="en-US">
                <a:latin typeface="Calibri" panose="020F0502020204030204" pitchFamily="34" charset="0"/>
                <a:ea typeface="ＭＳ Ｐゴシック" panose="020B0600070205080204" pitchFamily="34" charset="-128"/>
              </a:rPr>
              <a:t>accurate map of its time. The twelve ‘‘wind faces,’’ meant to show wind currents around the earth, were a</a:t>
            </a:r>
          </a:p>
          <a:p>
            <a:r>
              <a:rPr lang="en-US" altLang="en-US">
                <a:latin typeface="Calibri" panose="020F0502020204030204" pitchFamily="34" charset="0"/>
                <a:ea typeface="ＭＳ Ｐゴシック" panose="020B0600070205080204" pitchFamily="34" charset="-128"/>
              </a:rPr>
              <a:t>fifteenth-century addition to the ancient map.</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741C389-FE26-4289-A03A-CA0DEA905950}" type="slidenum">
              <a:rPr lang="en-US" altLang="en-US" smtClean="0">
                <a:latin typeface="Calibri" panose="020F0502020204030204" pitchFamily="34" charset="0"/>
              </a:rPr>
              <a:pPr>
                <a:spcBef>
                  <a:spcPct val="0"/>
                </a:spcBef>
              </a:pPr>
              <a:t>5</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Qing Empire</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510068A-2BFC-4635-B776-D33DA06803B2}" type="slidenum">
              <a:rPr lang="en-US" altLang="en-US" smtClean="0">
                <a:latin typeface="Calibri" panose="020F0502020204030204" pitchFamily="34" charset="0"/>
              </a:rPr>
              <a:pPr>
                <a:spcBef>
                  <a:spcPct val="0"/>
                </a:spcBef>
              </a:pPr>
              <a:t>37</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Portuguese Arriving at Nagasaki. Portuguese traders landed accidentally in Japan in 1543. In a</a:t>
            </a:r>
          </a:p>
          <a:p>
            <a:r>
              <a:rPr lang="en-US" altLang="en-US">
                <a:latin typeface="Calibri" panose="020F0502020204030204" pitchFamily="34" charset="0"/>
                <a:ea typeface="ＭＳ Ｐゴシック" panose="020B0600070205080204" pitchFamily="34" charset="-128"/>
              </a:rPr>
              <a:t>few years, they arrived regularly, taking part in a regional trade network involving Japan, China, and</a:t>
            </a:r>
          </a:p>
          <a:p>
            <a:r>
              <a:rPr lang="en-US" altLang="en-US">
                <a:latin typeface="Calibri" panose="020F0502020204030204" pitchFamily="34" charset="0"/>
                <a:ea typeface="ＭＳ Ｐゴシック" panose="020B0600070205080204" pitchFamily="34" charset="-128"/>
              </a:rPr>
              <a:t>Southeast Asia. In these panels, done in black lacquer and gold leaf, we see a late-sixteenth-century</a:t>
            </a:r>
          </a:p>
          <a:p>
            <a:r>
              <a:rPr lang="en-US" altLang="en-US">
                <a:latin typeface="Calibri" panose="020F0502020204030204" pitchFamily="34" charset="0"/>
                <a:ea typeface="ＭＳ Ｐゴシック" panose="020B0600070205080204" pitchFamily="34" charset="-128"/>
              </a:rPr>
              <a:t>Japanese interpretation of the first Portuguese landing at Nagasaki.</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DECA1FF-FC63-43EA-AA45-08A4853A2791}" type="slidenum">
              <a:rPr lang="en-US" altLang="en-US" smtClean="0">
                <a:latin typeface="Calibri" panose="020F0502020204030204" pitchFamily="34" charset="0"/>
              </a:rPr>
              <a:pPr>
                <a:spcBef>
                  <a:spcPct val="0"/>
                </a:spcBef>
              </a:pPr>
              <a:t>38</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West Indies</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EF12756-7376-4E3D-B3E0-31517BCF2A5E}" type="slidenum">
              <a:rPr lang="en-US" altLang="en-US" smtClean="0">
                <a:latin typeface="Calibri" panose="020F0502020204030204" pitchFamily="34" charset="0"/>
              </a:rPr>
              <a:pPr>
                <a:spcBef>
                  <a:spcPct val="0"/>
                </a:spcBef>
              </a:pPr>
              <a:t>41</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 Sugar Mill in the West Indies. (p.422)</a:t>
            </a:r>
          </a:p>
          <a:p>
            <a:r>
              <a:rPr lang="en-US" altLang="en-US">
                <a:latin typeface="Arial" panose="020B0604020202020204" pitchFamily="34" charset="0"/>
                <a:ea typeface="ＭＳ Ｐゴシック" panose="020B0600070205080204" pitchFamily="34" charset="-128"/>
              </a:rPr>
              <a:t>Cane sugar was one of the most valuable products produced in the West Indies. By 1700, sugar was replacing honey as a sweetener for increasing numbers of Europeans. This seventeenth-century French illustration shows the operation of a sugar mill in the French West Indies.</a:t>
            </a:r>
            <a:endParaRPr lang="en-US" altLang="en-US">
              <a:latin typeface="Calibri" panose="020F0502020204030204" pitchFamily="34" charset="0"/>
              <a:ea typeface="ＭＳ Ｐゴシック" panose="020B0600070205080204" pitchFamily="34" charset="-128"/>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7094452-12EE-4EDA-AED8-A2BDE68C4F22}" type="slidenum">
              <a:rPr lang="en-US" altLang="en-US" smtClean="0">
                <a:latin typeface="Calibri" panose="020F0502020204030204" pitchFamily="34" charset="0"/>
              </a:rPr>
              <a:pPr>
                <a:spcBef>
                  <a:spcPct val="0"/>
                </a:spcBef>
              </a:pPr>
              <a:t>42</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New Rivals on the World Stage</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8A578F2-6CE5-4987-A87C-A2E3E1B6C78F}" type="slidenum">
              <a:rPr lang="en-US" altLang="en-US" smtClean="0">
                <a:latin typeface="Calibri" panose="020F0502020204030204" pitchFamily="34" charset="0"/>
              </a:rPr>
              <a:pPr>
                <a:spcBef>
                  <a:spcPct val="0"/>
                </a:spcBef>
              </a:pPr>
              <a:t>43</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Jesuit missionary Father Gabriel (Jeremy Irons) with the Guaraní Indians of</a:t>
            </a:r>
          </a:p>
          <a:p>
            <a:r>
              <a:rPr lang="en-US" altLang="en-US">
                <a:latin typeface="Calibri" panose="020F0502020204030204" pitchFamily="34" charset="0"/>
                <a:ea typeface="ＭＳ Ｐゴシック" panose="020B0600070205080204" pitchFamily="34" charset="-128"/>
              </a:rPr>
              <a:t>Paraguay before their slaughter by Portuguese troops.</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3EBEC9-03FC-49E6-A905-6D72311BF4F7}" type="slidenum">
              <a:rPr lang="en-US" altLang="en-US" smtClean="0">
                <a:latin typeface="Calibri" panose="020F0502020204030204" pitchFamily="34" charset="0"/>
              </a:rPr>
              <a:pPr>
                <a:spcBef>
                  <a:spcPct val="0"/>
                </a:spcBef>
              </a:pPr>
              <a:t>46</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14.3 The Columbian Exchange. In addition to their diseases, which killed vast numbers of</a:t>
            </a:r>
          </a:p>
          <a:p>
            <a:r>
              <a:rPr lang="en-US" altLang="en-US">
                <a:latin typeface="Calibri" panose="020F0502020204030204" pitchFamily="34" charset="0"/>
                <a:ea typeface="ＭＳ Ｐゴシック" panose="020B0600070205080204" pitchFamily="34" charset="-128"/>
              </a:rPr>
              <a:t>indigenous inhabitants of the Americas, Europeans transplanted many of their crops and domestic</a:t>
            </a:r>
          </a:p>
          <a:p>
            <a:r>
              <a:rPr lang="en-US" altLang="en-US">
                <a:latin typeface="Calibri" panose="020F0502020204030204" pitchFamily="34" charset="0"/>
                <a:ea typeface="ＭＳ Ｐゴシック" panose="020B0600070205080204" pitchFamily="34" charset="-128"/>
              </a:rPr>
              <a:t>animals to the New World. Europeans also imported plants from the New World that improved food</a:t>
            </a:r>
          </a:p>
          <a:p>
            <a:r>
              <a:rPr lang="en-US" altLang="en-US">
                <a:latin typeface="Calibri" panose="020F0502020204030204" pitchFamily="34" charset="0"/>
                <a:ea typeface="ＭＳ Ｐゴシック" panose="020B0600070205080204" pitchFamily="34" charset="-128"/>
              </a:rPr>
              <a:t>production and nutrition in Europe.</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58551FD-146B-46C6-BC38-AB7B5A5F7729}" type="slidenum">
              <a:rPr lang="en-US" altLang="en-US" smtClean="0">
                <a:latin typeface="Calibri" panose="020F0502020204030204" pitchFamily="34" charset="0"/>
              </a:rPr>
              <a:pPr>
                <a:spcBef>
                  <a:spcPct val="0"/>
                </a:spcBef>
              </a:pPr>
              <a:t>47</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 Seventeenth-Century World</a:t>
            </a:r>
          </a:p>
          <a:p>
            <a:r>
              <a:rPr lang="en-US" altLang="en-US">
                <a:latin typeface="Calibri" panose="020F0502020204030204" pitchFamily="34" charset="0"/>
                <a:ea typeface="ＭＳ Ｐゴシック" panose="020B0600070205080204" pitchFamily="34" charset="-128"/>
              </a:rPr>
              <a:t>Map. This beautiful world map was</a:t>
            </a:r>
          </a:p>
          <a:p>
            <a:r>
              <a:rPr lang="en-US" altLang="en-US">
                <a:latin typeface="Calibri" panose="020F0502020204030204" pitchFamily="34" charset="0"/>
                <a:ea typeface="ＭＳ Ｐゴシック" panose="020B0600070205080204" pitchFamily="34" charset="-128"/>
              </a:rPr>
              <a:t>prepared in 1630 by Henricus Hondius.</a:t>
            </a:r>
          </a:p>
          <a:p>
            <a:r>
              <a:rPr lang="en-US" altLang="en-US">
                <a:latin typeface="Calibri" panose="020F0502020204030204" pitchFamily="34" charset="0"/>
                <a:ea typeface="ＭＳ Ｐゴシック" panose="020B0600070205080204" pitchFamily="34" charset="-128"/>
              </a:rPr>
              <a:t>The four portraits are of Caesar, the</a:t>
            </a:r>
          </a:p>
          <a:p>
            <a:r>
              <a:rPr lang="en-US" altLang="en-US">
                <a:latin typeface="Calibri" panose="020F0502020204030204" pitchFamily="34" charset="0"/>
                <a:ea typeface="ＭＳ Ｐゴシック" panose="020B0600070205080204" pitchFamily="34" charset="-128"/>
              </a:rPr>
              <a:t>Roman statesman; Ptolemy, the secondcentury</a:t>
            </a:r>
          </a:p>
          <a:p>
            <a:r>
              <a:rPr lang="en-US" altLang="en-US">
                <a:latin typeface="Calibri" panose="020F0502020204030204" pitchFamily="34" charset="0"/>
                <a:ea typeface="ＭＳ Ｐゴシック" panose="020B0600070205080204" pitchFamily="34" charset="-128"/>
              </a:rPr>
              <a:t>astronomer; Mercator, the</a:t>
            </a:r>
          </a:p>
          <a:p>
            <a:r>
              <a:rPr lang="en-US" altLang="en-US">
                <a:latin typeface="Calibri" panose="020F0502020204030204" pitchFamily="34" charset="0"/>
                <a:ea typeface="ＭＳ Ｐゴシック" panose="020B0600070205080204" pitchFamily="34" charset="-128"/>
              </a:rPr>
              <a:t>Flemish cartographer whose map</a:t>
            </a:r>
          </a:p>
          <a:p>
            <a:r>
              <a:rPr lang="en-US" altLang="en-US">
                <a:latin typeface="Calibri" panose="020F0502020204030204" pitchFamily="34" charset="0"/>
                <a:ea typeface="ＭＳ Ｐゴシック" panose="020B0600070205080204" pitchFamily="34" charset="-128"/>
              </a:rPr>
              <a:t>projection Hondius followed; and</a:t>
            </a:r>
          </a:p>
          <a:p>
            <a:r>
              <a:rPr lang="en-US" altLang="en-US">
                <a:latin typeface="Calibri" panose="020F0502020204030204" pitchFamily="34" charset="0"/>
                <a:ea typeface="ＭＳ Ｐゴシック" panose="020B0600070205080204" pitchFamily="34" charset="-128"/>
              </a:rPr>
              <a:t>Hondius himself. By comparing this</a:t>
            </a:r>
          </a:p>
          <a:p>
            <a:r>
              <a:rPr lang="en-US" altLang="en-US">
                <a:latin typeface="Calibri" panose="020F0502020204030204" pitchFamily="34" charset="0"/>
                <a:ea typeface="ＭＳ Ｐゴシック" panose="020B0600070205080204" pitchFamily="34" charset="-128"/>
              </a:rPr>
              <a:t>map with the map created by Ptolemy</a:t>
            </a:r>
          </a:p>
          <a:p>
            <a:r>
              <a:rPr lang="en-US" altLang="en-US">
                <a:latin typeface="Calibri" panose="020F0502020204030204" pitchFamily="34" charset="0"/>
                <a:ea typeface="ＭＳ Ｐゴシック" panose="020B0600070205080204" pitchFamily="34" charset="-128"/>
              </a:rPr>
              <a:t>on p. 406, one can see how much</a:t>
            </a:r>
          </a:p>
          <a:p>
            <a:r>
              <a:rPr lang="en-US" altLang="en-US">
                <a:latin typeface="Calibri" panose="020F0502020204030204" pitchFamily="34" charset="0"/>
                <a:ea typeface="ＭＳ Ｐゴシック" panose="020B0600070205080204" pitchFamily="34" charset="-128"/>
              </a:rPr>
              <a:t>Europeans had learned about the shape</a:t>
            </a:r>
          </a:p>
          <a:p>
            <a:r>
              <a:rPr lang="en-US" altLang="en-US">
                <a:latin typeface="Calibri" panose="020F0502020204030204" pitchFamily="34" charset="0"/>
                <a:ea typeface="ＭＳ Ｐゴシック" panose="020B0600070205080204" pitchFamily="34" charset="-128"/>
              </a:rPr>
              <a:t>of the world by the seventeenth century.</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57F27ED-0735-42B5-B136-24F7988706A8}" type="slidenum">
              <a:rPr lang="en-US" altLang="en-US" smtClean="0">
                <a:latin typeface="Calibri" panose="020F0502020204030204" pitchFamily="34" charset="0"/>
              </a:rPr>
              <a:pPr>
                <a:spcBef>
                  <a:spcPct val="0"/>
                </a:spcBef>
              </a:pPr>
              <a:t>48</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1758F11-0F31-4288-ABF7-85C0D74036BD}" type="slidenum">
              <a:rPr lang="en-US" altLang="en-US" smtClean="0">
                <a:latin typeface="Calibri" panose="020F0502020204030204" pitchFamily="34" charset="0"/>
              </a:rPr>
              <a:pPr>
                <a:spcBef>
                  <a:spcPct val="0"/>
                </a:spcBef>
              </a:pPr>
              <a:t>51</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Portuguese in India. (p.403)</a:t>
            </a:r>
          </a:p>
          <a:p>
            <a:pPr eaLnBrk="1" hangingPunct="1">
              <a:spcBef>
                <a:spcPct val="0"/>
              </a:spcBef>
            </a:pPr>
            <a:r>
              <a:rPr lang="en-US" altLang="en-US">
                <a:latin typeface="Arial" panose="020B0604020202020204" pitchFamily="34" charset="0"/>
                <a:ea typeface="ＭＳ Ｐゴシック" panose="020B0600070205080204" pitchFamily="34" charset="-128"/>
              </a:rPr>
              <a:t>The Portuguese continued their exploration of India after gaining control of Goa in 1509 by moving northwards into the territory of Gujarat. This painting by a Mughal artist portrays the killing of Bahadur Shah, leader of the Gujarat sultanate, by a Portuguese convoy in 1537 after Bahadur Shah had formed an alliance with the Portuguese in an attempt to regain control of his sultanate after it was conquered by the Mughals.</a:t>
            </a:r>
            <a:endParaRPr lang="en-US" altLang="en-US">
              <a:latin typeface="Calibri" panose="020F0502020204030204" pitchFamily="34" charset="0"/>
              <a:ea typeface="ＭＳ Ｐゴシック" panose="020B0600070205080204" pitchFamily="34" charset="-128"/>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68C2065-1A97-4FBC-97AC-113CB2A96FDC}" type="slidenum">
              <a:rPr lang="en-US" altLang="en-US" smtClean="0">
                <a:latin typeface="Calibri" panose="020F0502020204030204" pitchFamily="34" charset="0"/>
              </a:rPr>
              <a:pPr>
                <a:spcBef>
                  <a:spcPct val="0"/>
                </a:spcBef>
              </a:pPr>
              <a:t>8</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14.1 Discoveries and Possessions in the Fifteenth and Sixteenth Centuries. Desire for</a:t>
            </a:r>
          </a:p>
          <a:p>
            <a:r>
              <a:rPr lang="en-US" altLang="en-US">
                <a:latin typeface="Calibri" panose="020F0502020204030204" pitchFamily="34" charset="0"/>
                <a:ea typeface="ＭＳ Ｐゴシック" panose="020B0600070205080204" pitchFamily="34" charset="-128"/>
              </a:rPr>
              <a:t>wealth was the main motivation of the early explorers, though spreading Christianity was also an</a:t>
            </a:r>
          </a:p>
          <a:p>
            <a:r>
              <a:rPr lang="en-US" altLang="en-US">
                <a:latin typeface="Calibri" panose="020F0502020204030204" pitchFamily="34" charset="0"/>
                <a:ea typeface="ＭＳ Ｐゴシック" panose="020B0600070205080204" pitchFamily="34" charset="-128"/>
              </a:rPr>
              <a:t>important factor. Portugal under Prince Henry the Navigator initiated the first voyages in the early</a:t>
            </a:r>
          </a:p>
          <a:p>
            <a:r>
              <a:rPr lang="en-US" altLang="en-US">
                <a:latin typeface="Calibri" panose="020F0502020204030204" pitchFamily="34" charset="0"/>
                <a:ea typeface="ＭＳ Ｐゴシック" panose="020B0600070205080204" pitchFamily="34" charset="-128"/>
              </a:rPr>
              <a:t>fifteenth century; Spain’s explorations began at the century’s end.</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A5D8053-B506-4D99-B6E1-755FE5C761C1}" type="slidenum">
              <a:rPr lang="en-US" altLang="en-US" smtClean="0">
                <a:latin typeface="Calibri" panose="020F0502020204030204" pitchFamily="34" charset="0"/>
              </a:rPr>
              <a:pPr>
                <a:spcBef>
                  <a:spcPct val="0"/>
                </a:spcBef>
              </a:pPr>
              <a:t>9</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Spices and World Trade</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3497685-2F06-42E3-8CA3-327A224C98E6}" type="slidenum">
              <a:rPr lang="en-US" altLang="en-US" smtClean="0">
                <a:latin typeface="Calibri" panose="020F0502020204030204" pitchFamily="34" charset="0"/>
              </a:rPr>
              <a:pPr>
                <a:spcBef>
                  <a:spcPct val="0"/>
                </a:spcBef>
              </a:pPr>
              <a:t>10</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Spices and World Trade</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722C1F5-50E3-491F-A55F-32EF6EE4F678}" type="slidenum">
              <a:rPr lang="en-US" altLang="en-US" smtClean="0">
                <a:latin typeface="Calibri" panose="020F0502020204030204" pitchFamily="34" charset="0"/>
              </a:rPr>
              <a:pPr>
                <a:spcBef>
                  <a:spcPct val="0"/>
                </a:spcBef>
              </a:pPr>
              <a:t>11</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Spices and World Trade</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2740F6E-54AF-4E35-8C03-30D4EBD45B9E}" type="slidenum">
              <a:rPr lang="en-US" altLang="en-US" smtClean="0">
                <a:latin typeface="Calibri" panose="020F0502020204030204" pitchFamily="34" charset="0"/>
              </a:rPr>
              <a:pPr>
                <a:spcBef>
                  <a:spcPct val="0"/>
                </a:spcBef>
              </a:pPr>
              <a:t>12</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Christopher Columbus. Columbus was an Italian explorer who</a:t>
            </a:r>
          </a:p>
          <a:p>
            <a:r>
              <a:rPr lang="en-US" altLang="en-US">
                <a:latin typeface="Calibri" panose="020F0502020204030204" pitchFamily="34" charset="0"/>
                <a:ea typeface="ＭＳ Ｐゴシック" panose="020B0600070205080204" pitchFamily="34" charset="-128"/>
              </a:rPr>
              <a:t>worked for the queen of Spain. He has become a symbol for two</a:t>
            </a:r>
          </a:p>
          <a:p>
            <a:r>
              <a:rPr lang="en-US" altLang="en-US">
                <a:latin typeface="Calibri" panose="020F0502020204030204" pitchFamily="34" charset="0"/>
                <a:ea typeface="ＭＳ Ｐゴシック" panose="020B0600070205080204" pitchFamily="34" charset="-128"/>
              </a:rPr>
              <a:t>entirely different perspectives. To some, he was a great and heroic</a:t>
            </a:r>
          </a:p>
          <a:p>
            <a:r>
              <a:rPr lang="en-US" altLang="en-US">
                <a:latin typeface="Calibri" panose="020F0502020204030204" pitchFamily="34" charset="0"/>
                <a:ea typeface="ＭＳ Ｐゴシック" panose="020B0600070205080204" pitchFamily="34" charset="-128"/>
              </a:rPr>
              <a:t>explorer who discovered the New World; to others, especially in Latin</a:t>
            </a:r>
          </a:p>
          <a:p>
            <a:r>
              <a:rPr lang="en-US" altLang="en-US">
                <a:latin typeface="Calibri" panose="020F0502020204030204" pitchFamily="34" charset="0"/>
                <a:ea typeface="ＭＳ Ｐゴシック" panose="020B0600070205080204" pitchFamily="34" charset="-128"/>
              </a:rPr>
              <a:t>America, he was responsible for beginning a process of invasion that led</a:t>
            </a:r>
          </a:p>
          <a:p>
            <a:r>
              <a:rPr lang="en-US" altLang="en-US">
                <a:latin typeface="Calibri" panose="020F0502020204030204" pitchFamily="34" charset="0"/>
                <a:ea typeface="ＭＳ Ｐゴシック" panose="020B0600070205080204" pitchFamily="34" charset="-128"/>
              </a:rPr>
              <a:t>to the destruction of an entire way of life. Because Columbus was never</a:t>
            </a:r>
          </a:p>
          <a:p>
            <a:r>
              <a:rPr lang="en-US" altLang="en-US">
                <a:latin typeface="Calibri" panose="020F0502020204030204" pitchFamily="34" charset="0"/>
                <a:ea typeface="ＭＳ Ｐゴシック" panose="020B0600070205080204" pitchFamily="34" charset="-128"/>
              </a:rPr>
              <a:t>painted during his lifetime, the numerous portraits of him are more</a:t>
            </a:r>
          </a:p>
          <a:p>
            <a:r>
              <a:rPr lang="en-US" altLang="en-US">
                <a:latin typeface="Calibri" panose="020F0502020204030204" pitchFamily="34" charset="0"/>
                <a:ea typeface="ＭＳ Ｐゴシック" panose="020B0600070205080204" pitchFamily="34" charset="-128"/>
              </a:rPr>
              <a:t>fanciful than accurate. The portrait shown here was probably done by</a:t>
            </a:r>
          </a:p>
          <a:p>
            <a:r>
              <a:rPr lang="en-US" altLang="en-US">
                <a:latin typeface="Calibri" panose="020F0502020204030204" pitchFamily="34" charset="0"/>
                <a:ea typeface="ＭＳ Ｐゴシック" panose="020B0600070205080204" pitchFamily="34" charset="-128"/>
              </a:rPr>
              <a:t>the Italian painter Ridolfo Ghirlandaio.</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97EA18E-13AD-4912-B69E-1D31776F94FA}" type="slidenum">
              <a:rPr lang="en-US" altLang="en-US" smtClean="0">
                <a:latin typeface="Calibri" panose="020F0502020204030204" pitchFamily="34" charset="0"/>
              </a:rPr>
              <a:pPr>
                <a:spcBef>
                  <a:spcPct val="0"/>
                </a:spcBef>
              </a:pPr>
              <a:t>15</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CHRONOLOGY The Portuguese and Spanish Empires</a:t>
            </a:r>
          </a:p>
          <a:p>
            <a:r>
              <a:rPr lang="en-US" altLang="en-US">
                <a:latin typeface="Calibri" panose="020F0502020204030204" pitchFamily="34" charset="0"/>
                <a:ea typeface="ＭＳ Ｐゴシック" panose="020B0600070205080204" pitchFamily="34" charset="-128"/>
              </a:rPr>
              <a:t>in the Sixteenth Century</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695CA14-6F52-41AE-A351-DD3AE9FF8BEE}" type="slidenum">
              <a:rPr lang="en-US" altLang="en-US" smtClean="0">
                <a:latin typeface="Calibri" panose="020F0502020204030204" pitchFamily="34" charset="0"/>
              </a:rPr>
              <a:pPr>
                <a:spcBef>
                  <a:spcPct val="0"/>
                </a:spcBef>
              </a:pPr>
              <a:t>16</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3018309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118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685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328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85744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538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36396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51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4883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0712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067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1963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98"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Europe and the World:</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New Encounters, </a:t>
            </a:r>
            <a:r>
              <a:rPr lang="en-US" altLang="en-US" sz="3000" b="1">
                <a:solidFill>
                  <a:srgbClr val="008040"/>
                </a:solidFill>
                <a:effectLst>
                  <a:outerShdw blurRad="38100" dist="38100" dir="2700000" algn="tl">
                    <a:srgbClr val="C0C0C0"/>
                  </a:outerShdw>
                </a:effectLst>
                <a:latin typeface="Calibri" pitchFamily="34" charset="0"/>
                <a:ea typeface="ＭＳ Ｐゴシック" pitchFamily="34" charset="-128"/>
              </a:rPr>
              <a:t/>
            </a:r>
            <a:br>
              <a:rPr lang="en-US" altLang="en-US" sz="3000" b="1">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a:solidFill>
                  <a:srgbClr val="008040"/>
                </a:solidFill>
                <a:effectLst>
                  <a:outerShdw blurRad="38100" dist="38100" dir="2700000" algn="tl">
                    <a:srgbClr val="C0C0C0"/>
                  </a:outerShdw>
                </a:effectLst>
                <a:latin typeface="Calibri" pitchFamily="34" charset="0"/>
                <a:ea typeface="ＭＳ Ｐゴシック" pitchFamily="34" charset="-128"/>
              </a:rPr>
              <a:t>1500–1800</a:t>
            </a:r>
            <a:endPar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endParaRPr>
          </a:p>
        </p:txBody>
      </p:sp>
      <p:sp>
        <p:nvSpPr>
          <p:cNvPr id="28677" name="Rectangle 5"/>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14</a:t>
            </a:r>
            <a:endParaRPr lang="en-US" sz="3000" dirty="0">
              <a:latin typeface="Calibri"/>
              <a:ea typeface="ＭＳ Ｐゴシック" charset="0"/>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Spices and World Trade (Slide 1 of 3)</a:t>
            </a:r>
            <a:endParaRPr lang="en-US" dirty="0"/>
          </a:p>
        </p:txBody>
      </p:sp>
      <p:sp>
        <p:nvSpPr>
          <p:cNvPr id="153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p405</a:t>
            </a:r>
          </a:p>
        </p:txBody>
      </p:sp>
      <p:pic>
        <p:nvPicPr>
          <p:cNvPr id="153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1950" y="762000"/>
            <a:ext cx="33401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2"/>
          <p:cNvSpPr>
            <a:spLocks noChangeArrowheads="1"/>
          </p:cNvSpPr>
          <p:nvPr/>
        </p:nvSpPr>
        <p:spPr bwMode="auto">
          <a:xfrm>
            <a:off x="754063" y="5303838"/>
            <a:ext cx="7635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Vasco da Gama’s success in locating a route to the East by sailing around Africa shifted much of the control over the spice trade into Portuguese hands. The illustration shows a portrait of da Gama from ca. 1600.</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Spices and World Trade (Slide 2 of 3)</a:t>
            </a:r>
            <a:endParaRPr lang="en-US" dirty="0"/>
          </a:p>
        </p:txBody>
      </p:sp>
      <p:sp>
        <p:nvSpPr>
          <p:cNvPr id="174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p405</a:t>
            </a:r>
          </a:p>
        </p:txBody>
      </p:sp>
      <p:pic>
        <p:nvPicPr>
          <p:cNvPr id="174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238" y="609600"/>
            <a:ext cx="8137525"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2"/>
          <p:cNvSpPr>
            <a:spLocks noChangeArrowheads="1"/>
          </p:cNvSpPr>
          <p:nvPr/>
        </p:nvSpPr>
        <p:spPr bwMode="auto">
          <a:xfrm>
            <a:off x="503238" y="5564188"/>
            <a:ext cx="8137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The illustration is from a fifteenth-century French manuscript shows pepper being harvested in Malabar, in southwestern India.</a:t>
            </a:r>
            <a:endParaRPr lang="en-US" altLang="en-US" sz="20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Spices and World Trade (Slide 3 of 3)</a:t>
            </a:r>
            <a:endParaRPr lang="en-US" dirty="0"/>
          </a:p>
        </p:txBody>
      </p:sp>
      <p:sp>
        <p:nvSpPr>
          <p:cNvPr id="1945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p405</a:t>
            </a:r>
          </a:p>
        </p:txBody>
      </p:sp>
      <p:pic>
        <p:nvPicPr>
          <p:cNvPr id="194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63563"/>
            <a:ext cx="83820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a:spLocks noChangeArrowheads="1"/>
          </p:cNvSpPr>
          <p:nvPr/>
        </p:nvSpPr>
        <p:spPr bwMode="auto">
          <a:xfrm>
            <a:off x="1176338" y="5737225"/>
            <a:ext cx="6791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The Venetians had played a dominant role in the spice trade via Constantinople, as is evident in the Venetian fresco shown.</a:t>
            </a:r>
            <a:endParaRPr lang="en-US" altLang="en-US" sz="20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Voyages to</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the New World</a:t>
            </a:r>
          </a:p>
        </p:txBody>
      </p:sp>
      <p:sp>
        <p:nvSpPr>
          <p:cNvPr id="21507" name="Rectangle 5"/>
          <p:cNvSpPr>
            <a:spLocks noGrp="1" noChangeArrowheads="1"/>
          </p:cNvSpPr>
          <p:nvPr>
            <p:ph type="body" idx="1"/>
          </p:nvPr>
        </p:nvSpPr>
        <p:spPr>
          <a:xfrm>
            <a:off x="685800" y="1143000"/>
            <a:ext cx="8229600" cy="5562600"/>
          </a:xfrm>
        </p:spPr>
        <p:txBody>
          <a:bodyPr/>
          <a:lstStyle/>
          <a:p>
            <a:pPr eaLnBrk="1" hangingPunct="1">
              <a:lnSpc>
                <a:spcPct val="70000"/>
              </a:lnSpc>
            </a:pPr>
            <a:r>
              <a:rPr lang="en-US" altLang="en-US" dirty="0">
                <a:latin typeface="Calibri" panose="020F0502020204030204" pitchFamily="34" charset="0"/>
                <a:ea typeface="ＭＳ Ｐゴシック" panose="020B0600070205080204" pitchFamily="34" charset="-128"/>
              </a:rPr>
              <a:t>The Voyages of Christopher Columbus (1451 – 1506)</a:t>
            </a:r>
          </a:p>
          <a:p>
            <a:pPr lvl="1" eaLnBrk="1" hangingPunct="1">
              <a:lnSpc>
                <a:spcPct val="70000"/>
              </a:lnSpc>
            </a:pPr>
            <a:r>
              <a:rPr lang="en-US" altLang="en-US" dirty="0">
                <a:latin typeface="Calibri" panose="020F0502020204030204" pitchFamily="34" charset="0"/>
                <a:ea typeface="ＭＳ Ｐゴシック" panose="020B0600070205080204" pitchFamily="34" charset="-128"/>
              </a:rPr>
              <a:t>Spanish financing to sail west to reach Asia</a:t>
            </a:r>
          </a:p>
          <a:p>
            <a:pPr lvl="2" eaLnBrk="1" hangingPunct="1">
              <a:lnSpc>
                <a:spcPct val="70000"/>
              </a:lnSpc>
            </a:pPr>
            <a:r>
              <a:rPr lang="en-US" altLang="en-US" dirty="0">
                <a:latin typeface="Calibri" panose="020F0502020204030204" pitchFamily="34" charset="0"/>
                <a:ea typeface="ＭＳ Ｐゴシック" panose="020B0600070205080204" pitchFamily="34" charset="-128"/>
              </a:rPr>
              <a:t>Reached the Bahamas (Oct. 12, 1492)</a:t>
            </a:r>
          </a:p>
          <a:p>
            <a:pPr lvl="2" eaLnBrk="1" hangingPunct="1">
              <a:lnSpc>
                <a:spcPct val="70000"/>
              </a:lnSpc>
            </a:pPr>
            <a:r>
              <a:rPr lang="en-US" altLang="en-US" dirty="0">
                <a:latin typeface="Calibri" panose="020F0502020204030204" pitchFamily="34" charset="0"/>
                <a:ea typeface="ＭＳ Ｐゴシック" panose="020B0600070205080204" pitchFamily="34" charset="-128"/>
              </a:rPr>
              <a:t>Additional voyages (1493, 1498, and 1502)</a:t>
            </a:r>
          </a:p>
          <a:p>
            <a:pPr eaLnBrk="1" hangingPunct="1">
              <a:lnSpc>
                <a:spcPct val="70000"/>
              </a:lnSpc>
            </a:pPr>
            <a:r>
              <a:rPr lang="en-US" altLang="en-US" dirty="0">
                <a:latin typeface="Calibri" panose="020F0502020204030204" pitchFamily="34" charset="0"/>
                <a:ea typeface="ＭＳ Ｐゴシック" panose="020B0600070205080204" pitchFamily="34" charset="-128"/>
              </a:rPr>
              <a:t>New Voyages</a:t>
            </a:r>
          </a:p>
          <a:p>
            <a:pPr lvl="1" eaLnBrk="1" hangingPunct="1">
              <a:lnSpc>
                <a:spcPct val="70000"/>
              </a:lnSpc>
            </a:pPr>
            <a:r>
              <a:rPr lang="en-US" altLang="en-US" dirty="0">
                <a:latin typeface="Calibri" panose="020F0502020204030204" pitchFamily="34" charset="0"/>
                <a:ea typeface="ＭＳ Ｐゴシック" panose="020B0600070205080204" pitchFamily="34" charset="-128"/>
              </a:rPr>
              <a:t>John </a:t>
            </a:r>
            <a:r>
              <a:rPr lang="en-US" altLang="en-US" dirty="0" smtClean="0">
                <a:latin typeface="Calibri" panose="020F0502020204030204" pitchFamily="34" charset="0"/>
                <a:ea typeface="ＭＳ Ｐゴシック" panose="020B0600070205080204" pitchFamily="34" charset="-128"/>
              </a:rPr>
              <a:t>Cabot- New England </a:t>
            </a:r>
            <a:endParaRPr lang="en-US" altLang="en-US" dirty="0">
              <a:latin typeface="Calibri" panose="020F0502020204030204" pitchFamily="34" charset="0"/>
              <a:ea typeface="ＭＳ Ｐゴシック" panose="020B0600070205080204" pitchFamily="34" charset="-128"/>
            </a:endParaRPr>
          </a:p>
          <a:p>
            <a:pPr lvl="1" eaLnBrk="1" hangingPunct="1">
              <a:lnSpc>
                <a:spcPct val="70000"/>
              </a:lnSpc>
            </a:pPr>
            <a:r>
              <a:rPr lang="en-US" altLang="en-US" dirty="0">
                <a:latin typeface="Calibri" panose="020F0502020204030204" pitchFamily="34" charset="0"/>
                <a:ea typeface="ＭＳ Ｐゴシック" panose="020B0600070205080204" pitchFamily="34" charset="-128"/>
              </a:rPr>
              <a:t>Pedro </a:t>
            </a:r>
            <a:r>
              <a:rPr lang="en-US" altLang="en-US" dirty="0" smtClean="0">
                <a:latin typeface="Calibri" panose="020F0502020204030204" pitchFamily="34" charset="0"/>
                <a:ea typeface="ＭＳ Ｐゴシック" panose="020B0600070205080204" pitchFamily="34" charset="-128"/>
              </a:rPr>
              <a:t>Cabral- South America</a:t>
            </a:r>
            <a:endParaRPr lang="en-US" altLang="en-US" dirty="0">
              <a:latin typeface="Calibri" panose="020F0502020204030204" pitchFamily="34" charset="0"/>
              <a:ea typeface="ＭＳ Ｐゴシック" panose="020B0600070205080204" pitchFamily="34" charset="-128"/>
            </a:endParaRPr>
          </a:p>
          <a:p>
            <a:pPr lvl="1" eaLnBrk="1" hangingPunct="1">
              <a:lnSpc>
                <a:spcPct val="70000"/>
              </a:lnSpc>
            </a:pPr>
            <a:r>
              <a:rPr lang="en-US" altLang="en-US" dirty="0">
                <a:latin typeface="Calibri" panose="020F0502020204030204" pitchFamily="34" charset="0"/>
                <a:ea typeface="ＭＳ Ｐゴシック" panose="020B0600070205080204" pitchFamily="34" charset="-128"/>
              </a:rPr>
              <a:t>Amerigo </a:t>
            </a:r>
            <a:r>
              <a:rPr lang="en-US" altLang="en-US" dirty="0" smtClean="0">
                <a:latin typeface="Calibri" panose="020F0502020204030204" pitchFamily="34" charset="0"/>
                <a:ea typeface="ＭＳ Ｐゴシック" panose="020B0600070205080204" pitchFamily="34" charset="-128"/>
              </a:rPr>
              <a:t>Vespucci- American geography</a:t>
            </a:r>
            <a:endParaRPr lang="en-US" altLang="en-US" dirty="0">
              <a:latin typeface="Calibri" panose="020F0502020204030204" pitchFamily="34" charset="0"/>
              <a:ea typeface="ＭＳ Ｐゴシック" panose="020B0600070205080204" pitchFamily="34" charset="-128"/>
            </a:endParaRPr>
          </a:p>
          <a:p>
            <a:pPr lvl="1" eaLnBrk="1" hangingPunct="1">
              <a:lnSpc>
                <a:spcPct val="70000"/>
              </a:lnSpc>
            </a:pPr>
            <a:r>
              <a:rPr lang="en-US" altLang="en-US" dirty="0">
                <a:latin typeface="Calibri" panose="020F0502020204030204" pitchFamily="34" charset="0"/>
                <a:ea typeface="ＭＳ Ｐゴシック" panose="020B0600070205080204" pitchFamily="34" charset="-128"/>
              </a:rPr>
              <a:t>Vasco Nunez de </a:t>
            </a:r>
            <a:r>
              <a:rPr lang="en-US" altLang="en-US" dirty="0" smtClean="0">
                <a:latin typeface="Calibri" panose="020F0502020204030204" pitchFamily="34" charset="0"/>
                <a:ea typeface="ＭＳ Ｐゴシック" panose="020B0600070205080204" pitchFamily="34" charset="-128"/>
              </a:rPr>
              <a:t>Balboa- Panama, Pacific Ocean</a:t>
            </a:r>
            <a:endParaRPr lang="en-US" altLang="en-US" dirty="0">
              <a:latin typeface="Calibri" panose="020F0502020204030204" pitchFamily="34" charset="0"/>
              <a:ea typeface="ＭＳ Ｐゴシック" panose="020B0600070205080204" pitchFamily="34" charset="-128"/>
            </a:endParaRPr>
          </a:p>
          <a:p>
            <a:pPr lvl="1" eaLnBrk="1" hangingPunct="1">
              <a:lnSpc>
                <a:spcPct val="70000"/>
              </a:lnSpc>
            </a:pPr>
            <a:r>
              <a:rPr lang="en-US" altLang="en-US" dirty="0">
                <a:latin typeface="Calibri" panose="020F0502020204030204" pitchFamily="34" charset="0"/>
                <a:ea typeface="ＭＳ Ｐゴシック" panose="020B0600070205080204" pitchFamily="34" charset="-128"/>
              </a:rPr>
              <a:t>Ferdinand Magellan (1480 – 1521)</a:t>
            </a:r>
          </a:p>
          <a:p>
            <a:pPr lvl="2" eaLnBrk="1" hangingPunct="1">
              <a:lnSpc>
                <a:spcPct val="70000"/>
              </a:lnSpc>
            </a:pPr>
            <a:r>
              <a:rPr lang="en-US" altLang="en-US" dirty="0" smtClean="0">
                <a:latin typeface="Calibri" panose="020F0502020204030204" pitchFamily="34" charset="0"/>
                <a:ea typeface="ＭＳ Ｐゴシック" panose="020B0600070205080204" pitchFamily="34" charset="-128"/>
              </a:rPr>
              <a:t>Circumnavigation (died in the Philippines)</a:t>
            </a:r>
            <a:endParaRPr lang="en-US" altLang="en-US" dirty="0">
              <a:latin typeface="Calibri" panose="020F0502020204030204" pitchFamily="34" charset="0"/>
              <a:ea typeface="ＭＳ Ｐゴシック" panose="020B0600070205080204" pitchFamily="34" charset="-128"/>
            </a:endParaRPr>
          </a:p>
          <a:p>
            <a:pPr lvl="1" eaLnBrk="1" hangingPunct="1">
              <a:lnSpc>
                <a:spcPct val="70000"/>
              </a:lnSpc>
            </a:pPr>
            <a:r>
              <a:rPr lang="en-US" altLang="en-US" b="1" dirty="0">
                <a:latin typeface="Calibri" panose="020F0502020204030204" pitchFamily="34" charset="0"/>
                <a:ea typeface="ＭＳ Ｐゴシック" panose="020B0600070205080204" pitchFamily="34" charset="-128"/>
              </a:rPr>
              <a:t>Treaty of Tordesillas (1494</a:t>
            </a:r>
            <a:r>
              <a:rPr lang="en-US" altLang="en-US" b="1" dirty="0" smtClean="0">
                <a:latin typeface="Calibri" panose="020F0502020204030204" pitchFamily="34" charset="0"/>
                <a:ea typeface="ＭＳ Ｐゴシック" panose="020B0600070205080204" pitchFamily="34" charset="-128"/>
              </a:rPr>
              <a:t>)- </a:t>
            </a:r>
            <a:r>
              <a:rPr lang="en-US" altLang="en-US" dirty="0" smtClean="0">
                <a:latin typeface="Calibri" panose="020F0502020204030204" pitchFamily="34" charset="0"/>
                <a:ea typeface="ＭＳ Ｐゴシック" panose="020B0600070205080204" pitchFamily="34" charset="-128"/>
              </a:rPr>
              <a:t>Pope Alexander VI, then Julius II divides non-European world between Spain and Portugal. </a:t>
            </a:r>
            <a:endParaRPr lang="en-US" altLang="en-US" b="1"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9067800" cy="381000"/>
          </a:xfrm>
        </p:spPr>
        <p:txBody>
          <a:bodyPr/>
          <a:lstStyle/>
          <a:p>
            <a:r>
              <a:rPr lang="en-US" dirty="0" smtClean="0"/>
              <a:t>The Treaty of Tordesillas (1494)</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371600"/>
            <a:ext cx="7086600" cy="4433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92193" y="5988538"/>
            <a:ext cx="2343911" cy="461665"/>
          </a:xfrm>
          <a:prstGeom prst="rect">
            <a:avLst/>
          </a:prstGeom>
          <a:noFill/>
        </p:spPr>
        <p:txBody>
          <a:bodyPr wrap="none" rtlCol="0">
            <a:spAutoFit/>
          </a:bodyPr>
          <a:lstStyle/>
          <a:p>
            <a:r>
              <a:rPr lang="en-US" i="1" dirty="0" smtClean="0"/>
              <a:t>*</a:t>
            </a:r>
            <a:r>
              <a:rPr lang="en-US" sz="1800" i="1" dirty="0" smtClean="0"/>
              <a:t>Not strictly enforced</a:t>
            </a:r>
            <a:endParaRPr lang="en-US" sz="1800" i="1" dirty="0"/>
          </a:p>
        </p:txBody>
      </p:sp>
    </p:spTree>
    <p:extLst>
      <p:ext uri="{BB962C8B-B14F-4D97-AF65-F5344CB8AC3E}">
        <p14:creationId xmlns:p14="http://schemas.microsoft.com/office/powerpoint/2010/main" val="15390189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Christopher Columbus</a:t>
            </a:r>
            <a:endParaRPr lang="en-US" dirty="0"/>
          </a:p>
        </p:txBody>
      </p:sp>
      <p:sp>
        <p:nvSpPr>
          <p:cNvPr id="225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p406</a:t>
            </a:r>
          </a:p>
        </p:txBody>
      </p:sp>
      <p:pic>
        <p:nvPicPr>
          <p:cNvPr id="225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8275" y="838200"/>
            <a:ext cx="37274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2"/>
          <p:cNvSpPr>
            <a:spLocks noChangeArrowheads="1"/>
          </p:cNvSpPr>
          <p:nvPr/>
        </p:nvSpPr>
        <p:spPr bwMode="auto">
          <a:xfrm>
            <a:off x="2497138" y="5235575"/>
            <a:ext cx="4149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Columbus was an Italian explorer who</a:t>
            </a:r>
          </a:p>
          <a:p>
            <a:pPr>
              <a:spcBef>
                <a:spcPct val="0"/>
              </a:spcBef>
              <a:buClrTx/>
              <a:buSzTx/>
              <a:buFontTx/>
              <a:buNone/>
            </a:pPr>
            <a:r>
              <a:rPr lang="en-US" altLang="en-US" sz="2000" dirty="0">
                <a:latin typeface="Calibri" panose="020F0502020204030204" pitchFamily="34" charset="0"/>
              </a:rPr>
              <a:t>worked for the queen of Spain. </a:t>
            </a:r>
            <a:endParaRPr lang="en-US" alt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a:defRPr/>
            </a:pPr>
            <a:r>
              <a:rPr lang="en-US" sz="3500" kern="1200" dirty="0">
                <a:solidFill>
                  <a:srgbClr val="000000"/>
                </a:solidFill>
                <a:latin typeface="Calibri"/>
                <a:ea typeface="ＭＳ Ｐゴシック"/>
                <a:cs typeface="ＭＳ Ｐゴシック"/>
              </a:rPr>
              <a:t>CHRONOLOGY The Portuguese and Spanish Empires in the Sixteenth Century</a:t>
            </a:r>
            <a:endParaRPr lang="en-US" sz="3500" dirty="0"/>
          </a:p>
        </p:txBody>
      </p:sp>
      <p:sp>
        <p:nvSpPr>
          <p:cNvPr id="2457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p406</a:t>
            </a:r>
          </a:p>
        </p:txBody>
      </p:sp>
      <p:graphicFrame>
        <p:nvGraphicFramePr>
          <p:cNvPr id="6" name="Table 5"/>
          <p:cNvGraphicFramePr>
            <a:graphicFrameLocks noGrp="1"/>
          </p:cNvGraphicFramePr>
          <p:nvPr>
            <p:extLst>
              <p:ext uri="{D42A27DB-BD31-4B8C-83A1-F6EECF244321}">
                <p14:modId xmlns:p14="http://schemas.microsoft.com/office/powerpoint/2010/main" val="317103110"/>
              </p:ext>
            </p:extLst>
          </p:nvPr>
        </p:nvGraphicFramePr>
        <p:xfrm>
          <a:off x="838200" y="1348273"/>
          <a:ext cx="8153400" cy="5152540"/>
        </p:xfrm>
        <a:graphic>
          <a:graphicData uri="http://schemas.openxmlformats.org/drawingml/2006/table">
            <a:tbl>
              <a:tblPr firstRow="1">
                <a:tableStyleId>{5A111915-BE36-4E01-A7E5-04B1672EAD32}</a:tableStyleId>
              </a:tblPr>
              <a:tblGrid>
                <a:gridCol w="6283354">
                  <a:extLst>
                    <a:ext uri="{9D8B030D-6E8A-4147-A177-3AD203B41FA5}">
                      <a16:colId xmlns="" xmlns:a16="http://schemas.microsoft.com/office/drawing/2014/main" val="20000"/>
                    </a:ext>
                  </a:extLst>
                </a:gridCol>
                <a:gridCol w="1870046">
                  <a:extLst>
                    <a:ext uri="{9D8B030D-6E8A-4147-A177-3AD203B41FA5}">
                      <a16:colId xmlns="" xmlns:a16="http://schemas.microsoft.com/office/drawing/2014/main" val="20001"/>
                    </a:ext>
                  </a:extLst>
                </a:gridCol>
              </a:tblGrid>
              <a:tr h="515254">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a:cs typeface="Times New Roman"/>
                        </a:rPr>
                        <a:t>Event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a:cs typeface="Times New Roman"/>
                        </a:rPr>
                        <a:t>Date</a:t>
                      </a:r>
                      <a:r>
                        <a:rPr lang="en-US" sz="2500" baseline="0" dirty="0">
                          <a:solidFill>
                            <a:schemeClr val="tx1"/>
                          </a:solidFill>
                          <a:effectLst/>
                          <a:latin typeface="Calibri" panose="020F0502020204030204" pitchFamily="34" charset="0"/>
                          <a:ea typeface="Calibri"/>
                          <a:cs typeface="Times New Roman"/>
                        </a:rPr>
                        <a:t>s</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515254">
                <a:tc>
                  <a:txBody>
                    <a:bodyPr/>
                    <a:lstStyle/>
                    <a:p>
                      <a:pPr marL="0" marR="0">
                        <a:lnSpc>
                          <a:spcPct val="115000"/>
                        </a:lnSpc>
                        <a:spcBef>
                          <a:spcPts val="0"/>
                        </a:spcBef>
                        <a:spcAft>
                          <a:spcPts val="0"/>
                        </a:spcAft>
                      </a:pPr>
                      <a:r>
                        <a:rPr lang="en-US" sz="2500" b="0" dirty="0">
                          <a:solidFill>
                            <a:schemeClr val="tx1"/>
                          </a:solidFill>
                          <a:effectLst/>
                          <a:latin typeface="Calibri" panose="020F0502020204030204" pitchFamily="34" charset="0"/>
                        </a:rPr>
                        <a:t>Bartholomeu Dias sails around the tip of Africa</a:t>
                      </a:r>
                      <a:endParaRPr lang="en-US" sz="2500" b="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1488</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515254">
                <a:tc>
                  <a:txBody>
                    <a:bodyPr/>
                    <a:lstStyle/>
                    <a:p>
                      <a:pPr marL="0" marR="0">
                        <a:lnSpc>
                          <a:spcPct val="115000"/>
                        </a:lnSpc>
                        <a:spcBef>
                          <a:spcPts val="0"/>
                        </a:spcBef>
                        <a:spcAft>
                          <a:spcPts val="0"/>
                        </a:spcAft>
                      </a:pPr>
                      <a:r>
                        <a:rPr lang="en-US" sz="2500" b="0" dirty="0">
                          <a:effectLst/>
                          <a:latin typeface="Calibri" panose="020F0502020204030204" pitchFamily="34" charset="0"/>
                        </a:rPr>
                        <a:t>The</a:t>
                      </a:r>
                      <a:r>
                        <a:rPr lang="en-US" sz="2500" b="0" baseline="0" dirty="0">
                          <a:effectLst/>
                          <a:latin typeface="Calibri" panose="020F0502020204030204" pitchFamily="34" charset="0"/>
                        </a:rPr>
                        <a:t> v</a:t>
                      </a:r>
                      <a:r>
                        <a:rPr lang="en-US" sz="2500" b="0" dirty="0">
                          <a:effectLst/>
                          <a:latin typeface="Calibri" panose="020F0502020204030204" pitchFamily="34" charset="0"/>
                        </a:rPr>
                        <a:t>oyages of Columbus</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1492–1502</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515254">
                <a:tc>
                  <a:txBody>
                    <a:bodyPr/>
                    <a:lstStyle/>
                    <a:p>
                      <a:pPr marL="0" marR="0">
                        <a:lnSpc>
                          <a:spcPct val="115000"/>
                        </a:lnSpc>
                        <a:spcBef>
                          <a:spcPts val="0"/>
                        </a:spcBef>
                        <a:spcAft>
                          <a:spcPts val="0"/>
                        </a:spcAft>
                      </a:pPr>
                      <a:r>
                        <a:rPr lang="en-US" sz="2500" b="0" dirty="0">
                          <a:effectLst/>
                          <a:latin typeface="Calibri" panose="020F0502020204030204" pitchFamily="34" charset="0"/>
                        </a:rPr>
                        <a:t>Treaty of Tordesillas</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1494</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515254">
                <a:tc>
                  <a:txBody>
                    <a:bodyPr/>
                    <a:lstStyle/>
                    <a:p>
                      <a:pPr marL="0" marR="0">
                        <a:lnSpc>
                          <a:spcPct val="115000"/>
                        </a:lnSpc>
                        <a:spcBef>
                          <a:spcPts val="0"/>
                        </a:spcBef>
                        <a:spcAft>
                          <a:spcPts val="0"/>
                        </a:spcAft>
                      </a:pPr>
                      <a:r>
                        <a:rPr lang="en-US" sz="2500" b="0" dirty="0">
                          <a:effectLst/>
                          <a:latin typeface="Calibri" panose="020F0502020204030204" pitchFamily="34" charset="0"/>
                        </a:rPr>
                        <a:t>Vasco da Gama lands at Calicut in India</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1498</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515254">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Portuguese seize Malacca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1511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042478354"/>
                  </a:ext>
                </a:extLst>
              </a:tr>
              <a:tr h="515254">
                <a:tc>
                  <a:txBody>
                    <a:bodyPr/>
                    <a:lstStyle/>
                    <a:p>
                      <a:pPr marL="0" marR="0">
                        <a:lnSpc>
                          <a:spcPct val="115000"/>
                        </a:lnSpc>
                        <a:spcBef>
                          <a:spcPts val="0"/>
                        </a:spcBef>
                        <a:spcAft>
                          <a:spcPts val="0"/>
                        </a:spcAft>
                      </a:pPr>
                      <a:r>
                        <a:rPr lang="en-US" sz="2500" b="0" dirty="0">
                          <a:effectLst/>
                          <a:latin typeface="Calibri" panose="020F0502020204030204" pitchFamily="34" charset="0"/>
                        </a:rPr>
                        <a:t>Landing</a:t>
                      </a:r>
                      <a:r>
                        <a:rPr lang="en-US" sz="2500" b="0" baseline="0" dirty="0">
                          <a:effectLst/>
                          <a:latin typeface="Calibri" panose="020F0502020204030204" pitchFamily="34" charset="0"/>
                        </a:rPr>
                        <a:t> of </a:t>
                      </a:r>
                      <a:r>
                        <a:rPr lang="en-US" sz="2500" b="0" dirty="0">
                          <a:effectLst/>
                          <a:latin typeface="Calibri" panose="020F0502020204030204" pitchFamily="34" charset="0"/>
                        </a:rPr>
                        <a:t>Portuguese ships in southern China</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1514</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515254">
                <a:tc>
                  <a:txBody>
                    <a:bodyPr/>
                    <a:lstStyle/>
                    <a:p>
                      <a:pPr marL="0" marR="0">
                        <a:lnSpc>
                          <a:spcPct val="115000"/>
                        </a:lnSpc>
                        <a:spcBef>
                          <a:spcPts val="0"/>
                        </a:spcBef>
                        <a:spcAft>
                          <a:spcPts val="0"/>
                        </a:spcAft>
                      </a:pPr>
                      <a:r>
                        <a:rPr lang="en-US" sz="2500" b="0" dirty="0">
                          <a:effectLst/>
                          <a:latin typeface="Calibri" panose="020F0502020204030204" pitchFamily="34" charset="0"/>
                        </a:rPr>
                        <a:t>Magellan’s voyage around the world</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1519–1522</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515254">
                <a:tc>
                  <a:txBody>
                    <a:bodyPr/>
                    <a:lstStyle/>
                    <a:p>
                      <a:pPr marL="0" marR="0">
                        <a:lnSpc>
                          <a:spcPct val="115000"/>
                        </a:lnSpc>
                        <a:spcBef>
                          <a:spcPts val="0"/>
                        </a:spcBef>
                        <a:spcAft>
                          <a:spcPts val="0"/>
                        </a:spcAft>
                      </a:pPr>
                      <a:r>
                        <a:rPr lang="en-US" sz="2500" b="0" dirty="0">
                          <a:effectLst/>
                          <a:latin typeface="Calibri" panose="020F0502020204030204" pitchFamily="34" charset="0"/>
                        </a:rPr>
                        <a:t>Spanish conquest of Mexico</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1519–1522</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515254">
                <a:tc>
                  <a:txBody>
                    <a:bodyPr/>
                    <a:lstStyle/>
                    <a:p>
                      <a:pPr marL="0" marR="0">
                        <a:lnSpc>
                          <a:spcPct val="115000"/>
                        </a:lnSpc>
                        <a:spcBef>
                          <a:spcPts val="0"/>
                        </a:spcBef>
                        <a:spcAft>
                          <a:spcPts val="0"/>
                        </a:spcAft>
                      </a:pPr>
                      <a:r>
                        <a:rPr lang="en-US" sz="2500" b="0" dirty="0">
                          <a:effectLst/>
                          <a:latin typeface="Calibri" panose="020F0502020204030204" pitchFamily="34" charset="0"/>
                        </a:rPr>
                        <a:t>Pizarro’s conquest of the Inca</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1530–1535</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noChangeArrowheads="1"/>
          </p:cNvSpPr>
          <p:nvPr>
            <p:ph type="title"/>
          </p:nvPr>
        </p:nvSpPr>
        <p:spPr>
          <a:xfrm>
            <a:off x="685800" y="152400"/>
            <a:ext cx="8458200"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Spanish Empire in the New </a:t>
            </a:r>
            <a:r>
              <a:rPr lang="en-US" altLang="en-US" dirty="0" smtClean="0">
                <a:latin typeface="Calibri" panose="020F0502020204030204" pitchFamily="34" charset="0"/>
                <a:ea typeface="ＭＳ Ｐゴシック" panose="020B0600070205080204" pitchFamily="34" charset="-128"/>
              </a:rPr>
              <a:t>World</a:t>
            </a:r>
            <a:endParaRPr lang="en-US" altLang="en-US" dirty="0">
              <a:latin typeface="Calibri" panose="020F0502020204030204" pitchFamily="34" charset="0"/>
              <a:ea typeface="ＭＳ Ｐゴシック" panose="020B0600070205080204" pitchFamily="34" charset="-128"/>
            </a:endParaRPr>
          </a:p>
        </p:txBody>
      </p:sp>
      <p:sp>
        <p:nvSpPr>
          <p:cNvPr id="22530" name="Rectangle 5"/>
          <p:cNvSpPr>
            <a:spLocks noGrp="1" noChangeArrowheads="1"/>
          </p:cNvSpPr>
          <p:nvPr>
            <p:ph type="body" idx="1"/>
          </p:nvPr>
        </p:nvSpPr>
        <p:spPr>
          <a:xfrm>
            <a:off x="685800" y="1143000"/>
            <a:ext cx="7769225" cy="5562600"/>
          </a:xfrm>
        </p:spPr>
        <p:txBody>
          <a:bodyPr/>
          <a:lstStyle/>
          <a:p>
            <a:pPr eaLnBrk="1" hangingPunct="1">
              <a:defRPr/>
            </a:pPr>
            <a:r>
              <a:rPr lang="en-US" altLang="en-US" dirty="0">
                <a:latin typeface="Calibri" pitchFamily="34" charset="0"/>
                <a:ea typeface="ＭＳ Ｐゴシック" pitchFamily="34" charset="-128"/>
              </a:rPr>
              <a:t>The Role of the </a:t>
            </a:r>
            <a:r>
              <a:rPr lang="en-US" altLang="en-US" dirty="0" smtClean="0">
                <a:latin typeface="Calibri" pitchFamily="34" charset="0"/>
                <a:ea typeface="ＭＳ Ｐゴシック" pitchFamily="34" charset="-128"/>
              </a:rPr>
              <a:t>Conquistadors</a:t>
            </a:r>
          </a:p>
          <a:p>
            <a:pPr lvl="1" eaLnBrk="1" hangingPunct="1">
              <a:defRPr/>
            </a:pPr>
            <a:r>
              <a:rPr lang="en-US" altLang="en-US" sz="2400" dirty="0" smtClean="0">
                <a:latin typeface="Calibri" pitchFamily="34" charset="0"/>
                <a:ea typeface="ＭＳ Ｐゴシック" pitchFamily="34" charset="-128"/>
              </a:rPr>
              <a:t>Motivated by “God, Glory and Gold”</a:t>
            </a:r>
            <a:endParaRPr lang="en-US" altLang="en-US" sz="2400" dirty="0">
              <a:latin typeface="Calibri" pitchFamily="34" charset="0"/>
              <a:ea typeface="ＭＳ Ｐゴシック" pitchFamily="34" charset="-128"/>
            </a:endParaRPr>
          </a:p>
          <a:p>
            <a:pPr eaLnBrk="1" hangingPunct="1">
              <a:defRPr/>
            </a:pPr>
            <a:r>
              <a:rPr lang="en-US" altLang="en-US" dirty="0">
                <a:latin typeface="Calibri" pitchFamily="34" charset="0"/>
                <a:ea typeface="ＭＳ Ｐゴシック" pitchFamily="34" charset="-128"/>
              </a:rPr>
              <a:t>Early Civilizations in Mesoamerica </a:t>
            </a:r>
          </a:p>
          <a:p>
            <a:pPr lvl="1" eaLnBrk="1" hangingPunct="1">
              <a:defRPr/>
            </a:pPr>
            <a:r>
              <a:rPr lang="en-US" altLang="en-US" dirty="0">
                <a:latin typeface="Calibri" pitchFamily="34" charset="0"/>
                <a:ea typeface="ＭＳ Ｐゴシック" pitchFamily="34" charset="-128"/>
              </a:rPr>
              <a:t>The Maya</a:t>
            </a:r>
          </a:p>
          <a:p>
            <a:pPr marL="1143000" lvl="1" eaLnBrk="1" hangingPunct="1">
              <a:defRPr/>
            </a:pPr>
            <a:r>
              <a:rPr lang="en-US" altLang="en-US" sz="2400" dirty="0">
                <a:latin typeface="Calibri" pitchFamily="34" charset="0"/>
                <a:ea typeface="ＭＳ Ｐゴシック" pitchFamily="34" charset="-128"/>
              </a:rPr>
              <a:t>Yucatan Peninsula</a:t>
            </a:r>
          </a:p>
          <a:p>
            <a:pPr marL="1143000" lvl="1" eaLnBrk="1" hangingPunct="1">
              <a:defRPr/>
            </a:pPr>
            <a:r>
              <a:rPr lang="en-US" altLang="en-US" sz="2400" dirty="0">
                <a:latin typeface="Calibri" pitchFamily="34" charset="0"/>
                <a:ea typeface="ＭＳ Ｐゴシック" pitchFamily="34" charset="-128"/>
              </a:rPr>
              <a:t>Sophisticated calendar</a:t>
            </a:r>
          </a:p>
          <a:p>
            <a:pPr marL="1143000" lvl="1" eaLnBrk="1" hangingPunct="1">
              <a:defRPr/>
            </a:pPr>
            <a:r>
              <a:rPr lang="en-US" altLang="en-US" sz="2400" dirty="0">
                <a:latin typeface="Calibri" pitchFamily="34" charset="0"/>
                <a:ea typeface="ＭＳ Ｐゴシック" pitchFamily="34" charset="-128"/>
              </a:rPr>
              <a:t>Accomplished artists </a:t>
            </a:r>
          </a:p>
          <a:p>
            <a:pPr lvl="1" eaLnBrk="1" hangingPunct="1">
              <a:defRPr/>
            </a:pPr>
            <a:r>
              <a:rPr lang="en-US" altLang="en-US" dirty="0">
                <a:latin typeface="Calibri" pitchFamily="34" charset="0"/>
                <a:ea typeface="ＭＳ Ｐゴシック" pitchFamily="34" charset="-128"/>
              </a:rPr>
              <a:t>The Aztecs</a:t>
            </a:r>
          </a:p>
          <a:p>
            <a:pPr marL="1143000" lvl="1" eaLnBrk="1" hangingPunct="1">
              <a:defRPr/>
            </a:pPr>
            <a:r>
              <a:rPr lang="en-US" sz="2400" dirty="0">
                <a:latin typeface="Calibri" panose="020F0502020204030204" pitchFamily="34" charset="0"/>
              </a:rPr>
              <a:t>Tenochtitlán</a:t>
            </a:r>
          </a:p>
          <a:p>
            <a:pPr marL="1143000" lvl="1" eaLnBrk="1" hangingPunct="1">
              <a:defRPr/>
            </a:pPr>
            <a:r>
              <a:rPr lang="en-US" altLang="en-US" sz="2400" dirty="0">
                <a:latin typeface="Calibri" pitchFamily="34" charset="0"/>
                <a:ea typeface="ＭＳ Ｐゴシック" pitchFamily="34" charset="-128"/>
              </a:rPr>
              <a:t>By 1500,  80,000-200,000 inhabitants </a:t>
            </a:r>
          </a:p>
          <a:p>
            <a:pPr marL="1143000" lvl="1" eaLnBrk="1" hangingPunct="1">
              <a:defRPr/>
            </a:pPr>
            <a:r>
              <a:rPr lang="en-US" altLang="en-US" sz="2400" dirty="0">
                <a:latin typeface="Calibri" pitchFamily="34" charset="0"/>
                <a:ea typeface="ＭＳ Ｐゴシック" pitchFamily="34" charset="-128"/>
              </a:rPr>
              <a:t>Outstanding warriors </a:t>
            </a:r>
          </a:p>
          <a:p>
            <a:pPr marL="1143000" lvl="1" eaLnBrk="1" hangingPunct="1">
              <a:defRPr/>
            </a:pPr>
            <a:r>
              <a:rPr lang="en-US" altLang="en-US" sz="2400" dirty="0">
                <a:latin typeface="Calibri" pitchFamily="34" charset="0"/>
                <a:ea typeface="ＭＳ Ｐゴシック" pitchFamily="34" charset="-128"/>
              </a:rPr>
              <a:t>Loose political organization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30">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53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3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530">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530">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530">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530">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530">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53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a:xfrm>
            <a:off x="685800" y="457200"/>
            <a:ext cx="8458200"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Spanish Empire in the New </a:t>
            </a:r>
            <a:r>
              <a:rPr lang="en-US" altLang="en-US" dirty="0" smtClean="0">
                <a:latin typeface="Calibri" panose="020F0502020204030204" pitchFamily="34" charset="0"/>
                <a:ea typeface="ＭＳ Ｐゴシック" panose="020B0600070205080204" pitchFamily="34" charset="-128"/>
              </a:rPr>
              <a:t>World</a:t>
            </a:r>
            <a:endParaRPr lang="en-US" altLang="en-US" sz="2800" dirty="0">
              <a:latin typeface="Calibri" panose="020F0502020204030204" pitchFamily="34" charset="0"/>
              <a:ea typeface="ＭＳ Ｐゴシック" panose="020B0600070205080204" pitchFamily="34" charset="-128"/>
            </a:endParaRPr>
          </a:p>
        </p:txBody>
      </p:sp>
      <p:sp>
        <p:nvSpPr>
          <p:cNvPr id="27651" name="Rectangle 5"/>
          <p:cNvSpPr>
            <a:spLocks noGrp="1" noChangeArrowheads="1"/>
          </p:cNvSpPr>
          <p:nvPr>
            <p:ph type="body" idx="1"/>
          </p:nvPr>
        </p:nvSpPr>
        <p:spPr>
          <a:xfrm>
            <a:off x="838200" y="1447800"/>
            <a:ext cx="7769225" cy="5943600"/>
          </a:xfrm>
        </p:spPr>
        <p:txBody>
          <a:bodyPr/>
          <a:lstStyle/>
          <a:p>
            <a:pPr eaLnBrk="1" hangingPunct="1"/>
            <a:r>
              <a:rPr lang="en-US" altLang="en-US" dirty="0">
                <a:latin typeface="Calibri" panose="020F0502020204030204" pitchFamily="34" charset="0"/>
                <a:ea typeface="ＭＳ Ｐゴシック" panose="020B0600070205080204" pitchFamily="34" charset="-128"/>
              </a:rPr>
              <a:t>Spanish Conquest of the Aztec Empire</a:t>
            </a:r>
          </a:p>
          <a:p>
            <a:pPr lvl="1" eaLnBrk="1" hangingPunct="1"/>
            <a:r>
              <a:rPr lang="en-US" altLang="en-US" dirty="0">
                <a:latin typeface="Calibri" panose="020F0502020204030204" pitchFamily="34" charset="0"/>
                <a:ea typeface="ＭＳ Ｐゴシック" panose="020B0600070205080204" pitchFamily="34" charset="-128"/>
              </a:rPr>
              <a:t>Hernan Cortés (1485 – 1547)</a:t>
            </a:r>
          </a:p>
          <a:p>
            <a:pPr lvl="1" eaLnBrk="1" hangingPunct="1"/>
            <a:r>
              <a:rPr lang="en-US" altLang="en-US" dirty="0">
                <a:latin typeface="Calibri" panose="020F0502020204030204" pitchFamily="34" charset="0"/>
                <a:ea typeface="ＭＳ Ｐゴシック" panose="020B0600070205080204" pitchFamily="34" charset="-128"/>
              </a:rPr>
              <a:t>Moctezuma (Montezuma)</a:t>
            </a:r>
          </a:p>
          <a:p>
            <a:pPr eaLnBrk="1" hangingPunct="1">
              <a:lnSpc>
                <a:spcPct val="90000"/>
              </a:lnSpc>
            </a:pPr>
            <a:r>
              <a:rPr lang="en-US" altLang="en-US" dirty="0">
                <a:latin typeface="Calibri" panose="020F0502020204030204" pitchFamily="34" charset="0"/>
                <a:ea typeface="ＭＳ Ｐゴシック" panose="020B0600070205080204" pitchFamily="34" charset="-128"/>
              </a:rPr>
              <a:t>The Inca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leadership and conquests of </a:t>
            </a:r>
            <a:r>
              <a:rPr lang="en-US" altLang="en-US" dirty="0" err="1">
                <a:latin typeface="Calibri" panose="020F0502020204030204" pitchFamily="34" charset="0"/>
                <a:ea typeface="ＭＳ Ｐゴシック" panose="020B0600070205080204" pitchFamily="34" charset="-128"/>
              </a:rPr>
              <a:t>Pachakuti</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Administration, buildings, and roads</a:t>
            </a:r>
          </a:p>
          <a:p>
            <a:pPr eaLnBrk="1" hangingPunct="1">
              <a:lnSpc>
                <a:spcPct val="90000"/>
              </a:lnSpc>
            </a:pPr>
            <a:r>
              <a:rPr lang="en-US" altLang="en-US" dirty="0">
                <a:latin typeface="Calibri" panose="020F0502020204030204" pitchFamily="34" charset="0"/>
                <a:ea typeface="ＭＳ Ｐゴシック" panose="020B0600070205080204" pitchFamily="34" charset="-128"/>
              </a:rPr>
              <a:t>Spanish Conquest of the Inca Empire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Francisco Pizarro (c. 1475 – 1541)</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devastations of smallpox and Spanish weapons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6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65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6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52463" y="457200"/>
            <a:ext cx="8491537" cy="381000"/>
          </a:xfrm>
        </p:spPr>
        <p:txBody>
          <a:bodyPr/>
          <a:lstStyle/>
          <a:p>
            <a:r>
              <a:rPr lang="en-US" altLang="en-US" dirty="0">
                <a:latin typeface="Calibri" panose="020F0502020204030204" pitchFamily="34" charset="0"/>
                <a:ea typeface="ＭＳ Ｐゴシック" panose="020B0600070205080204" pitchFamily="34" charset="-128"/>
              </a:rPr>
              <a:t>The Spanish Empire in the New </a:t>
            </a:r>
            <a:r>
              <a:rPr lang="en-US" altLang="en-US" dirty="0" smtClean="0">
                <a:latin typeface="Calibri" panose="020F0502020204030204" pitchFamily="34" charset="0"/>
                <a:ea typeface="ＭＳ Ｐゴシック" panose="020B0600070205080204" pitchFamily="34" charset="-128"/>
              </a:rPr>
              <a:t>World</a:t>
            </a:r>
            <a:endParaRPr lang="en-US" altLang="en-US" dirty="0">
              <a:ea typeface="ＭＳ Ｐゴシック" panose="020B0600070205080204" pitchFamily="34" charset="-128"/>
            </a:endParaRPr>
          </a:p>
        </p:txBody>
      </p:sp>
      <p:sp>
        <p:nvSpPr>
          <p:cNvPr id="3" name="Content Placeholder 2"/>
          <p:cNvSpPr>
            <a:spLocks noGrp="1"/>
          </p:cNvSpPr>
          <p:nvPr>
            <p:ph idx="1"/>
          </p:nvPr>
        </p:nvSpPr>
        <p:spPr>
          <a:xfrm>
            <a:off x="652463" y="1447800"/>
            <a:ext cx="8034337" cy="5334000"/>
          </a:xfrm>
        </p:spPr>
        <p:txBody>
          <a:bodyPr/>
          <a:lstStyle/>
          <a:p>
            <a:pPr eaLnBrk="1" hangingPunct="1">
              <a:lnSpc>
                <a:spcPct val="90000"/>
              </a:lnSpc>
              <a:defRPr/>
            </a:pPr>
            <a:r>
              <a:rPr lang="en-US" altLang="en-US" dirty="0">
                <a:latin typeface="Calibri" pitchFamily="34" charset="0"/>
                <a:ea typeface="ＭＳ Ｐゴシック" pitchFamily="34" charset="-128"/>
              </a:rPr>
              <a:t>Administration of the Spanish Empire</a:t>
            </a:r>
          </a:p>
          <a:p>
            <a:pPr marL="740664" eaLnBrk="1" hangingPunct="1">
              <a:lnSpc>
                <a:spcPct val="90000"/>
              </a:lnSpc>
              <a:defRPr/>
            </a:pPr>
            <a:r>
              <a:rPr lang="en-US" altLang="en-US" sz="2800" dirty="0">
                <a:latin typeface="Calibri" pitchFamily="34" charset="0"/>
                <a:ea typeface="ＭＳ Ｐゴシック" pitchFamily="34" charset="-128"/>
              </a:rPr>
              <a:t>Recreated urban cities of Spain </a:t>
            </a:r>
          </a:p>
          <a:p>
            <a:pPr marL="740664" eaLnBrk="1" hangingPunct="1">
              <a:lnSpc>
                <a:spcPct val="90000"/>
              </a:lnSpc>
              <a:defRPr/>
            </a:pPr>
            <a:r>
              <a:rPr lang="en-US" altLang="en-US" sz="2800" dirty="0">
                <a:latin typeface="Calibri" pitchFamily="34" charset="0"/>
                <a:ea typeface="ＭＳ Ｐゴシック" pitchFamily="34" charset="-128"/>
              </a:rPr>
              <a:t>Santo Domingo (1501) first Spanish city. </a:t>
            </a:r>
          </a:p>
          <a:p>
            <a:pPr lvl="1" eaLnBrk="1" hangingPunct="1">
              <a:lnSpc>
                <a:spcPct val="90000"/>
              </a:lnSpc>
              <a:defRPr/>
            </a:pPr>
            <a:r>
              <a:rPr lang="en-US" altLang="en-US" b="1" i="1" u="sng" dirty="0">
                <a:latin typeface="Calibri" pitchFamily="34" charset="0"/>
                <a:ea typeface="ＭＳ Ｐゴシック" pitchFamily="34" charset="-128"/>
              </a:rPr>
              <a:t>Encomienda</a:t>
            </a:r>
            <a:r>
              <a:rPr lang="en-US" altLang="en-US" dirty="0">
                <a:latin typeface="Calibri" pitchFamily="34" charset="0"/>
                <a:ea typeface="ＭＳ Ｐゴシック" pitchFamily="34" charset="-128"/>
              </a:rPr>
              <a:t> and </a:t>
            </a:r>
            <a:r>
              <a:rPr lang="en-US" altLang="en-US" dirty="0" smtClean="0">
                <a:latin typeface="Calibri" pitchFamily="34" charset="0"/>
                <a:ea typeface="ＭＳ Ｐゴシック" pitchFamily="34" charset="-128"/>
              </a:rPr>
              <a:t>impact:</a:t>
            </a:r>
          </a:p>
          <a:p>
            <a:pPr lvl="2" eaLnBrk="1" hangingPunct="1">
              <a:lnSpc>
                <a:spcPct val="90000"/>
              </a:lnSpc>
              <a:defRPr/>
            </a:pPr>
            <a:r>
              <a:rPr lang="en-US" altLang="en-US" dirty="0" smtClean="0">
                <a:latin typeface="Calibri" pitchFamily="34" charset="0"/>
                <a:ea typeface="ＭＳ Ｐゴシック" pitchFamily="34" charset="-128"/>
              </a:rPr>
              <a:t>A formal grant from Spain of the right to the labor of a specific number of Natives.</a:t>
            </a:r>
          </a:p>
          <a:p>
            <a:pPr lvl="2" eaLnBrk="1" hangingPunct="1">
              <a:lnSpc>
                <a:spcPct val="90000"/>
              </a:lnSpc>
              <a:defRPr/>
            </a:pPr>
            <a:r>
              <a:rPr lang="en-US" altLang="en-US" dirty="0" smtClean="0">
                <a:latin typeface="Calibri" pitchFamily="34" charset="0"/>
                <a:ea typeface="ＭＳ Ｐゴシック" pitchFamily="34" charset="-128"/>
              </a:rPr>
              <a:t>It was supposed to mimic European slavery, but was really just slavery and brutality. </a:t>
            </a:r>
          </a:p>
          <a:p>
            <a:pPr lvl="2" eaLnBrk="1" hangingPunct="1">
              <a:lnSpc>
                <a:spcPct val="90000"/>
              </a:lnSpc>
              <a:defRPr/>
            </a:pPr>
            <a:r>
              <a:rPr lang="en-US" altLang="en-US" dirty="0" smtClean="0">
                <a:latin typeface="Calibri" pitchFamily="34" charset="0"/>
                <a:ea typeface="ＭＳ Ｐゴシック" pitchFamily="34" charset="-128"/>
              </a:rPr>
              <a:t>The </a:t>
            </a:r>
            <a:r>
              <a:rPr lang="en-US" altLang="en-US" b="1" u="sng" dirty="0" err="1" smtClean="0">
                <a:latin typeface="Calibri" pitchFamily="34" charset="0"/>
                <a:ea typeface="ＭＳ Ｐゴシック" pitchFamily="34" charset="-128"/>
              </a:rPr>
              <a:t>mit’a</a:t>
            </a:r>
            <a:r>
              <a:rPr lang="en-US" altLang="en-US" dirty="0" smtClean="0">
                <a:latin typeface="Calibri" pitchFamily="34" charset="0"/>
                <a:ea typeface="ＭＳ Ｐゴシック" pitchFamily="34" charset="-128"/>
              </a:rPr>
              <a:t> system in Peru (Inca empire)- mandatory public service from all men for public works projects.</a:t>
            </a:r>
          </a:p>
          <a:p>
            <a:pPr lvl="2" eaLnBrk="1" hangingPunct="1">
              <a:lnSpc>
                <a:spcPct val="90000"/>
              </a:lnSpc>
              <a:defRPr/>
            </a:pPr>
            <a:r>
              <a:rPr lang="en-US" altLang="en-US" dirty="0" smtClean="0">
                <a:latin typeface="Calibri" pitchFamily="34" charset="0"/>
                <a:ea typeface="ＭＳ Ｐゴシック" pitchFamily="34" charset="-128"/>
              </a:rPr>
              <a:t>But the Spanish adopted it for their purposes- </a:t>
            </a:r>
            <a:r>
              <a:rPr lang="en-US" altLang="en-US" i="1" dirty="0" smtClean="0">
                <a:latin typeface="Calibri" pitchFamily="34" charset="0"/>
                <a:ea typeface="ＭＳ Ｐゴシック" pitchFamily="34" charset="-128"/>
              </a:rPr>
              <a:t>mining</a:t>
            </a:r>
            <a:r>
              <a:rPr lang="en-US" altLang="en-US" dirty="0" smtClean="0">
                <a:latin typeface="Calibri" pitchFamily="34" charset="0"/>
                <a:ea typeface="ＭＳ Ｐゴシック" pitchFamily="34" charset="-128"/>
              </a:rPr>
              <a:t>.</a:t>
            </a:r>
          </a:p>
          <a:p>
            <a:pPr lvl="2" eaLnBrk="1" hangingPunct="1">
              <a:lnSpc>
                <a:spcPct val="90000"/>
              </a:lnSpc>
              <a:defRPr/>
            </a:pPr>
            <a:r>
              <a:rPr lang="en-US" altLang="en-US" dirty="0" smtClean="0">
                <a:latin typeface="Calibri" pitchFamily="34" charset="0"/>
                <a:ea typeface="ＭＳ Ｐゴシック" pitchFamily="34" charset="-128"/>
              </a:rPr>
              <a:t>Abuses were horrible, and “debt slavery” meant they never went home. </a:t>
            </a:r>
            <a:endParaRPr lang="en-US" altLang="en-US" dirty="0">
              <a:latin typeface="Calibri" pitchFamily="34" charset="0"/>
              <a:ea typeface="ＭＳ Ｐゴシック" pitchFamily="34" charset="-128"/>
            </a:endParaRPr>
          </a:p>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76200"/>
            <a:ext cx="8491537"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52462" y="838200"/>
            <a:ext cx="8034337" cy="4953000"/>
          </a:xfrm>
        </p:spPr>
        <p:txBody>
          <a:bodyPr/>
          <a:lstStyle/>
          <a:p>
            <a:r>
              <a:rPr lang="en-US" sz="2500" dirty="0">
                <a:latin typeface="Calibri" panose="020F0502020204030204" pitchFamily="34" charset="0"/>
              </a:rPr>
              <a:t>​Why did Europeans begin to embark on voyages of discovery and expansion at the end of the fifteenth century?</a:t>
            </a:r>
          </a:p>
          <a:p>
            <a:r>
              <a:rPr lang="en-US" sz="2500" dirty="0">
                <a:latin typeface="Calibri" panose="020F0502020204030204" pitchFamily="34" charset="0"/>
              </a:rPr>
              <a:t>​How did Portugal and Spain acquire their overseas empires, and how did their empires differ?</a:t>
            </a:r>
          </a:p>
          <a:p>
            <a:r>
              <a:rPr lang="en-US" sz="2500" dirty="0">
                <a:latin typeface="Calibri" panose="020F0502020204030204" pitchFamily="34" charset="0"/>
              </a:rPr>
              <a:t>​How did the arrival of the Dutch, British, and French on the world scene in the seventeenth and eighteenth centuries affect Africa, Southeast Asia, India, China, and Japan? What were the main features of the African slave trade, and what effects did it have on Africa?</a:t>
            </a:r>
          </a:p>
          <a:p>
            <a:r>
              <a:rPr lang="en-US" sz="2500" dirty="0">
                <a:latin typeface="Calibri" panose="020F0502020204030204" pitchFamily="34" charset="0"/>
              </a:rPr>
              <a:t>​How did European expansion affect both the conquered and the conquerors?</a:t>
            </a:r>
          </a:p>
          <a:p>
            <a:r>
              <a:rPr lang="en-US" sz="2500" dirty="0">
                <a:latin typeface="Calibri" panose="020F0502020204030204" pitchFamily="34" charset="0"/>
              </a:rPr>
              <a:t>​What was mercantilism, and what was its relationship to colonial empires?</a:t>
            </a:r>
          </a:p>
        </p:txBody>
      </p:sp>
    </p:spTree>
    <p:extLst>
      <p:ext uri="{BB962C8B-B14F-4D97-AF65-F5344CB8AC3E}">
        <p14:creationId xmlns:p14="http://schemas.microsoft.com/office/powerpoint/2010/main" val="3147115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9067800" cy="381000"/>
          </a:xfrm>
        </p:spPr>
        <p:txBody>
          <a:bodyPr/>
          <a:lstStyle/>
          <a:p>
            <a:r>
              <a:rPr lang="en-US" sz="3600" dirty="0" smtClean="0"/>
              <a:t>The Spanish Empire in the New World</a:t>
            </a:r>
            <a:endParaRPr lang="en-US" sz="3600" dirty="0"/>
          </a:p>
        </p:txBody>
      </p:sp>
      <p:sp>
        <p:nvSpPr>
          <p:cNvPr id="3" name="Content Placeholder 2"/>
          <p:cNvSpPr>
            <a:spLocks noGrp="1"/>
          </p:cNvSpPr>
          <p:nvPr>
            <p:ph idx="1"/>
          </p:nvPr>
        </p:nvSpPr>
        <p:spPr>
          <a:xfrm>
            <a:off x="652463" y="1371600"/>
            <a:ext cx="8034337" cy="5181600"/>
          </a:xfrm>
        </p:spPr>
        <p:txBody>
          <a:bodyPr/>
          <a:lstStyle/>
          <a:p>
            <a:pPr lvl="1" eaLnBrk="1" hangingPunct="1">
              <a:lnSpc>
                <a:spcPct val="90000"/>
              </a:lnSpc>
              <a:defRPr/>
            </a:pPr>
            <a:r>
              <a:rPr lang="en-US" altLang="en-US" dirty="0">
                <a:latin typeface="Calibri" pitchFamily="34" charset="0"/>
                <a:ea typeface="ＭＳ Ｐゴシック" pitchFamily="34" charset="-128"/>
              </a:rPr>
              <a:t>Viceroys and </a:t>
            </a:r>
            <a:r>
              <a:rPr lang="en-US" altLang="en-US" i="1" dirty="0" err="1" smtClean="0">
                <a:latin typeface="Calibri" pitchFamily="34" charset="0"/>
                <a:ea typeface="ＭＳ Ｐゴシック" pitchFamily="34" charset="-128"/>
              </a:rPr>
              <a:t>audiencias</a:t>
            </a:r>
            <a:endParaRPr lang="en-US" altLang="en-US" i="1" dirty="0" smtClean="0">
              <a:latin typeface="Calibri" pitchFamily="34" charset="0"/>
              <a:ea typeface="ＭＳ Ｐゴシック" pitchFamily="34" charset="-128"/>
            </a:endParaRPr>
          </a:p>
          <a:p>
            <a:pPr lvl="2" eaLnBrk="1" hangingPunct="1">
              <a:lnSpc>
                <a:spcPct val="90000"/>
              </a:lnSpc>
              <a:defRPr/>
            </a:pPr>
            <a:r>
              <a:rPr lang="en-US" altLang="en-US" dirty="0" smtClean="0">
                <a:latin typeface="Calibri" pitchFamily="34" charset="0"/>
                <a:ea typeface="ＭＳ Ｐゴシック" pitchFamily="34" charset="-128"/>
              </a:rPr>
              <a:t>Spanish governors, representatives of the Spanish Crown in America, aided by their advisory groups.</a:t>
            </a:r>
            <a:endParaRPr lang="en-US" altLang="en-US"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The </a:t>
            </a:r>
            <a:r>
              <a:rPr lang="en-US" altLang="en-US" dirty="0" smtClean="0">
                <a:latin typeface="Calibri" pitchFamily="34" charset="0"/>
                <a:ea typeface="ＭＳ Ｐゴシック" pitchFamily="34" charset="-128"/>
              </a:rPr>
              <a:t>church</a:t>
            </a:r>
          </a:p>
          <a:p>
            <a:pPr lvl="2" eaLnBrk="1" hangingPunct="1">
              <a:lnSpc>
                <a:spcPct val="90000"/>
              </a:lnSpc>
              <a:defRPr/>
            </a:pPr>
            <a:r>
              <a:rPr lang="en-US" altLang="en-US" dirty="0" smtClean="0">
                <a:latin typeface="Calibri" pitchFamily="34" charset="0"/>
                <a:ea typeface="ＭＳ Ｐゴシック" pitchFamily="34" charset="-128"/>
              </a:rPr>
              <a:t>Building of missions, schools, cathedrals, hospitals</a:t>
            </a:r>
          </a:p>
          <a:p>
            <a:pPr lvl="2" eaLnBrk="1" hangingPunct="1">
              <a:lnSpc>
                <a:spcPct val="90000"/>
              </a:lnSpc>
              <a:defRPr/>
            </a:pPr>
            <a:r>
              <a:rPr lang="en-US" altLang="en-US" dirty="0" smtClean="0">
                <a:latin typeface="Calibri" pitchFamily="34" charset="0"/>
                <a:ea typeface="ＭＳ Ｐゴシック" pitchFamily="34" charset="-128"/>
              </a:rPr>
              <a:t> </a:t>
            </a:r>
            <a:r>
              <a:rPr lang="en-US" altLang="en-US" dirty="0">
                <a:latin typeface="Calibri" pitchFamily="34" charset="0"/>
                <a:ea typeface="ＭＳ Ｐゴシック" pitchFamily="34" charset="-128"/>
              </a:rPr>
              <a:t>C</a:t>
            </a:r>
            <a:r>
              <a:rPr lang="en-US" altLang="en-US" dirty="0" smtClean="0">
                <a:latin typeface="Calibri" pitchFamily="34" charset="0"/>
                <a:ea typeface="ＭＳ Ｐゴシック" pitchFamily="34" charset="-128"/>
              </a:rPr>
              <a:t>onverting Natives to Catholicism</a:t>
            </a:r>
          </a:p>
          <a:p>
            <a:pPr lvl="2" eaLnBrk="1" hangingPunct="1">
              <a:lnSpc>
                <a:spcPct val="90000"/>
              </a:lnSpc>
              <a:defRPr/>
            </a:pPr>
            <a:r>
              <a:rPr lang="en-US" altLang="en-US" dirty="0" smtClean="0">
                <a:latin typeface="Calibri" pitchFamily="34" charset="0"/>
                <a:ea typeface="ＭＳ Ｐゴシック" pitchFamily="34" charset="-128"/>
              </a:rPr>
              <a:t>The Spanish Inquisition</a:t>
            </a:r>
            <a:endParaRPr lang="en-US" altLang="en-US" dirty="0">
              <a:latin typeface="Calibri" pitchFamily="34" charset="0"/>
              <a:ea typeface="ＭＳ Ｐゴシック" pitchFamily="34" charset="-128"/>
            </a:endParaRPr>
          </a:p>
          <a:p>
            <a:pPr eaLnBrk="1" hangingPunct="1">
              <a:lnSpc>
                <a:spcPct val="90000"/>
              </a:lnSpc>
              <a:defRPr/>
            </a:pPr>
            <a:r>
              <a:rPr lang="en-US" altLang="en-US" dirty="0">
                <a:latin typeface="Calibri" pitchFamily="34" charset="0"/>
                <a:ea typeface="ＭＳ Ｐゴシック" pitchFamily="34" charset="-128"/>
              </a:rPr>
              <a:t>Disease in the New World</a:t>
            </a:r>
          </a:p>
          <a:p>
            <a:pPr lvl="1" eaLnBrk="1" hangingPunct="1">
              <a:lnSpc>
                <a:spcPct val="90000"/>
              </a:lnSpc>
              <a:defRPr/>
            </a:pPr>
            <a:r>
              <a:rPr lang="en-US" altLang="en-US" dirty="0">
                <a:latin typeface="Calibri" pitchFamily="34" charset="0"/>
                <a:ea typeface="ＭＳ Ｐゴシック" pitchFamily="34" charset="-128"/>
              </a:rPr>
              <a:t>Sweeping epidemics of Old World disease</a:t>
            </a:r>
          </a:p>
          <a:p>
            <a:pPr lvl="1" eaLnBrk="1" hangingPunct="1">
              <a:lnSpc>
                <a:spcPct val="90000"/>
              </a:lnSpc>
              <a:defRPr/>
            </a:pPr>
            <a:r>
              <a:rPr lang="en-US" altLang="en-US" dirty="0">
                <a:latin typeface="Calibri" pitchFamily="34" charset="0"/>
                <a:ea typeface="ＭＳ Ｐゴシック" pitchFamily="34" charset="-128"/>
              </a:rPr>
              <a:t>High mortality rates and labor </a:t>
            </a:r>
            <a:r>
              <a:rPr lang="en-US" altLang="en-US" dirty="0" smtClean="0">
                <a:latin typeface="Calibri" pitchFamily="34" charset="0"/>
                <a:ea typeface="ＭＳ Ｐゴシック" pitchFamily="34" charset="-128"/>
              </a:rPr>
              <a:t>shortages</a:t>
            </a:r>
          </a:p>
          <a:p>
            <a:pPr lvl="1" eaLnBrk="1" hangingPunct="1">
              <a:lnSpc>
                <a:spcPct val="90000"/>
              </a:lnSpc>
              <a:defRPr/>
            </a:pPr>
            <a:r>
              <a:rPr lang="en-US" altLang="en-US" dirty="0" smtClean="0">
                <a:latin typeface="Calibri" pitchFamily="34" charset="0"/>
                <a:ea typeface="ＭＳ Ｐゴシック" pitchFamily="34" charset="-128"/>
              </a:rPr>
              <a:t>Led to mass importing of African slaves to work plantations.</a:t>
            </a:r>
            <a:endParaRPr lang="en-US" altLang="en-US" dirty="0">
              <a:latin typeface="Calibri" pitchFamily="34" charset="0"/>
              <a:ea typeface="ＭＳ Ｐゴシック" pitchFamily="34" charset="-128"/>
            </a:endParaRPr>
          </a:p>
          <a:p>
            <a:endParaRPr lang="en-US" dirty="0"/>
          </a:p>
        </p:txBody>
      </p:sp>
    </p:spTree>
    <p:extLst>
      <p:ext uri="{BB962C8B-B14F-4D97-AF65-F5344CB8AC3E}">
        <p14:creationId xmlns:p14="http://schemas.microsoft.com/office/powerpoint/2010/main" val="330993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Maya</a:t>
            </a:r>
            <a:endParaRPr lang="en-US" dirty="0"/>
          </a:p>
        </p:txBody>
      </p:sp>
      <p:sp>
        <p:nvSpPr>
          <p:cNvPr id="2969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p408</a:t>
            </a:r>
          </a:p>
        </p:txBody>
      </p:sp>
      <p:pic>
        <p:nvPicPr>
          <p:cNvPr id="21509" name="Picture 2" descr="The map shows the civilization of the Mayan race on the Yucatan peninsula. Their civilization included most of Central America and Southern Mexico.&#10;The territory has the Pacific Ocean to its South and the Gulf of Mexico to its North West.&#10;The regions labeled include Guatemala, Honduras, El Salvador, and Belize. The cities mentioned are Las Venta, Palenque, Copan, Tikal, and Chichen Itza. " title="The May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769938"/>
            <a:ext cx="3619500"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Aztecs</a:t>
            </a:r>
            <a:endParaRPr lang="en-US" dirty="0"/>
          </a:p>
        </p:txBody>
      </p:sp>
      <p:sp>
        <p:nvSpPr>
          <p:cNvPr id="317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p408</a:t>
            </a:r>
          </a:p>
        </p:txBody>
      </p:sp>
      <p:pic>
        <p:nvPicPr>
          <p:cNvPr id="23557" name="Picture 2" descr="The map shows the travel of people known as Aztecs to the valley of Mexico. The territory had Gulf of Mexico and Pacific Ocean in the North and South respectively.&#10;They established their capital at Tenochtitlan on an island in the middle of Lake Texcoco. The other cities that they built were Tula, Tiaxcala, Chodula to the North, South and West of Lake Texcoco respectively." title="The Aztec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609600"/>
            <a:ext cx="39497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Inca</a:t>
            </a:r>
            <a:endParaRPr lang="en-US" dirty="0"/>
          </a:p>
        </p:txBody>
      </p:sp>
      <p:sp>
        <p:nvSpPr>
          <p:cNvPr id="337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p408</a:t>
            </a:r>
          </a:p>
        </p:txBody>
      </p:sp>
      <p:pic>
        <p:nvPicPr>
          <p:cNvPr id="25605" name="Picture 2" descr="The map shows the transportation routes of a community known as Inca. The territory shown in the map is the West coast of South America, and routes run along the coast. The routes pass through Peru, and the cities of Quito and Cuzco. They also come across Lake Titicaca and the Andes Mountains." title="The Inc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749300"/>
            <a:ext cx="4267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Aztec Victims of Smallpox</a:t>
            </a:r>
            <a:endParaRPr lang="en-US" dirty="0"/>
          </a:p>
        </p:txBody>
      </p:sp>
      <p:sp>
        <p:nvSpPr>
          <p:cNvPr id="358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p412</a:t>
            </a:r>
          </a:p>
        </p:txBody>
      </p:sp>
      <p:pic>
        <p:nvPicPr>
          <p:cNvPr id="358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609600"/>
            <a:ext cx="6550025"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2"/>
          <p:cNvSpPr>
            <a:spLocks noChangeArrowheads="1"/>
          </p:cNvSpPr>
          <p:nvPr/>
        </p:nvSpPr>
        <p:spPr bwMode="auto">
          <a:xfrm>
            <a:off x="554038" y="5337175"/>
            <a:ext cx="8032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indigenous populations of the New World had no immunities to the diseases of the Old World, such as smallpox. By 1520, smallpox had spread</a:t>
            </a:r>
          </a:p>
          <a:p>
            <a:pPr>
              <a:spcBef>
                <a:spcPct val="0"/>
              </a:spcBef>
              <a:buClrTx/>
              <a:buSzTx/>
              <a:buFontTx/>
              <a:buNone/>
            </a:pPr>
            <a:r>
              <a:rPr lang="en-US" altLang="en-US" sz="2000">
                <a:latin typeface="Calibri" panose="020F0502020204030204" pitchFamily="34" charset="0"/>
              </a:rPr>
              <a:t>throughout the Caribbean and Mesoamerica. </a:t>
            </a:r>
            <a:endParaRPr lang="en-US" altLang="en-US" sz="20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New Rivals on the World Stage</a:t>
            </a:r>
          </a:p>
        </p:txBody>
      </p:sp>
      <p:sp>
        <p:nvSpPr>
          <p:cNvPr id="10242" name="Rectangle 5"/>
          <p:cNvSpPr>
            <a:spLocks noGrp="1" noChangeArrowheads="1"/>
          </p:cNvSpPr>
          <p:nvPr>
            <p:ph type="body" idx="1"/>
          </p:nvPr>
        </p:nvSpPr>
        <p:spPr>
          <a:xfrm>
            <a:off x="685800" y="1175656"/>
            <a:ext cx="8305800" cy="5529943"/>
          </a:xfrm>
        </p:spPr>
        <p:txBody>
          <a:bodyPr>
            <a:normAutofit/>
          </a:bodyPr>
          <a:lstStyle/>
          <a:p>
            <a:pPr eaLnBrk="1" hangingPunct="1">
              <a:lnSpc>
                <a:spcPct val="90000"/>
              </a:lnSpc>
              <a:buFont typeface="Wingdings" charset="0"/>
              <a:buChar char="§"/>
              <a:defRPr/>
            </a:pPr>
            <a:r>
              <a:rPr lang="en-US" dirty="0">
                <a:latin typeface="Calibri" charset="0"/>
              </a:rPr>
              <a:t>Africa: the Slave Trade</a:t>
            </a:r>
          </a:p>
          <a:p>
            <a:pPr lvl="1" eaLnBrk="1" hangingPunct="1">
              <a:lnSpc>
                <a:spcPct val="90000"/>
              </a:lnSpc>
              <a:buFont typeface="Wingdings" charset="0"/>
              <a:buChar char="§"/>
              <a:defRPr/>
            </a:pPr>
            <a:r>
              <a:rPr lang="en-US" dirty="0">
                <a:latin typeface="Calibri" charset="0"/>
              </a:rPr>
              <a:t>Origins of the slave trade</a:t>
            </a:r>
          </a:p>
          <a:p>
            <a:pPr lvl="2" eaLnBrk="1" hangingPunct="1">
              <a:lnSpc>
                <a:spcPct val="90000"/>
              </a:lnSpc>
              <a:buFont typeface="Wingdings" charset="0"/>
              <a:buChar char="§"/>
              <a:defRPr/>
            </a:pPr>
            <a:r>
              <a:rPr lang="en-US" dirty="0">
                <a:latin typeface="Calibri" charset="0"/>
              </a:rPr>
              <a:t>Cane sugar, plantations, and slavery</a:t>
            </a:r>
          </a:p>
          <a:p>
            <a:pPr lvl="1" eaLnBrk="1" hangingPunct="1">
              <a:lnSpc>
                <a:spcPct val="90000"/>
              </a:lnSpc>
              <a:buFont typeface="Wingdings" charset="0"/>
              <a:buChar char="§"/>
              <a:defRPr/>
            </a:pPr>
            <a:r>
              <a:rPr lang="en-US" dirty="0">
                <a:latin typeface="Calibri" charset="0"/>
              </a:rPr>
              <a:t>Growth of the slave trade</a:t>
            </a:r>
          </a:p>
          <a:p>
            <a:pPr lvl="2" eaLnBrk="1" hangingPunct="1">
              <a:lnSpc>
                <a:spcPct val="90000"/>
              </a:lnSpc>
              <a:buFont typeface="Wingdings" charset="0"/>
              <a:buChar char="§"/>
              <a:defRPr/>
            </a:pPr>
            <a:r>
              <a:rPr lang="en-US" dirty="0">
                <a:latin typeface="Calibri" charset="0"/>
              </a:rPr>
              <a:t>Triangular trade</a:t>
            </a:r>
          </a:p>
          <a:p>
            <a:pPr lvl="3" eaLnBrk="1" hangingPunct="1">
              <a:lnSpc>
                <a:spcPct val="90000"/>
              </a:lnSpc>
              <a:buFont typeface="Wingdings" charset="0"/>
              <a:buChar char="§"/>
              <a:defRPr/>
            </a:pPr>
            <a:r>
              <a:rPr lang="en-US" dirty="0">
                <a:latin typeface="Calibri" charset="0"/>
              </a:rPr>
              <a:t>Up to 10,000,000 African slaves taken to the Americas between the sixteenth and nineteenth centuries</a:t>
            </a:r>
          </a:p>
          <a:p>
            <a:pPr lvl="2" eaLnBrk="1" hangingPunct="1">
              <a:lnSpc>
                <a:spcPct val="90000"/>
              </a:lnSpc>
              <a:buFont typeface="Wingdings" charset="0"/>
              <a:buChar char="§"/>
              <a:defRPr/>
            </a:pPr>
            <a:r>
              <a:rPr lang="en-US" dirty="0">
                <a:latin typeface="Calibri" charset="0"/>
              </a:rPr>
              <a:t>High death rate during the Middle Passage</a:t>
            </a:r>
          </a:p>
          <a:p>
            <a:pPr lvl="1" eaLnBrk="1" hangingPunct="1">
              <a:lnSpc>
                <a:spcPct val="90000"/>
              </a:lnSpc>
              <a:buFont typeface="Wingdings" charset="0"/>
              <a:buChar char="§"/>
              <a:defRPr/>
            </a:pPr>
            <a:r>
              <a:rPr lang="en-US" dirty="0">
                <a:latin typeface="Calibri" charset="0"/>
              </a:rPr>
              <a:t>Conduct of the slave trade</a:t>
            </a:r>
          </a:p>
          <a:p>
            <a:pPr lvl="2" eaLnBrk="1" hangingPunct="1">
              <a:lnSpc>
                <a:spcPct val="90000"/>
              </a:lnSpc>
              <a:buFont typeface="Wingdings" charset="0"/>
              <a:buChar char="§"/>
              <a:defRPr/>
            </a:pPr>
            <a:r>
              <a:rPr lang="en-US" dirty="0">
                <a:latin typeface="Calibri" charset="0"/>
              </a:rPr>
              <a:t>Prisoners of </a:t>
            </a:r>
            <a:r>
              <a:rPr lang="en-US" dirty="0" smtClean="0">
                <a:latin typeface="Calibri" charset="0"/>
              </a:rPr>
              <a:t>war from Africa</a:t>
            </a:r>
            <a:endParaRPr lang="en-US" dirty="0">
              <a:latin typeface="Calibri" charset="0"/>
            </a:endParaRPr>
          </a:p>
          <a:p>
            <a:pPr lvl="2" eaLnBrk="1" hangingPunct="1">
              <a:lnSpc>
                <a:spcPct val="90000"/>
              </a:lnSpc>
              <a:buFont typeface="Wingdings" charset="0"/>
              <a:buChar char="§"/>
              <a:defRPr/>
            </a:pPr>
            <a:r>
              <a:rPr lang="en-US" dirty="0">
                <a:latin typeface="Calibri" charset="0"/>
              </a:rPr>
              <a:t>Depopulation of African </a:t>
            </a:r>
            <a:r>
              <a:rPr lang="en-US" dirty="0" smtClean="0">
                <a:latin typeface="Calibri" charset="0"/>
              </a:rPr>
              <a:t>kingdoms as slave raiders moved farther inland. </a:t>
            </a:r>
            <a:endParaRPr lang="en-US" dirty="0">
              <a:latin typeface="Calibri" charset="0"/>
            </a:endParaRPr>
          </a:p>
          <a:p>
            <a:pPr lvl="2" eaLnBrk="1" hangingPunct="1">
              <a:lnSpc>
                <a:spcPct val="90000"/>
              </a:lnSpc>
              <a:buFont typeface="Wingdings" charset="0"/>
              <a:buChar char="§"/>
              <a:defRPr/>
            </a:pPr>
            <a:r>
              <a:rPr lang="en-US" dirty="0">
                <a:latin typeface="Calibri" charset="0"/>
              </a:rPr>
              <a:t>Role of African middle </a:t>
            </a:r>
            <a:r>
              <a:rPr lang="en-US" dirty="0" smtClean="0">
                <a:latin typeface="Calibri" charset="0"/>
              </a:rPr>
              <a:t>men</a:t>
            </a:r>
            <a:endParaRPr lang="en-US" dirty="0">
              <a:latin typeface="Calibri"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4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4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4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4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24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7800" cy="381000"/>
          </a:xfrm>
        </p:spPr>
        <p:txBody>
          <a:bodyPr/>
          <a:lstStyle/>
          <a:p>
            <a:r>
              <a:rPr lang="en-US" dirty="0" smtClean="0"/>
              <a:t>Africa: The Slave Trade</a:t>
            </a:r>
            <a:endParaRPr lang="en-US" dirty="0"/>
          </a:p>
        </p:txBody>
      </p:sp>
      <p:sp>
        <p:nvSpPr>
          <p:cNvPr id="3" name="Content Placeholder 2"/>
          <p:cNvSpPr>
            <a:spLocks noGrp="1"/>
          </p:cNvSpPr>
          <p:nvPr>
            <p:ph idx="1"/>
          </p:nvPr>
        </p:nvSpPr>
        <p:spPr/>
        <p:txBody>
          <a:bodyPr/>
          <a:lstStyle/>
          <a:p>
            <a:pPr eaLnBrk="1" hangingPunct="1">
              <a:lnSpc>
                <a:spcPct val="90000"/>
              </a:lnSpc>
              <a:buFont typeface="Wingdings" charset="0"/>
              <a:buChar char="§"/>
              <a:defRPr/>
            </a:pPr>
            <a:r>
              <a:rPr lang="en-US" dirty="0">
                <a:latin typeface="Calibri" charset="0"/>
              </a:rPr>
              <a:t>Effects of slave </a:t>
            </a:r>
            <a:r>
              <a:rPr lang="en-US" dirty="0" smtClean="0">
                <a:latin typeface="Calibri" charset="0"/>
              </a:rPr>
              <a:t>trade</a:t>
            </a:r>
          </a:p>
          <a:p>
            <a:pPr lvl="1" eaLnBrk="1" hangingPunct="1">
              <a:lnSpc>
                <a:spcPct val="90000"/>
              </a:lnSpc>
              <a:buFont typeface="Wingdings" charset="0"/>
              <a:buChar char="§"/>
              <a:defRPr/>
            </a:pPr>
            <a:r>
              <a:rPr lang="en-US" dirty="0" smtClean="0">
                <a:latin typeface="Calibri" charset="0"/>
              </a:rPr>
              <a:t>Overall 10 million people were stolen from Africa.</a:t>
            </a:r>
            <a:endParaRPr lang="en-US" dirty="0">
              <a:latin typeface="Calibri" charset="0"/>
            </a:endParaRPr>
          </a:p>
          <a:p>
            <a:pPr lvl="1" eaLnBrk="1" hangingPunct="1">
              <a:lnSpc>
                <a:spcPct val="90000"/>
              </a:lnSpc>
              <a:buFont typeface="Wingdings" charset="0"/>
              <a:buChar char="§"/>
              <a:defRPr/>
            </a:pPr>
            <a:r>
              <a:rPr lang="en-US" dirty="0">
                <a:latin typeface="Calibri" charset="0"/>
              </a:rPr>
              <a:t>Limited criticism of </a:t>
            </a:r>
            <a:r>
              <a:rPr lang="en-US" dirty="0" smtClean="0">
                <a:latin typeface="Calibri" charset="0"/>
              </a:rPr>
              <a:t>slavery- some religious/intellectual groups denounced it.</a:t>
            </a:r>
          </a:p>
          <a:p>
            <a:pPr lvl="1" eaLnBrk="1" hangingPunct="1">
              <a:lnSpc>
                <a:spcPct val="90000"/>
              </a:lnSpc>
              <a:buFont typeface="Wingdings" charset="0"/>
              <a:buChar char="§"/>
              <a:defRPr/>
            </a:pPr>
            <a:r>
              <a:rPr lang="en-US" dirty="0" smtClean="0">
                <a:latin typeface="Calibri" charset="0"/>
              </a:rPr>
              <a:t>Increased warfare and violence in Africa</a:t>
            </a:r>
          </a:p>
          <a:p>
            <a:pPr lvl="1" eaLnBrk="1" hangingPunct="1">
              <a:lnSpc>
                <a:spcPct val="90000"/>
              </a:lnSpc>
              <a:buFont typeface="Wingdings" charset="0"/>
              <a:buChar char="§"/>
              <a:defRPr/>
            </a:pPr>
            <a:r>
              <a:rPr lang="en-US" dirty="0" smtClean="0">
                <a:latin typeface="Calibri" charset="0"/>
              </a:rPr>
              <a:t>Economic effect on Africa: cheap goods imported from Europe led to death of African industry </a:t>
            </a:r>
            <a:r>
              <a:rPr lang="en-US" dirty="0" smtClean="0">
                <a:latin typeface="Calibri" charset="0"/>
                <a:sym typeface="Wingdings" panose="05000000000000000000" pitchFamily="2" charset="2"/>
              </a:rPr>
              <a:t> poverty.</a:t>
            </a:r>
            <a:endParaRPr lang="en-US" dirty="0">
              <a:latin typeface="Calibri" charset="0"/>
            </a:endParaRPr>
          </a:p>
          <a:p>
            <a:endParaRPr lang="en-US" dirty="0"/>
          </a:p>
        </p:txBody>
      </p:sp>
    </p:spTree>
    <p:extLst>
      <p:ext uri="{BB962C8B-B14F-4D97-AF65-F5344CB8AC3E}">
        <p14:creationId xmlns:p14="http://schemas.microsoft.com/office/powerpoint/2010/main" val="221528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533400"/>
          </a:xfrm>
        </p:spPr>
        <p:txBody>
          <a:bodyPr/>
          <a:lstStyle/>
          <a:p>
            <a:pPr>
              <a:defRPr/>
            </a:pPr>
            <a:r>
              <a:rPr lang="en-US" sz="3000" kern="1200" dirty="0">
                <a:solidFill>
                  <a:srgbClr val="000000"/>
                </a:solidFill>
                <a:latin typeface="Calibri"/>
                <a:ea typeface="ＭＳ Ｐゴシック"/>
                <a:cs typeface="ＭＳ Ｐゴシック"/>
              </a:rPr>
              <a:t>MAP 14.2 Triangular Trade Route in the Atlantic Economy</a:t>
            </a:r>
            <a:endParaRPr lang="en-US" dirty="0"/>
          </a:p>
        </p:txBody>
      </p:sp>
      <p:sp>
        <p:nvSpPr>
          <p:cNvPr id="3891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14.2 p413</a:t>
            </a:r>
          </a:p>
        </p:txBody>
      </p:sp>
      <p:pic>
        <p:nvPicPr>
          <p:cNvPr id="29701" name="Picture 2" descr="The map indicates the naval trade routes that connected Europe, Africa and America in the new Atlantic economy. &#10;&#10;Trade routes from America joined at the Atlantic Ocean and went toward Europe. Four such routes connected America with the coastlines of Portugal and Spain. One started from the East coast of North America for Tobacco, another started from the coast of New Spain for Silver, a third started from Hispaniola for Sugar and Coffee, and the other route started from the Northern coast of South America for Sugar.&#10;&#10;Three routes from Europe connected to the West coast of Africa, used for transporting slaves. One started from Holland, another from England and the other from Spain.&#10;&#10;The general slave trade routes that prevailed are as follows: Angola to Bahia, Mozambique to South America, West Africa to Hispaniola, and West Africa to North America.&#10;&#10;The map also shows the Tordesillas demarcation line crossing Brazil.&#10;&#10;The map further displays the areas in control of the Spanish, Portuguese, French, English and the Dutch.&#10;&#10;The following areas were under the control of Spain: most of the west coast of South America including Peru and the cities of Lima and Potosi, the southern part of New Spain including the city of Tenochtitlan (Mexico City) and Hispaniola.&#10;&#10;The following areas were under the control of Portugal: a major portion of the North eastern coast of South America including Brazil, a portion of the west coast of Africa including Angola, and a portion of the eastern coast of Africa.&#10;Some small portions of Eastern coast of North America were under the French hold and a few were under the English control. The Dutch held a portion of the Northern coast of South America and a portion of the Southern coast of Africa.&#10;The following were the independent trading cities of the period: Tenochtitlan (Mexico City), Porto Bello, Bahia, Mozambique, and Ceuta." title="MAP 14.2 Triangular Trade Route in the Atlantic Econom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36625"/>
            <a:ext cx="54864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Sale of Slaves</a:t>
            </a:r>
            <a:endParaRPr lang="en-US" dirty="0"/>
          </a:p>
        </p:txBody>
      </p:sp>
      <p:sp>
        <p:nvSpPr>
          <p:cNvPr id="409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p415</a:t>
            </a:r>
          </a:p>
        </p:txBody>
      </p:sp>
      <p:pic>
        <p:nvPicPr>
          <p:cNvPr id="409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685800"/>
            <a:ext cx="3889375"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2"/>
          <p:cNvSpPr>
            <a:spLocks noChangeArrowheads="1"/>
          </p:cNvSpPr>
          <p:nvPr/>
        </p:nvSpPr>
        <p:spPr bwMode="auto">
          <a:xfrm>
            <a:off x="495300" y="5588000"/>
            <a:ext cx="8153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the eighteenth century, the slave trade was a highly profitable commercial enterprise. This painting shows a Western slave merchant negotiating with a local African leader over slaves at Gore´e, Senegal, in West Africa. </a:t>
            </a:r>
            <a:endParaRPr lang="en-US" altLang="en-US" sz="2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noChangeArrowheads="1"/>
          </p:cNvSpPr>
          <p:nvPr>
            <p:ph type="title"/>
          </p:nvPr>
        </p:nvSpPr>
        <p:spPr>
          <a:xfrm>
            <a:off x="685800" y="0"/>
            <a:ext cx="8458200" cy="838200"/>
          </a:xfrm>
        </p:spPr>
        <p:txBody>
          <a:bodyPr/>
          <a:lstStyle/>
          <a:p>
            <a:pPr eaLnBrk="1" hangingPunct="1"/>
            <a:r>
              <a:rPr lang="en-US" altLang="en-US" dirty="0">
                <a:latin typeface="Calibri" panose="020F0502020204030204" pitchFamily="34" charset="0"/>
                <a:ea typeface="ＭＳ Ｐゴシック" panose="020B0600070205080204" pitchFamily="34" charset="-128"/>
              </a:rPr>
              <a:t>The West in Southeast Asia</a:t>
            </a:r>
          </a:p>
        </p:txBody>
      </p:sp>
      <p:sp>
        <p:nvSpPr>
          <p:cNvPr id="43011" name="Rectangle 5"/>
          <p:cNvSpPr>
            <a:spLocks noGrp="1" noChangeArrowheads="1"/>
          </p:cNvSpPr>
          <p:nvPr>
            <p:ph type="body" idx="1"/>
          </p:nvPr>
        </p:nvSpPr>
        <p:spPr>
          <a:xfrm>
            <a:off x="707571" y="838200"/>
            <a:ext cx="7769225" cy="6019800"/>
          </a:xfrm>
        </p:spPr>
        <p:txBody>
          <a:bodyPr/>
          <a:lstStyle/>
          <a:p>
            <a:pPr eaLnBrk="1" hangingPunct="1"/>
            <a:r>
              <a:rPr lang="en-US" altLang="en-US" dirty="0">
                <a:latin typeface="Calibri" panose="020F0502020204030204" pitchFamily="34" charset="0"/>
                <a:ea typeface="ＭＳ Ｐゴシック" panose="020B0600070205080204" pitchFamily="34" charset="-128"/>
              </a:rPr>
              <a:t>European and Native Rivals</a:t>
            </a:r>
          </a:p>
          <a:p>
            <a:pPr lvl="1" eaLnBrk="1" hangingPunct="1"/>
            <a:r>
              <a:rPr lang="en-US" altLang="en-US" dirty="0">
                <a:latin typeface="Calibri" panose="020F0502020204030204" pitchFamily="34" charset="0"/>
                <a:ea typeface="ＭＳ Ｐゴシック" panose="020B0600070205080204" pitchFamily="34" charset="-128"/>
              </a:rPr>
              <a:t>Portugal</a:t>
            </a:r>
          </a:p>
          <a:p>
            <a:pPr lvl="2" eaLnBrk="1" hangingPunct="1"/>
            <a:r>
              <a:rPr lang="en-US" altLang="en-US" dirty="0">
                <a:latin typeface="Calibri" panose="020F0502020204030204" pitchFamily="34" charset="0"/>
                <a:ea typeface="ＭＳ Ｐゴシック" panose="020B0600070205080204" pitchFamily="34" charset="-128"/>
              </a:rPr>
              <a:t>The limits of empire</a:t>
            </a:r>
          </a:p>
          <a:p>
            <a:pPr lvl="1" eaLnBrk="1" hangingPunct="1"/>
            <a:r>
              <a:rPr lang="en-US" altLang="en-US" dirty="0">
                <a:latin typeface="Calibri" panose="020F0502020204030204" pitchFamily="34" charset="0"/>
                <a:ea typeface="ＭＳ Ｐゴシック" panose="020B0600070205080204" pitchFamily="34" charset="-128"/>
              </a:rPr>
              <a:t>Spain</a:t>
            </a:r>
          </a:p>
          <a:p>
            <a:pPr lvl="2" eaLnBrk="1" hangingPunct="1"/>
            <a:r>
              <a:rPr lang="en-US" altLang="en-US" dirty="0">
                <a:latin typeface="Calibri" panose="020F0502020204030204" pitchFamily="34" charset="0"/>
                <a:ea typeface="ＭＳ Ｐゴシック" panose="020B0600070205080204" pitchFamily="34" charset="-128"/>
              </a:rPr>
              <a:t>The importance of the Philippines</a:t>
            </a:r>
          </a:p>
          <a:p>
            <a:pPr lvl="1" eaLnBrk="1" hangingPunct="1"/>
            <a:r>
              <a:rPr lang="en-US" altLang="en-US" dirty="0">
                <a:latin typeface="Calibri" panose="020F0502020204030204" pitchFamily="34" charset="0"/>
                <a:ea typeface="ＭＳ Ｐゴシック" panose="020B0600070205080204" pitchFamily="34" charset="-128"/>
              </a:rPr>
              <a:t>The Dutch and the </a:t>
            </a:r>
            <a:r>
              <a:rPr lang="en-US" altLang="en-US" dirty="0" smtClean="0">
                <a:latin typeface="Calibri" panose="020F0502020204030204" pitchFamily="34" charset="0"/>
                <a:ea typeface="ＭＳ Ｐゴシック" panose="020B0600070205080204" pitchFamily="34" charset="-128"/>
              </a:rPr>
              <a:t>English gain ground</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Dutch consolidation of economic, political, and military </a:t>
            </a:r>
            <a:r>
              <a:rPr lang="en-US" altLang="en-US" dirty="0" smtClean="0">
                <a:latin typeface="Calibri" panose="020F0502020204030204" pitchFamily="34" charset="0"/>
                <a:ea typeface="ＭＳ Ｐゴシック" panose="020B0600070205080204" pitchFamily="34" charset="-128"/>
              </a:rPr>
              <a:t>control.</a:t>
            </a:r>
          </a:p>
          <a:p>
            <a:pPr lvl="2" eaLnBrk="1" hangingPunct="1"/>
            <a:r>
              <a:rPr lang="en-US" altLang="en-US" dirty="0" smtClean="0">
                <a:latin typeface="Calibri" panose="020F0502020204030204" pitchFamily="34" charset="0"/>
                <a:ea typeface="ＭＳ Ｐゴシック" panose="020B0600070205080204" pitchFamily="34" charset="-128"/>
              </a:rPr>
              <a:t>The Spice Islands: Moluccas, Ceylon (Sri Lanka), Java Island (Jakarta), Sumatra.</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The strength of mainland </a:t>
            </a:r>
            <a:r>
              <a:rPr lang="en-US" altLang="en-US" i="1" dirty="0">
                <a:latin typeface="Calibri" panose="020F0502020204030204" pitchFamily="34" charset="0"/>
                <a:ea typeface="ＭＳ Ｐゴシック" panose="020B0600070205080204" pitchFamily="34" charset="-128"/>
              </a:rPr>
              <a:t>kingdoms</a:t>
            </a:r>
            <a:r>
              <a:rPr lang="en-US" altLang="en-US" dirty="0">
                <a:latin typeface="Calibri" panose="020F0502020204030204" pitchFamily="34" charset="0"/>
                <a:ea typeface="ＭＳ Ｐゴシック" panose="020B0600070205080204" pitchFamily="34" charset="-128"/>
              </a:rPr>
              <a:t> in Burma (Myanmar), Thailand, and </a:t>
            </a:r>
            <a:r>
              <a:rPr lang="en-US" altLang="en-US" dirty="0" smtClean="0">
                <a:latin typeface="Calibri" panose="020F0502020204030204" pitchFamily="34" charset="0"/>
                <a:ea typeface="ＭＳ Ｐゴシック" panose="020B0600070205080204" pitchFamily="34" charset="-128"/>
              </a:rPr>
              <a:t>Vietnam</a:t>
            </a:r>
          </a:p>
          <a:p>
            <a:pPr lvl="2" eaLnBrk="1" hangingPunct="1"/>
            <a:r>
              <a:rPr lang="en-US" altLang="en-US" dirty="0" smtClean="0">
                <a:latin typeface="Calibri" panose="020F0502020204030204" pitchFamily="34" charset="0"/>
                <a:ea typeface="ＭＳ Ｐゴシック" panose="020B0600070205080204" pitchFamily="34" charset="-128"/>
              </a:rPr>
              <a:t>Goods not as profitable as the Spice Islands</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0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0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0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0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0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0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4" name="Title 1"/>
          <p:cNvSpPr>
            <a:spLocks noGrp="1"/>
          </p:cNvSpPr>
          <p:nvPr>
            <p:ph type="title" idx="4294967295"/>
          </p:nvPr>
        </p:nvSpPr>
        <p:spPr>
          <a:xfrm>
            <a:off x="0" y="228600"/>
            <a:ext cx="9144000" cy="381000"/>
          </a:xfrm>
        </p:spPr>
        <p:txBody>
          <a:bodyPr/>
          <a:lstStyle/>
          <a:p>
            <a:r>
              <a:rPr lang="en-US" altLang="en-US" sz="2400" dirty="0">
                <a:solidFill>
                  <a:srgbClr val="000000"/>
                </a:solidFill>
                <a:latin typeface="Calibri" panose="020F0502020204030204" pitchFamily="34" charset="0"/>
                <a:ea typeface="ＭＳ Ｐゴシック" panose="020B0600070205080204" pitchFamily="34" charset="-128"/>
              </a:rPr>
              <a:t>A 1536 Mercator projection map showing the route of Ferdinand Magellan’s</a:t>
            </a:r>
            <a:r>
              <a:rPr lang="en-US" altLang="en-US" sz="2400" dirty="0">
                <a:latin typeface="Calibri" panose="020F0502020204030204" pitchFamily="34" charset="0"/>
                <a:ea typeface="ＭＳ Ｐゴシック" panose="020B0600070205080204" pitchFamily="34" charset="-128"/>
              </a:rPr>
              <a:t> </a:t>
            </a:r>
            <a:r>
              <a:rPr lang="en-US" altLang="en-US" sz="2400" dirty="0">
                <a:solidFill>
                  <a:srgbClr val="000000"/>
                </a:solidFill>
                <a:latin typeface="Calibri" panose="020F0502020204030204" pitchFamily="34" charset="0"/>
                <a:ea typeface="ＭＳ Ｐゴシック" panose="020B0600070205080204" pitchFamily="34" charset="-128"/>
              </a:rPr>
              <a:t>first circumnavigation of the world</a:t>
            </a:r>
            <a:endParaRPr lang="en-US" altLang="en-US" sz="2400" dirty="0">
              <a:latin typeface="Calibri" panose="020F0502020204030204" pitchFamily="34" charset="0"/>
              <a:ea typeface="ＭＳ Ｐゴシック" panose="020B0600070205080204" pitchFamily="34" charset="-128"/>
            </a:endParaRPr>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p399</a:t>
            </a:r>
          </a:p>
        </p:txBody>
      </p:sp>
      <p:pic>
        <p:nvPicPr>
          <p:cNvPr id="5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901700"/>
            <a:ext cx="69342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Southeast Asia, c. 1700</a:t>
            </a:r>
            <a:endParaRPr lang="en-US" dirty="0"/>
          </a:p>
        </p:txBody>
      </p:sp>
      <p:sp>
        <p:nvSpPr>
          <p:cNvPr id="4403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p416</a:t>
            </a:r>
          </a:p>
        </p:txBody>
      </p:sp>
      <p:pic>
        <p:nvPicPr>
          <p:cNvPr id="33797" name="Picture 2" descr="The map shows Southeast Asian lands, near the South China Sea and the Pacific Ocean. The regions marked include China, Burma, Vietnam, Thailand, Cambodia, the Malay Peninsula, Sumatra, Java, Timor, Borneo, Sarawak, Brunei, Philippines, the Spice Islands (Moluccas) and the New Guinea. The key cities marked on the map are Macao, Bangkok, Malacca, Batavia (Jakarta) and Manila. The Mekong river delta is also mentioned and is located to the South east of Cambodia." title="Southeast Asia, c. 170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3125" y="830263"/>
            <a:ext cx="73977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Europe in </a:t>
            </a:r>
            <a:r>
              <a:rPr lang="en-US" sz="3000" kern="1200" dirty="0" smtClean="0">
                <a:solidFill>
                  <a:srgbClr val="000000"/>
                </a:solidFill>
                <a:latin typeface="Calibri"/>
                <a:ea typeface="ＭＳ Ｐゴシック"/>
                <a:cs typeface="ＭＳ Ｐゴシック"/>
              </a:rPr>
              <a:t>Asia</a:t>
            </a:r>
            <a:endParaRPr lang="en-US" dirty="0"/>
          </a:p>
        </p:txBody>
      </p:sp>
      <p:sp>
        <p:nvSpPr>
          <p:cNvPr id="460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p416</a:t>
            </a:r>
          </a:p>
        </p:txBody>
      </p:sp>
      <p:pic>
        <p:nvPicPr>
          <p:cNvPr id="460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685800"/>
            <a:ext cx="876300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2"/>
          <p:cNvSpPr>
            <a:spLocks noChangeArrowheads="1"/>
          </p:cNvSpPr>
          <p:nvPr/>
        </p:nvSpPr>
        <p:spPr bwMode="auto">
          <a:xfrm>
            <a:off x="419100" y="5607050"/>
            <a:ext cx="830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As Europeans began to move into parts of Asia, they reproduced many of the physical surroundings of their homeland in the port cities they built there. </a:t>
            </a:r>
            <a:endParaRPr lang="en-US" altLang="en-US" sz="2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Europe in </a:t>
            </a:r>
            <a:r>
              <a:rPr lang="en-US" sz="3000" kern="1200" dirty="0" smtClean="0">
                <a:solidFill>
                  <a:srgbClr val="000000"/>
                </a:solidFill>
                <a:latin typeface="Calibri"/>
                <a:ea typeface="ＭＳ Ｐゴシック"/>
                <a:cs typeface="ＭＳ Ｐゴシック"/>
              </a:rPr>
              <a:t>Asia</a:t>
            </a:r>
            <a:endParaRPr lang="en-US" dirty="0"/>
          </a:p>
        </p:txBody>
      </p:sp>
      <p:sp>
        <p:nvSpPr>
          <p:cNvPr id="481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p416</a:t>
            </a:r>
          </a:p>
        </p:txBody>
      </p:sp>
      <p:pic>
        <p:nvPicPr>
          <p:cNvPr id="481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38" y="1371600"/>
            <a:ext cx="8721725"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2"/>
          <p:cNvSpPr>
            <a:spLocks noChangeArrowheads="1"/>
          </p:cNvSpPr>
          <p:nvPr/>
        </p:nvSpPr>
        <p:spPr bwMode="auto">
          <a:xfrm>
            <a:off x="554038" y="5556250"/>
            <a:ext cx="8035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is a seventeenth-century view of Batavia, which the Dutch built as their headquarters on the northern coast of Java in 1619.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noChangeArrowheads="1"/>
          </p:cNvSpPr>
          <p:nvPr>
            <p:ph type="title"/>
          </p:nvPr>
        </p:nvSpPr>
        <p:spPr>
          <a:xfrm>
            <a:off x="685800" y="0"/>
            <a:ext cx="8458200"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French and British in India</a:t>
            </a:r>
          </a:p>
        </p:txBody>
      </p:sp>
      <p:sp>
        <p:nvSpPr>
          <p:cNvPr id="47106" name="Rectangle 5"/>
          <p:cNvSpPr>
            <a:spLocks noGrp="1" noChangeArrowheads="1"/>
          </p:cNvSpPr>
          <p:nvPr>
            <p:ph type="body" idx="1"/>
          </p:nvPr>
        </p:nvSpPr>
        <p:spPr>
          <a:xfrm>
            <a:off x="685800" y="762000"/>
            <a:ext cx="7769225" cy="5943600"/>
          </a:xfrm>
        </p:spPr>
        <p:txBody>
          <a:bodyPr/>
          <a:lstStyle/>
          <a:p>
            <a:pPr eaLnBrk="1" hangingPunct="1">
              <a:lnSpc>
                <a:spcPct val="90000"/>
              </a:lnSpc>
              <a:defRPr/>
            </a:pPr>
            <a:r>
              <a:rPr lang="en-US" altLang="en-US" dirty="0">
                <a:latin typeface="Calibri" pitchFamily="34" charset="0"/>
                <a:ea typeface="ＭＳ Ｐゴシック" pitchFamily="34" charset="-128"/>
              </a:rPr>
              <a:t>The Mughal Empire</a:t>
            </a:r>
          </a:p>
          <a:p>
            <a:pPr marL="740664" eaLnBrk="1" hangingPunct="1">
              <a:lnSpc>
                <a:spcPct val="90000"/>
              </a:lnSpc>
              <a:defRPr/>
            </a:pPr>
            <a:r>
              <a:rPr lang="en-US" sz="2800" dirty="0">
                <a:latin typeface="Calibri" panose="020F0502020204030204" pitchFamily="34" charset="0"/>
              </a:rPr>
              <a:t>Babur (1483–1530)</a:t>
            </a:r>
          </a:p>
          <a:p>
            <a:pPr marL="740664" eaLnBrk="1" hangingPunct="1">
              <a:lnSpc>
                <a:spcPct val="90000"/>
              </a:lnSpc>
              <a:defRPr/>
            </a:pPr>
            <a:r>
              <a:rPr lang="en-US" altLang="en-US" sz="2800" dirty="0">
                <a:latin typeface="Calibri" panose="020F0502020204030204" pitchFamily="34" charset="0"/>
                <a:ea typeface="ＭＳ Ｐゴシック" pitchFamily="34" charset="-128"/>
              </a:rPr>
              <a:t>Akbar </a:t>
            </a:r>
            <a:r>
              <a:rPr lang="en-US" sz="2800" dirty="0">
                <a:latin typeface="Calibri" panose="020F0502020204030204" pitchFamily="34" charset="0"/>
              </a:rPr>
              <a:t>(1556–1605)</a:t>
            </a:r>
          </a:p>
          <a:p>
            <a:pPr marL="740664" eaLnBrk="1" hangingPunct="1">
              <a:lnSpc>
                <a:spcPct val="90000"/>
              </a:lnSpc>
              <a:defRPr/>
            </a:pPr>
            <a:r>
              <a:rPr lang="en-US" altLang="en-US" sz="2800" dirty="0">
                <a:latin typeface="Calibri" pitchFamily="34" charset="0"/>
                <a:ea typeface="ＭＳ Ｐゴシック" pitchFamily="34" charset="-128"/>
              </a:rPr>
              <a:t>Collapsed by mid-17</a:t>
            </a:r>
            <a:r>
              <a:rPr lang="en-US" altLang="en-US" sz="2800" baseline="30000" dirty="0">
                <a:latin typeface="Calibri" pitchFamily="34" charset="0"/>
                <a:ea typeface="ＭＳ Ｐゴシック" pitchFamily="34" charset="-128"/>
              </a:rPr>
              <a:t>th</a:t>
            </a:r>
            <a:r>
              <a:rPr lang="en-US" altLang="en-US" sz="2800" dirty="0">
                <a:latin typeface="Calibri" pitchFamily="34" charset="0"/>
                <a:ea typeface="ＭＳ Ｐゴシック" pitchFamily="34" charset="-128"/>
              </a:rPr>
              <a:t> century; power vacuum </a:t>
            </a:r>
          </a:p>
          <a:p>
            <a:pPr eaLnBrk="1" hangingPunct="1">
              <a:lnSpc>
                <a:spcPct val="90000"/>
              </a:lnSpc>
              <a:defRPr/>
            </a:pPr>
            <a:r>
              <a:rPr lang="en-US" altLang="en-US" dirty="0">
                <a:latin typeface="Calibri" pitchFamily="34" charset="0"/>
                <a:ea typeface="ＭＳ Ｐゴシック" pitchFamily="34" charset="-128"/>
              </a:rPr>
              <a:t>The Impact of the Western Powers</a:t>
            </a:r>
          </a:p>
          <a:p>
            <a:pPr lvl="1" eaLnBrk="1" hangingPunct="1">
              <a:lnSpc>
                <a:spcPct val="90000"/>
              </a:lnSpc>
              <a:defRPr/>
            </a:pPr>
            <a:r>
              <a:rPr lang="en-US" altLang="en-US" dirty="0">
                <a:latin typeface="Calibri" pitchFamily="34" charset="0"/>
                <a:ea typeface="ＭＳ Ｐゴシック" pitchFamily="34" charset="-128"/>
              </a:rPr>
              <a:t>The decline of Portugal’s dominance</a:t>
            </a:r>
          </a:p>
          <a:p>
            <a:pPr lvl="1" eaLnBrk="1" hangingPunct="1">
              <a:lnSpc>
                <a:spcPct val="90000"/>
              </a:lnSpc>
              <a:defRPr/>
            </a:pPr>
            <a:r>
              <a:rPr lang="en-US" altLang="en-US" dirty="0">
                <a:latin typeface="Calibri" pitchFamily="34" charset="0"/>
                <a:ea typeface="ＭＳ Ｐゴシック" pitchFamily="34" charset="-128"/>
              </a:rPr>
              <a:t>The increasing presence of the English</a:t>
            </a:r>
          </a:p>
          <a:p>
            <a:pPr lvl="2" eaLnBrk="1" hangingPunct="1">
              <a:lnSpc>
                <a:spcPct val="90000"/>
              </a:lnSpc>
              <a:defRPr/>
            </a:pPr>
            <a:r>
              <a:rPr lang="en-US" altLang="en-US" dirty="0">
                <a:latin typeface="Calibri" pitchFamily="34" charset="0"/>
                <a:ea typeface="ＭＳ Ｐゴシック" pitchFamily="34" charset="-128"/>
              </a:rPr>
              <a:t>Dutch and French competition</a:t>
            </a:r>
          </a:p>
          <a:p>
            <a:pPr lvl="2" eaLnBrk="1" hangingPunct="1">
              <a:lnSpc>
                <a:spcPct val="90000"/>
              </a:lnSpc>
              <a:defRPr/>
            </a:pPr>
            <a:r>
              <a:rPr lang="en-US" altLang="en-US" dirty="0">
                <a:latin typeface="Calibri" pitchFamily="34" charset="0"/>
                <a:ea typeface="ＭＳ Ｐゴシック" pitchFamily="34" charset="-128"/>
              </a:rPr>
              <a:t>Sir Robert Clive and the expansion of the East India </a:t>
            </a:r>
            <a:r>
              <a:rPr lang="en-US" altLang="en-US" dirty="0" smtClean="0">
                <a:latin typeface="Calibri" pitchFamily="34" charset="0"/>
                <a:ea typeface="ＭＳ Ｐゴシック" pitchFamily="34" charset="-128"/>
              </a:rPr>
              <a:t>Company (The Seven Years War)</a:t>
            </a:r>
            <a:endParaRPr lang="en-US" altLang="en-US" dirty="0">
              <a:latin typeface="Calibri" pitchFamily="34" charset="0"/>
              <a:ea typeface="ＭＳ Ｐゴシック" pitchFamily="34" charset="-128"/>
            </a:endParaRPr>
          </a:p>
          <a:p>
            <a:pPr lvl="3" eaLnBrk="1" hangingPunct="1">
              <a:lnSpc>
                <a:spcPct val="90000"/>
              </a:lnSpc>
              <a:defRPr/>
            </a:pPr>
            <a:r>
              <a:rPr lang="en-US" altLang="en-US" dirty="0">
                <a:latin typeface="Calibri" pitchFamily="34" charset="0"/>
                <a:ea typeface="ＭＳ Ｐゴシック" pitchFamily="34" charset="-128"/>
              </a:rPr>
              <a:t>The “Black Hole of Calcutta” </a:t>
            </a:r>
          </a:p>
          <a:p>
            <a:pPr lvl="3" eaLnBrk="1" hangingPunct="1">
              <a:lnSpc>
                <a:spcPct val="90000"/>
              </a:lnSpc>
              <a:defRPr/>
            </a:pPr>
            <a:r>
              <a:rPr lang="en-US" altLang="en-US" dirty="0">
                <a:latin typeface="Calibri" pitchFamily="34" charset="0"/>
                <a:ea typeface="ＭＳ Ｐゴシック" pitchFamily="34" charset="-128"/>
              </a:rPr>
              <a:t>Battle of Plassey (1757)</a:t>
            </a:r>
          </a:p>
          <a:p>
            <a:pPr lvl="3" eaLnBrk="1" hangingPunct="1">
              <a:lnSpc>
                <a:spcPct val="90000"/>
              </a:lnSpc>
              <a:defRPr/>
            </a:pPr>
            <a:r>
              <a:rPr lang="en-US" altLang="en-US" dirty="0">
                <a:latin typeface="Calibri" pitchFamily="34" charset="0"/>
                <a:ea typeface="ＭＳ Ｐゴシック" pitchFamily="34" charset="-128"/>
              </a:rPr>
              <a:t>Forced withdrawal of the </a:t>
            </a:r>
            <a:r>
              <a:rPr lang="en-US" altLang="en-US" dirty="0" smtClean="0">
                <a:latin typeface="Calibri" pitchFamily="34" charset="0"/>
                <a:ea typeface="ＭＳ Ｐゴシック" pitchFamily="34" charset="-128"/>
              </a:rPr>
              <a:t>French</a:t>
            </a:r>
          </a:p>
          <a:p>
            <a:pPr lvl="3" eaLnBrk="1" hangingPunct="1">
              <a:lnSpc>
                <a:spcPct val="90000"/>
              </a:lnSpc>
              <a:defRPr/>
            </a:pPr>
            <a:r>
              <a:rPr lang="en-US" altLang="en-US" dirty="0" smtClean="0">
                <a:latin typeface="Calibri" pitchFamily="34" charset="0"/>
                <a:ea typeface="ＭＳ Ｐゴシック" pitchFamily="34" charset="-128"/>
              </a:rPr>
              <a:t>India was “colonized” by a </a:t>
            </a:r>
            <a:r>
              <a:rPr lang="en-US" altLang="en-US" i="1" dirty="0" smtClean="0">
                <a:latin typeface="Calibri" pitchFamily="34" charset="0"/>
                <a:ea typeface="ＭＳ Ｐゴシック" pitchFamily="34" charset="-128"/>
              </a:rPr>
              <a:t>corporation</a:t>
            </a:r>
            <a:r>
              <a:rPr lang="en-US" altLang="en-US" dirty="0" smtClean="0">
                <a:latin typeface="Calibri" pitchFamily="34" charset="0"/>
                <a:ea typeface="ＭＳ Ｐゴシック" pitchFamily="34" charset="-128"/>
              </a:rPr>
              <a:t>, not a country.</a:t>
            </a:r>
            <a:endParaRPr lang="en-US" altLang="en-US" dirty="0">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1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106">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106">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106">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10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106">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106">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106">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106">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10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Mughal Empire</a:t>
            </a:r>
            <a:endParaRPr lang="en-US" dirty="0"/>
          </a:p>
        </p:txBody>
      </p:sp>
      <p:sp>
        <p:nvSpPr>
          <p:cNvPr id="512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p418</a:t>
            </a:r>
          </a:p>
        </p:txBody>
      </p:sp>
      <p:pic>
        <p:nvPicPr>
          <p:cNvPr id="39941" name="Picture 2" descr="The map shows the extent of Mughal Empire in the Indian subcontinent in the years, 1605 and 1700. In the year 1605 (the year Akbar died), the Mughal Empire consisted of the regions to the South and West of Himalayas. The territory had Persia and Afghanistan to its West and Tibet to its North East. In the South it had the Deccan region bordering it. To the South West it had the Arabian Sea and to the South East it had the Indian Ocean. It included Kashmir, Kabul, Delhi, Surat and Calcutta.&#10;&#10;By the year 1700, the Empire had expanded in the South and included the Deccan region. It almost extends to the South coast, leaving only a portion of land. Madras and Pondicherry came as part of the extended territory. However, the Empire lost a portion of land in its Western border.&#10;&#10;The map also mentions the key foreign settlements over the period and the settlements include areas both in and out of the Empire at different times. The areas are as follows and whether they were Dutch, British, Portuguese, or French is mentioned within parentheses: Bombay (British), Calicut (British), Cochin (Dutch), Ceylon (Dutch), Pondicherry (French), Madras (British) and Calcutta (Portuguese)." title="The Mughal Empi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7688" y="744538"/>
            <a:ext cx="55086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a:xfrm>
            <a:off x="685800" y="152400"/>
            <a:ext cx="8458200" cy="685800"/>
          </a:xfrm>
        </p:spPr>
        <p:txBody>
          <a:bodyPr/>
          <a:lstStyle/>
          <a:p>
            <a:pPr eaLnBrk="1" hangingPunct="1"/>
            <a:r>
              <a:rPr lang="en-US" altLang="en-US" dirty="0">
                <a:latin typeface="Calibri" panose="020F0502020204030204" pitchFamily="34" charset="0"/>
                <a:ea typeface="ＭＳ Ｐゴシック" panose="020B0600070205080204" pitchFamily="34" charset="-128"/>
              </a:rPr>
              <a:t>China &amp; Japan</a:t>
            </a:r>
          </a:p>
        </p:txBody>
      </p:sp>
      <p:sp>
        <p:nvSpPr>
          <p:cNvPr id="53251" name="Rectangle 5"/>
          <p:cNvSpPr>
            <a:spLocks noGrp="1" noChangeArrowheads="1"/>
          </p:cNvSpPr>
          <p:nvPr>
            <p:ph type="body" idx="1"/>
          </p:nvPr>
        </p:nvSpPr>
        <p:spPr>
          <a:xfrm>
            <a:off x="685800" y="1054100"/>
            <a:ext cx="7769225" cy="54991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China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Ming and Qing dynasties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Dynastic shift (1644) and the greatness of Manchu China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Western inroads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Imperial decline and European pressures  </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Qing attempts to control </a:t>
            </a:r>
            <a:r>
              <a:rPr lang="en-US" altLang="en-US" dirty="0" smtClean="0">
                <a:latin typeface="Calibri" panose="020F0502020204030204" pitchFamily="34" charset="0"/>
                <a:ea typeface="ＭＳ Ｐゴシック" panose="020B0600070205080204" pitchFamily="34" charset="-128"/>
              </a:rPr>
              <a:t>trade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The English had one trade port at Canton, but tried to harshly limit the foreigners it allowed in.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English frustration with China will lead to coercion- via Opium (more on that later)</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Japan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Shogun Tokugawa </a:t>
            </a:r>
            <a:r>
              <a:rPr lang="en-US" altLang="en-US" dirty="0" err="1">
                <a:latin typeface="Calibri" panose="020F0502020204030204" pitchFamily="34" charset="0"/>
                <a:ea typeface="ＭＳ Ｐゴシック" panose="020B0600070205080204" pitchFamily="34" charset="-128"/>
              </a:rPr>
              <a:t>Ieyasu</a:t>
            </a:r>
            <a:r>
              <a:rPr lang="en-US" altLang="en-US" dirty="0">
                <a:latin typeface="Calibri" panose="020F0502020204030204" pitchFamily="34" charset="0"/>
                <a:ea typeface="ＭＳ Ｐゴシック" panose="020B0600070205080204" pitchFamily="34" charset="-128"/>
              </a:rPr>
              <a:t> (1543 – 1616)</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Opening to the West</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Initial traders and missionaries welcomed</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Reactions against Westerners</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Expulsion of missionaries and merchants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2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25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25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25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25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25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251">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25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7800" cy="381000"/>
          </a:xfrm>
        </p:spPr>
        <p:txBody>
          <a:bodyPr/>
          <a:lstStyle/>
          <a:p>
            <a:r>
              <a:rPr lang="en-US" dirty="0" smtClean="0"/>
              <a:t>China &amp; Japan</a:t>
            </a:r>
            <a:endParaRPr lang="en-US" dirty="0"/>
          </a:p>
        </p:txBody>
      </p:sp>
      <p:sp>
        <p:nvSpPr>
          <p:cNvPr id="3" name="Content Placeholder 2"/>
          <p:cNvSpPr>
            <a:spLocks noGrp="1"/>
          </p:cNvSpPr>
          <p:nvPr>
            <p:ph idx="1"/>
          </p:nvPr>
        </p:nvSpPr>
        <p:spPr>
          <a:xfrm>
            <a:off x="652463" y="1371600"/>
            <a:ext cx="8034337" cy="5181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Japan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Shogun Tokugawa </a:t>
            </a:r>
            <a:r>
              <a:rPr lang="en-US" altLang="en-US" dirty="0" err="1">
                <a:latin typeface="Calibri" panose="020F0502020204030204" pitchFamily="34" charset="0"/>
                <a:ea typeface="ＭＳ Ｐゴシック" panose="020B0600070205080204" pitchFamily="34" charset="-128"/>
              </a:rPr>
              <a:t>Ieyasu</a:t>
            </a:r>
            <a:r>
              <a:rPr lang="en-US" altLang="en-US" dirty="0">
                <a:latin typeface="Calibri" panose="020F0502020204030204" pitchFamily="34" charset="0"/>
                <a:ea typeface="ＭＳ Ｐゴシック" panose="020B0600070205080204" pitchFamily="34" charset="-128"/>
              </a:rPr>
              <a:t> (1543 – 1616</a:t>
            </a:r>
            <a:r>
              <a:rPr lang="en-US" altLang="en-US" dirty="0" smtClean="0">
                <a:latin typeface="Calibri" panose="020F0502020204030204" pitchFamily="34" charset="0"/>
                <a:ea typeface="ＭＳ Ｐゴシック" panose="020B0600070205080204" pitchFamily="34" charset="-128"/>
              </a:rPr>
              <a:t>)</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Feudal Japan was a military state: limited wealth, prestige of the samurai.</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Opening to the West</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Initial traders and missionaries welcomed</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Reactions against </a:t>
            </a:r>
            <a:r>
              <a:rPr lang="en-US" altLang="en-US" dirty="0" smtClean="0">
                <a:latin typeface="Calibri" panose="020F0502020204030204" pitchFamily="34" charset="0"/>
                <a:ea typeface="ＭＳ Ｐゴシック" panose="020B0600070205080204" pitchFamily="34" charset="-128"/>
              </a:rPr>
              <a:t>Westerners</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Jesuit Portuguese missionaries were highly influential</a:t>
            </a:r>
            <a:endParaRPr lang="en-US" altLang="en-US" dirty="0">
              <a:latin typeface="Calibri" panose="020F0502020204030204" pitchFamily="34" charset="0"/>
              <a:ea typeface="ＭＳ Ｐゴシック" panose="020B0600070205080204" pitchFamily="34" charset="-128"/>
            </a:endParaRP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Expulsion of missionaries and </a:t>
            </a:r>
            <a:r>
              <a:rPr lang="en-US" altLang="en-US" dirty="0" smtClean="0">
                <a:latin typeface="Calibri" panose="020F0502020204030204" pitchFamily="34" charset="0"/>
                <a:ea typeface="ＭＳ Ｐゴシック" panose="020B0600070205080204" pitchFamily="34" charset="-128"/>
              </a:rPr>
              <a:t>merchants</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The Dutch were allowed one port- and they did not bring missionaries.</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3581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Qing Empire</a:t>
            </a:r>
            <a:endParaRPr lang="en-US" dirty="0"/>
          </a:p>
        </p:txBody>
      </p:sp>
      <p:sp>
        <p:nvSpPr>
          <p:cNvPr id="5427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p419</a:t>
            </a:r>
          </a:p>
        </p:txBody>
      </p:sp>
      <p:pic>
        <p:nvPicPr>
          <p:cNvPr id="41989" name="Picture 2" descr="The map shows the extent of the Qing Empire which consisted of Central and East Asia. Its territory ended to the South of Himalayas, in the South West, and ended before the regions of Burma and Laos in the South coast and Korea in the East Coast. It had the Russian Empire to the North of its land. Its tributary states were Burma, Laos, Siam, Vietnam, Cambodia, Taiwan and Korea." title="The Qing Empi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787400"/>
            <a:ext cx="5867400"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The Portuguese Arriving at Nagasaki</a:t>
            </a:r>
            <a:endParaRPr lang="en-US" dirty="0"/>
          </a:p>
        </p:txBody>
      </p:sp>
      <p:sp>
        <p:nvSpPr>
          <p:cNvPr id="563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p421</a:t>
            </a:r>
          </a:p>
        </p:txBody>
      </p:sp>
      <p:pic>
        <p:nvPicPr>
          <p:cNvPr id="563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338" y="1371600"/>
            <a:ext cx="882332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2"/>
          <p:cNvSpPr>
            <a:spLocks noChangeArrowheads="1"/>
          </p:cNvSpPr>
          <p:nvPr/>
        </p:nvSpPr>
        <p:spPr bwMode="auto">
          <a:xfrm>
            <a:off x="517525" y="5235575"/>
            <a:ext cx="8108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Portuguese traders landed accidentally in Japan in 1543. In a few years, they arrived regularly, taking part in a regional trade network involving Japan, China, and Southeast Asia. </a:t>
            </a:r>
            <a:endParaRPr lang="en-US" altLang="en-US" sz="2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Americas</a:t>
            </a:r>
          </a:p>
        </p:txBody>
      </p:sp>
      <p:sp>
        <p:nvSpPr>
          <p:cNvPr id="58371" name="Rectangle 5"/>
          <p:cNvSpPr>
            <a:spLocks noGrp="1" noChangeArrowheads="1"/>
          </p:cNvSpPr>
          <p:nvPr>
            <p:ph type="body" idx="1"/>
          </p:nvPr>
        </p:nvSpPr>
        <p:spPr>
          <a:xfrm>
            <a:off x="685800" y="1164771"/>
            <a:ext cx="8229600" cy="5540829"/>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West </a:t>
            </a:r>
            <a:r>
              <a:rPr lang="en-US" altLang="en-US" dirty="0" smtClean="0">
                <a:latin typeface="Calibri" panose="020F0502020204030204" pitchFamily="34" charset="0"/>
                <a:ea typeface="ＭＳ Ｐゴシック" panose="020B0600070205080204" pitchFamily="34" charset="-128"/>
              </a:rPr>
              <a:t>Indies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British and French “sugar factories” </a:t>
            </a:r>
            <a:endParaRPr lang="en-US" altLang="en-US" dirty="0" smtClean="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Brazil: sugar plantations</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British North America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Dutch and the New </a:t>
            </a:r>
            <a:r>
              <a:rPr lang="en-US" altLang="en-US" dirty="0" smtClean="0">
                <a:latin typeface="Calibri" panose="020F0502020204030204" pitchFamily="34" charset="0"/>
                <a:ea typeface="ＭＳ Ｐゴシック" panose="020B0600070205080204" pitchFamily="34" charset="-128"/>
              </a:rPr>
              <a:t>Netherlands (New York)</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Henry Hudson</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English</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Jamestown (1607</a:t>
            </a:r>
            <a:r>
              <a:rPr lang="en-US" altLang="en-US" dirty="0" smtClean="0">
                <a:latin typeface="Calibri" panose="020F0502020204030204" pitchFamily="34" charset="0"/>
                <a:ea typeface="ＭＳ Ｐゴシック" panose="020B0600070205080204" pitchFamily="34" charset="-128"/>
              </a:rPr>
              <a:t>)- The Virginia Company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Religious freedom </a:t>
            </a:r>
            <a:r>
              <a:rPr lang="en-US" altLang="en-US" i="1" dirty="0" smtClean="0">
                <a:latin typeface="Calibri" panose="020F0502020204030204" pitchFamily="34" charset="0"/>
                <a:ea typeface="ＭＳ Ｐゴシック" panose="020B0600070205080204" pitchFamily="34" charset="-128"/>
              </a:rPr>
              <a:t>and </a:t>
            </a:r>
            <a:r>
              <a:rPr lang="en-US" altLang="en-US" dirty="0" smtClean="0">
                <a:latin typeface="Calibri" panose="020F0502020204030204" pitchFamily="34" charset="0"/>
                <a:ea typeface="ＭＳ Ｐゴシック" panose="020B0600070205080204" pitchFamily="34" charset="-128"/>
              </a:rPr>
              <a:t>economic interests</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Control of the eastern seaboard</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The thirteen colonies and their </a:t>
            </a:r>
            <a:r>
              <a:rPr lang="en-US" altLang="en-US" dirty="0" smtClean="0">
                <a:latin typeface="Calibri" panose="020F0502020204030204" pitchFamily="34" charset="0"/>
                <a:ea typeface="ＭＳ Ｐゴシック" panose="020B0600070205080204" pitchFamily="34" charset="-128"/>
              </a:rPr>
              <a:t>roles</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Balance of trade was designed to benefit England.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37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37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37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37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37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37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37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8371">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37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685800" y="10886"/>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On the Brink of a New World</a:t>
            </a:r>
          </a:p>
        </p:txBody>
      </p:sp>
      <p:sp>
        <p:nvSpPr>
          <p:cNvPr id="7171" name="Rectangle 5"/>
          <p:cNvSpPr>
            <a:spLocks noGrp="1" noChangeArrowheads="1"/>
          </p:cNvSpPr>
          <p:nvPr>
            <p:ph type="body" idx="1"/>
          </p:nvPr>
        </p:nvSpPr>
        <p:spPr>
          <a:xfrm>
            <a:off x="685800" y="1066800"/>
            <a:ext cx="8229600" cy="5791200"/>
          </a:xfrm>
        </p:spPr>
        <p:txBody>
          <a:bodyPr/>
          <a:lstStyle/>
          <a:p>
            <a:pPr eaLnBrk="1" hangingPunct="1">
              <a:lnSpc>
                <a:spcPct val="80000"/>
              </a:lnSpc>
            </a:pPr>
            <a:r>
              <a:rPr lang="en-US" altLang="en-US" dirty="0">
                <a:latin typeface="Calibri" panose="020F0502020204030204" pitchFamily="34" charset="0"/>
                <a:ea typeface="ＭＳ Ｐゴシック" panose="020B0600070205080204" pitchFamily="34" charset="-128"/>
              </a:rPr>
              <a:t>The Motives for Expansion</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Fantastic lands</a:t>
            </a:r>
          </a:p>
          <a:p>
            <a:pPr lvl="2" eaLnBrk="1" hangingPunct="1">
              <a:lnSpc>
                <a:spcPct val="80000"/>
              </a:lnSpc>
            </a:pPr>
            <a:r>
              <a:rPr lang="en-US" altLang="en-US" i="1" dirty="0">
                <a:latin typeface="Calibri" panose="020F0502020204030204" pitchFamily="34" charset="0"/>
                <a:ea typeface="ＭＳ Ｐゴシック" panose="020B0600070205080204" pitchFamily="34" charset="-128"/>
              </a:rPr>
              <a:t>The Travels of John Mandeville </a:t>
            </a:r>
            <a:r>
              <a:rPr lang="en-US" altLang="en-US" dirty="0">
                <a:latin typeface="Calibri" panose="020F0502020204030204" pitchFamily="34" charset="0"/>
                <a:ea typeface="ＭＳ Ｐゴシック" panose="020B0600070205080204" pitchFamily="34" charset="-128"/>
              </a:rPr>
              <a:t>(14th century)</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Economic motives</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Access to the East</a:t>
            </a:r>
          </a:p>
          <a:p>
            <a:pPr lvl="3" eaLnBrk="1" hangingPunct="1">
              <a:lnSpc>
                <a:spcPct val="80000"/>
              </a:lnSpc>
            </a:pPr>
            <a:r>
              <a:rPr lang="en-US" altLang="en-US" dirty="0">
                <a:latin typeface="Calibri" panose="020F0502020204030204" pitchFamily="34" charset="0"/>
                <a:ea typeface="ＭＳ Ｐゴシック" panose="020B0600070205080204" pitchFamily="34" charset="-128"/>
              </a:rPr>
              <a:t>The </a:t>
            </a:r>
            <a:r>
              <a:rPr lang="en-US" altLang="en-US" dirty="0" smtClean="0">
                <a:latin typeface="Calibri" panose="020F0502020204030204" pitchFamily="34" charset="0"/>
                <a:ea typeface="ＭＳ Ｐゴシック" panose="020B0600070205080204" pitchFamily="34" charset="-128"/>
              </a:rPr>
              <a:t>Polos (Marco Polo’s </a:t>
            </a:r>
            <a:r>
              <a:rPr lang="en-US" altLang="en-US" i="1" dirty="0" smtClean="0">
                <a:latin typeface="Calibri" panose="020F0502020204030204" pitchFamily="34" charset="0"/>
                <a:ea typeface="ＭＳ Ｐゴシック" panose="020B0600070205080204" pitchFamily="34" charset="-128"/>
              </a:rPr>
              <a:t>Travels</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Religious Zeal</a:t>
            </a:r>
          </a:p>
          <a:p>
            <a:pPr eaLnBrk="1" hangingPunct="1">
              <a:lnSpc>
                <a:spcPct val="80000"/>
              </a:lnSpc>
            </a:pPr>
            <a:r>
              <a:rPr lang="en-US" altLang="en-US" dirty="0">
                <a:latin typeface="Calibri" panose="020F0502020204030204" pitchFamily="34" charset="0"/>
                <a:ea typeface="ＭＳ Ｐゴシック" panose="020B0600070205080204" pitchFamily="34" charset="-128"/>
              </a:rPr>
              <a:t>The Means for Expansion</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Maps</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Ptolemy’s </a:t>
            </a:r>
            <a:r>
              <a:rPr lang="en-US" altLang="en-US" i="1" dirty="0">
                <a:latin typeface="Calibri" panose="020F0502020204030204" pitchFamily="34" charset="0"/>
                <a:ea typeface="ＭＳ Ｐゴシック" panose="020B0600070205080204" pitchFamily="34" charset="-128"/>
              </a:rPr>
              <a:t>Geography</a:t>
            </a:r>
            <a:r>
              <a:rPr lang="en-US" altLang="en-US" dirty="0">
                <a:latin typeface="Calibri" panose="020F0502020204030204" pitchFamily="34" charset="0"/>
                <a:ea typeface="ＭＳ Ｐゴシック" panose="020B0600070205080204" pitchFamily="34" charset="-128"/>
              </a:rPr>
              <a:t> (1477, available in print)</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Ships and sailing</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Navigational aids and enhanced </a:t>
            </a:r>
            <a:r>
              <a:rPr lang="en-US" altLang="en-US" dirty="0" smtClean="0">
                <a:latin typeface="Calibri" panose="020F0502020204030204" pitchFamily="34" charset="0"/>
                <a:ea typeface="ＭＳ Ｐゴシック" panose="020B0600070205080204" pitchFamily="34" charset="-128"/>
              </a:rPr>
              <a:t>knowledge</a:t>
            </a:r>
          </a:p>
          <a:p>
            <a:pPr lvl="3" eaLnBrk="1" hangingPunct="1">
              <a:lnSpc>
                <a:spcPct val="80000"/>
              </a:lnSpc>
            </a:pPr>
            <a:r>
              <a:rPr lang="en-US" altLang="en-US" dirty="0" smtClean="0">
                <a:latin typeface="Calibri" panose="020F0502020204030204" pitchFamily="34" charset="0"/>
                <a:ea typeface="ＭＳ Ｐゴシック" panose="020B0600070205080204" pitchFamily="34" charset="-128"/>
              </a:rPr>
              <a:t>Could build ships to sail against the wind</a:t>
            </a:r>
          </a:p>
          <a:p>
            <a:pPr lvl="3" eaLnBrk="1" hangingPunct="1">
              <a:lnSpc>
                <a:spcPct val="80000"/>
              </a:lnSpc>
            </a:pPr>
            <a:r>
              <a:rPr lang="en-US" altLang="en-US" dirty="0" smtClean="0">
                <a:latin typeface="Calibri" panose="020F0502020204030204" pitchFamily="34" charset="0"/>
                <a:ea typeface="ＭＳ Ｐゴシック" panose="020B0600070205080204" pitchFamily="34" charset="-128"/>
              </a:rPr>
              <a:t>Compass and astrolabe</a:t>
            </a:r>
          </a:p>
          <a:p>
            <a:pPr lvl="3" eaLnBrk="1" hangingPunct="1">
              <a:lnSpc>
                <a:spcPct val="80000"/>
              </a:lnSpc>
            </a:pPr>
            <a:r>
              <a:rPr lang="en-US" altLang="en-US" dirty="0" smtClean="0">
                <a:latin typeface="Calibri" panose="020F0502020204030204" pitchFamily="34" charset="0"/>
                <a:ea typeface="ＭＳ Ｐゴシック" panose="020B0600070205080204" pitchFamily="34" charset="-128"/>
              </a:rPr>
              <a:t>Knowledge of wind patterns</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7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7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71">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71">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71">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71">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71">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7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The Americas</a:t>
            </a:r>
            <a:endParaRPr lang="en-US" dirty="0"/>
          </a:p>
        </p:txBody>
      </p:sp>
      <p:sp>
        <p:nvSpPr>
          <p:cNvPr id="3" name="Content Placeholder 2"/>
          <p:cNvSpPr>
            <a:spLocks noGrp="1"/>
          </p:cNvSpPr>
          <p:nvPr>
            <p:ph idx="1"/>
          </p:nvPr>
        </p:nvSpPr>
        <p:spPr>
          <a:xfrm>
            <a:off x="652463" y="1295400"/>
            <a:ext cx="8034337" cy="5257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French North </a:t>
            </a:r>
            <a:r>
              <a:rPr lang="en-US" altLang="en-US" dirty="0" smtClean="0">
                <a:latin typeface="Calibri" panose="020F0502020204030204" pitchFamily="34" charset="0"/>
                <a:ea typeface="ＭＳ Ｐゴシック" panose="020B0600070205080204" pitchFamily="34" charset="-128"/>
              </a:rPr>
              <a:t>America</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St. Lawrence River Valley and Quebec</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By 1663- property of the French king, run as a trading area.</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Furs, leather, fish, timber</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Not as well-populated by the French- they are too busy fighting in Europe.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Rivalries with Britain in Canada and Latin America</a:t>
            </a:r>
          </a:p>
          <a:p>
            <a:endParaRPr lang="en-US" dirty="0"/>
          </a:p>
        </p:txBody>
      </p:sp>
    </p:spTree>
    <p:extLst>
      <p:ext uri="{BB962C8B-B14F-4D97-AF65-F5344CB8AC3E}">
        <p14:creationId xmlns:p14="http://schemas.microsoft.com/office/powerpoint/2010/main" val="42539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West Indies</a:t>
            </a:r>
            <a:endParaRPr lang="en-US" dirty="0"/>
          </a:p>
        </p:txBody>
      </p:sp>
      <p:sp>
        <p:nvSpPr>
          <p:cNvPr id="593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p421</a:t>
            </a:r>
          </a:p>
        </p:txBody>
      </p:sp>
      <p:pic>
        <p:nvPicPr>
          <p:cNvPr id="46085" name="Picture 2" descr="The map shows foreign settlements in the West Indies. The map also shows Florida to the North of the Islands. The following areas were held by the English: Barbados, Jamaica and Bermuda. The areas occupied by the French are as follows: Saint Domingue, Martinique and Guadeloupe. The areas occupied by the Spanish are as follows: Cuba, Hispaniola and Puerto Rico." title="The West Indi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516938"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A Sugar Mill in the West Indies</a:t>
            </a:r>
            <a:endParaRPr lang="en-US" dirty="0"/>
          </a:p>
        </p:txBody>
      </p:sp>
      <p:sp>
        <p:nvSpPr>
          <p:cNvPr id="614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p422</a:t>
            </a:r>
          </a:p>
        </p:txBody>
      </p:sp>
      <p:pic>
        <p:nvPicPr>
          <p:cNvPr id="614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990600"/>
            <a:ext cx="53276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Rectangle 2"/>
          <p:cNvSpPr>
            <a:spLocks noChangeArrowheads="1"/>
          </p:cNvSpPr>
          <p:nvPr/>
        </p:nvSpPr>
        <p:spPr bwMode="auto">
          <a:xfrm>
            <a:off x="723900" y="5257800"/>
            <a:ext cx="7696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Cane sugar was one of the most valuable products produced in the West Indies. By 1700, sugar was replacing honey as a sweetener for increasing numbers of Europeans.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228600"/>
            <a:ext cx="8458200" cy="391170"/>
          </a:xfrm>
        </p:spPr>
        <p:txBody>
          <a:bodyPr/>
          <a:lstStyle/>
          <a:p>
            <a:pPr eaLnBrk="1" hangingPunct="1">
              <a:defRPr/>
            </a:pPr>
            <a:r>
              <a:rPr lang="en-US" sz="3500" kern="1200" dirty="0">
                <a:solidFill>
                  <a:srgbClr val="000000"/>
                </a:solidFill>
                <a:latin typeface="Calibri"/>
                <a:ea typeface="ＭＳ Ｐゴシック"/>
                <a:cs typeface="ＭＳ Ｐゴシック"/>
              </a:rPr>
              <a:t>CHRONOLOGY New Rivals on the World Stage</a:t>
            </a:r>
            <a:endParaRPr lang="en-US" sz="3500" dirty="0"/>
          </a:p>
        </p:txBody>
      </p:sp>
      <p:sp>
        <p:nvSpPr>
          <p:cNvPr id="6349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p422</a:t>
            </a:r>
          </a:p>
        </p:txBody>
      </p:sp>
      <p:graphicFrame>
        <p:nvGraphicFramePr>
          <p:cNvPr id="6" name="Table 5"/>
          <p:cNvGraphicFramePr>
            <a:graphicFrameLocks noGrp="1"/>
          </p:cNvGraphicFramePr>
          <p:nvPr>
            <p:extLst>
              <p:ext uri="{D42A27DB-BD31-4B8C-83A1-F6EECF244321}">
                <p14:modId xmlns:p14="http://schemas.microsoft.com/office/powerpoint/2010/main" val="291463626"/>
              </p:ext>
            </p:extLst>
          </p:nvPr>
        </p:nvGraphicFramePr>
        <p:xfrm>
          <a:off x="1107280" y="874261"/>
          <a:ext cx="7615238" cy="5751473"/>
        </p:xfrm>
        <a:graphic>
          <a:graphicData uri="http://schemas.openxmlformats.org/drawingml/2006/table">
            <a:tbl>
              <a:tblPr firstRow="1">
                <a:tableStyleId>{5A111915-BE36-4E01-A7E5-04B1672EAD32}</a:tableStyleId>
              </a:tblPr>
              <a:tblGrid>
                <a:gridCol w="6357938">
                  <a:extLst>
                    <a:ext uri="{9D8B030D-6E8A-4147-A177-3AD203B41FA5}">
                      <a16:colId xmlns="" xmlns:a16="http://schemas.microsoft.com/office/drawing/2014/main" val="20000"/>
                    </a:ext>
                  </a:extLst>
                </a:gridCol>
                <a:gridCol w="1257300">
                  <a:extLst>
                    <a:ext uri="{9D8B030D-6E8A-4147-A177-3AD203B41FA5}">
                      <a16:colId xmlns="" xmlns:a16="http://schemas.microsoft.com/office/drawing/2014/main" val="20001"/>
                    </a:ext>
                  </a:extLst>
                </a:gridCol>
              </a:tblGrid>
              <a:tr h="442421">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Event</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Dates</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442421">
                <a:tc>
                  <a:txBody>
                    <a:bodyPr/>
                    <a:lstStyle/>
                    <a:p>
                      <a:pPr marL="0" marR="0">
                        <a:lnSpc>
                          <a:spcPct val="115000"/>
                        </a:lnSpc>
                        <a:spcBef>
                          <a:spcPts val="0"/>
                        </a:spcBef>
                        <a:spcAft>
                          <a:spcPts val="0"/>
                        </a:spcAft>
                      </a:pPr>
                      <a:r>
                        <a:rPr lang="en-US" sz="2500" b="0" dirty="0">
                          <a:effectLst/>
                          <a:latin typeface="Calibri" panose="020F0502020204030204" pitchFamily="34" charset="0"/>
                        </a:rPr>
                        <a:t>Portuguese traders land in Japan</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1543</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442421">
                <a:tc>
                  <a:txBody>
                    <a:bodyPr/>
                    <a:lstStyle/>
                    <a:p>
                      <a:pPr marL="0" marR="0">
                        <a:lnSpc>
                          <a:spcPct val="115000"/>
                        </a:lnSpc>
                        <a:spcBef>
                          <a:spcPts val="0"/>
                        </a:spcBef>
                        <a:spcAft>
                          <a:spcPts val="0"/>
                        </a:spcAft>
                      </a:pPr>
                      <a:r>
                        <a:rPr lang="en-US" sz="2500" b="0" dirty="0">
                          <a:effectLst/>
                          <a:latin typeface="Calibri" panose="020F0502020204030204" pitchFamily="34" charset="0"/>
                        </a:rPr>
                        <a:t>British East India Company formed</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1600</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42421">
                <a:tc>
                  <a:txBody>
                    <a:bodyPr/>
                    <a:lstStyle/>
                    <a:p>
                      <a:pPr marL="0" marR="0">
                        <a:lnSpc>
                          <a:spcPct val="115000"/>
                        </a:lnSpc>
                        <a:spcBef>
                          <a:spcPts val="0"/>
                        </a:spcBef>
                        <a:spcAft>
                          <a:spcPts val="0"/>
                        </a:spcAft>
                      </a:pPr>
                      <a:r>
                        <a:rPr lang="en-US" sz="2500" b="0" dirty="0">
                          <a:effectLst/>
                          <a:latin typeface="Calibri" panose="020F0502020204030204" pitchFamily="34" charset="0"/>
                        </a:rPr>
                        <a:t>Dutch East India Company formed</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1602</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42421">
                <a:tc>
                  <a:txBody>
                    <a:bodyPr/>
                    <a:lstStyle/>
                    <a:p>
                      <a:pPr marL="0" marR="0">
                        <a:lnSpc>
                          <a:spcPct val="115000"/>
                        </a:lnSpc>
                        <a:spcBef>
                          <a:spcPts val="0"/>
                        </a:spcBef>
                        <a:spcAft>
                          <a:spcPts val="0"/>
                        </a:spcAft>
                      </a:pPr>
                      <a:r>
                        <a:rPr lang="en-US" sz="2500" b="0" dirty="0">
                          <a:effectLst/>
                          <a:latin typeface="Calibri" panose="020F0502020204030204" pitchFamily="34" charset="0"/>
                        </a:rPr>
                        <a:t>English settlement at Jamestown</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1607</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442421">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Champlain establishes settlement at Quebec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1608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74741345"/>
                  </a:ext>
                </a:extLst>
              </a:tr>
              <a:tr h="442421">
                <a:tc>
                  <a:txBody>
                    <a:bodyPr/>
                    <a:lstStyle/>
                    <a:p>
                      <a:pPr marL="0" marR="0">
                        <a:lnSpc>
                          <a:spcPct val="115000"/>
                        </a:lnSpc>
                        <a:spcBef>
                          <a:spcPts val="0"/>
                        </a:spcBef>
                        <a:spcAft>
                          <a:spcPts val="0"/>
                        </a:spcAft>
                      </a:pPr>
                      <a:r>
                        <a:rPr lang="en-US" sz="2500" b="0" dirty="0">
                          <a:effectLst/>
                          <a:latin typeface="Calibri" panose="020F0502020204030204" pitchFamily="34" charset="0"/>
                        </a:rPr>
                        <a:t>Dutch fort established at Batavia</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1619</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442421">
                <a:tc>
                  <a:txBody>
                    <a:bodyPr/>
                    <a:lstStyle/>
                    <a:p>
                      <a:pPr marL="0" marR="0">
                        <a:lnSpc>
                          <a:spcPct val="115000"/>
                        </a:lnSpc>
                        <a:spcBef>
                          <a:spcPts val="0"/>
                        </a:spcBef>
                        <a:spcAft>
                          <a:spcPts val="0"/>
                        </a:spcAft>
                      </a:pPr>
                      <a:r>
                        <a:rPr lang="en-US" sz="2500" b="0" dirty="0">
                          <a:effectLst/>
                          <a:latin typeface="Calibri" panose="020F0502020204030204" pitchFamily="34" charset="0"/>
                        </a:rPr>
                        <a:t>Dutch seize Malacca from the Portuguese</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1641</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442421">
                <a:tc>
                  <a:txBody>
                    <a:bodyPr/>
                    <a:lstStyle/>
                    <a:p>
                      <a:pPr marL="0" marR="0">
                        <a:lnSpc>
                          <a:spcPct val="115000"/>
                        </a:lnSpc>
                        <a:spcBef>
                          <a:spcPts val="0"/>
                        </a:spcBef>
                        <a:spcAft>
                          <a:spcPts val="0"/>
                        </a:spcAft>
                      </a:pPr>
                      <a:r>
                        <a:rPr lang="en-US" sz="2500" b="0" dirty="0">
                          <a:effectLst/>
                          <a:latin typeface="Calibri" panose="020F0502020204030204" pitchFamily="34" charset="0"/>
                        </a:rPr>
                        <a:t>English seize New Netherland</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1664</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442421">
                <a:tc>
                  <a:txBody>
                    <a:bodyPr/>
                    <a:lstStyle/>
                    <a:p>
                      <a:pPr marL="0" marR="0">
                        <a:lnSpc>
                          <a:spcPct val="115000"/>
                        </a:lnSpc>
                        <a:spcBef>
                          <a:spcPts val="0"/>
                        </a:spcBef>
                        <a:spcAft>
                          <a:spcPts val="0"/>
                        </a:spcAft>
                      </a:pPr>
                      <a:r>
                        <a:rPr lang="en-US" sz="2500" b="0" dirty="0">
                          <a:effectLst/>
                          <a:latin typeface="Calibri" panose="020F0502020204030204" pitchFamily="34" charset="0"/>
                        </a:rPr>
                        <a:t>English establish trading post at Canton</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1699</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r h="442421">
                <a:tc>
                  <a:txBody>
                    <a:bodyPr/>
                    <a:lstStyle/>
                    <a:p>
                      <a:pPr marL="0" marR="0">
                        <a:lnSpc>
                          <a:spcPct val="115000"/>
                        </a:lnSpc>
                        <a:spcBef>
                          <a:spcPts val="0"/>
                        </a:spcBef>
                        <a:spcAft>
                          <a:spcPts val="0"/>
                        </a:spcAft>
                      </a:pPr>
                      <a:r>
                        <a:rPr lang="en-US" sz="2500" b="0" dirty="0">
                          <a:effectLst/>
                          <a:latin typeface="Calibri" panose="020F0502020204030204" pitchFamily="34" charset="0"/>
                        </a:rPr>
                        <a:t>Battle of Plassey</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1757</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r h="442421">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French cede Canada to British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1763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46873869"/>
                  </a:ext>
                </a:extLst>
              </a:tr>
              <a:tr h="442421">
                <a:tc>
                  <a:txBody>
                    <a:bodyPr/>
                    <a:lstStyle/>
                    <a:p>
                      <a:pPr marL="0" marR="0">
                        <a:lnSpc>
                          <a:spcPct val="115000"/>
                        </a:lnSpc>
                        <a:spcBef>
                          <a:spcPts val="0"/>
                        </a:spcBef>
                        <a:spcAft>
                          <a:spcPts val="0"/>
                        </a:spcAft>
                      </a:pPr>
                      <a:r>
                        <a:rPr lang="en-US" sz="2500" b="0" dirty="0">
                          <a:effectLst/>
                          <a:latin typeface="Calibri" panose="020F0502020204030204" pitchFamily="34" charset="0"/>
                        </a:rPr>
                        <a:t>British mission to China</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1793</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Impact of European </a:t>
            </a:r>
            <a:r>
              <a:rPr lang="en-US" altLang="en-US" dirty="0" smtClean="0">
                <a:latin typeface="Calibri" panose="020F0502020204030204" pitchFamily="34" charset="0"/>
                <a:ea typeface="ＭＳ Ｐゴシック" panose="020B0600070205080204" pitchFamily="34" charset="-128"/>
              </a:rPr>
              <a:t>Expansion</a:t>
            </a:r>
            <a:endParaRPr lang="en-US" altLang="en-US" dirty="0">
              <a:latin typeface="Calibri" panose="020F0502020204030204" pitchFamily="34" charset="0"/>
              <a:ea typeface="ＭＳ Ｐゴシック" panose="020B0600070205080204" pitchFamily="34" charset="-128"/>
            </a:endParaRPr>
          </a:p>
        </p:txBody>
      </p:sp>
      <p:sp>
        <p:nvSpPr>
          <p:cNvPr id="65539" name="Rectangle 3"/>
          <p:cNvSpPr>
            <a:spLocks noGrp="1" noChangeArrowheads="1"/>
          </p:cNvSpPr>
          <p:nvPr>
            <p:ph type="body" idx="1"/>
          </p:nvPr>
        </p:nvSpPr>
        <p:spPr>
          <a:xfrm>
            <a:off x="685800" y="1371600"/>
            <a:ext cx="7769225" cy="41132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Conquered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Diverse effects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Devastating effects to local populations in America and Africa</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Less impact in Asia</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Creation of a multiracial society in Latin America</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Ecology: livestock and crops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Catholic Missionaries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Conversion of native populations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Hospitals, orphanages</a:t>
            </a:r>
            <a:r>
              <a:rPr lang="en-US" altLang="en-US" dirty="0">
                <a:solidFill>
                  <a:srgbClr val="FF0000"/>
                </a:solidFill>
                <a:latin typeface="Calibri" panose="020F0502020204030204" pitchFamily="34" charset="0"/>
                <a:ea typeface="ＭＳ Ｐゴシック" panose="020B0600070205080204" pitchFamily="34" charset="-128"/>
              </a:rPr>
              <a:t>,</a:t>
            </a:r>
            <a:r>
              <a:rPr lang="en-US" altLang="en-US" dirty="0">
                <a:latin typeface="Calibri" panose="020F0502020204030204" pitchFamily="34" charset="0"/>
                <a:ea typeface="ＭＳ Ｐゴシック" panose="020B0600070205080204" pitchFamily="34" charset="-128"/>
              </a:rPr>
              <a:t> and schools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Jesuits in Asia</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Conversions in China</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Japan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5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5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53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53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5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noChangeArrowheads="1"/>
          </p:cNvSpPr>
          <p:nvPr>
            <p:ph type="title"/>
          </p:nvPr>
        </p:nvSpPr>
        <p:spPr>
          <a:xfrm>
            <a:off x="660400" y="152400"/>
            <a:ext cx="84836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Impact of European </a:t>
            </a:r>
            <a:r>
              <a:rPr lang="en-US" altLang="en-US" dirty="0" smtClean="0">
                <a:latin typeface="Calibri" panose="020F0502020204030204" pitchFamily="34" charset="0"/>
                <a:ea typeface="ＭＳ Ｐゴシック" panose="020B0600070205080204" pitchFamily="34" charset="-128"/>
              </a:rPr>
              <a:t>Expansion</a:t>
            </a:r>
            <a:endParaRPr lang="en-US" altLang="en-US" dirty="0">
              <a:latin typeface="Calibri" panose="020F0502020204030204" pitchFamily="34" charset="0"/>
              <a:ea typeface="ＭＳ Ｐゴシック" panose="020B0600070205080204" pitchFamily="34" charset="-128"/>
            </a:endParaRPr>
          </a:p>
        </p:txBody>
      </p:sp>
      <p:sp>
        <p:nvSpPr>
          <p:cNvPr id="66563" name="Rectangle 3"/>
          <p:cNvSpPr>
            <a:spLocks noGrp="1" noChangeArrowheads="1"/>
          </p:cNvSpPr>
          <p:nvPr>
            <p:ph type="body" idx="1"/>
          </p:nvPr>
        </p:nvSpPr>
        <p:spPr>
          <a:xfrm>
            <a:off x="660400" y="1447800"/>
            <a:ext cx="7769225" cy="41132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Conquerors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Opportunities for men and women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Economic effects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Gold, silver, and a price revolution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Plants and animals: the Columbian Exchange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Impact on European lifestyle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Chocolate, coffee, and tea</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Deepening European rivalries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New views of the world</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Gerardus Mercator (1512 – 1594) and his map</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Psychological impact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5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5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5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56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56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56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8" name="Title 1"/>
          <p:cNvSpPr>
            <a:spLocks noGrp="1"/>
          </p:cNvSpPr>
          <p:nvPr>
            <p:ph type="title" idx="4294967295"/>
          </p:nvPr>
        </p:nvSpPr>
        <p:spPr>
          <a:xfrm>
            <a:off x="38100" y="152400"/>
            <a:ext cx="9067800" cy="533400"/>
          </a:xfrm>
        </p:spPr>
        <p:txBody>
          <a:bodyPr/>
          <a:lstStyle/>
          <a:p>
            <a:r>
              <a:rPr lang="en-US" altLang="en-US" sz="3000" dirty="0">
                <a:latin typeface="Calibri" panose="020F0502020204030204" pitchFamily="34" charset="0"/>
                <a:ea typeface="ＭＳ Ｐゴシック" panose="020B0600070205080204" pitchFamily="34" charset="-128"/>
              </a:rPr>
              <a:t>Film &amp; History: </a:t>
            </a:r>
            <a:r>
              <a:rPr lang="en-US" altLang="en-US" sz="3000" i="1" dirty="0">
                <a:latin typeface="Calibri" panose="020F0502020204030204" pitchFamily="34" charset="0"/>
                <a:ea typeface="ＭＳ Ｐゴシック" panose="020B0600070205080204" pitchFamily="34" charset="-128"/>
              </a:rPr>
              <a:t>The Mission </a:t>
            </a:r>
            <a:r>
              <a:rPr lang="en-US" altLang="en-US" sz="3000" dirty="0">
                <a:latin typeface="Calibri" panose="020F0502020204030204" pitchFamily="34" charset="0"/>
                <a:ea typeface="ＭＳ Ｐゴシック" panose="020B0600070205080204" pitchFamily="34" charset="-128"/>
              </a:rPr>
              <a:t> </a:t>
            </a:r>
          </a:p>
        </p:txBody>
      </p:sp>
      <p:sp>
        <p:nvSpPr>
          <p:cNvPr id="675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p424</a:t>
            </a:r>
          </a:p>
        </p:txBody>
      </p:sp>
      <p:pic>
        <p:nvPicPr>
          <p:cNvPr id="675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219200"/>
            <a:ext cx="54038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1"/>
          <p:cNvSpPr>
            <a:spLocks noChangeArrowheads="1"/>
          </p:cNvSpPr>
          <p:nvPr/>
        </p:nvSpPr>
        <p:spPr bwMode="auto">
          <a:xfrm>
            <a:off x="925513" y="5029200"/>
            <a:ext cx="7369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Jesuit missionary Father Gabriel (Jeremy Irons) with the Guaraní Indians of Paraguay before their slaughter by Portuguese troops.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14.3 The Columbian Exchange</a:t>
            </a:r>
            <a:endParaRPr lang="en-US" dirty="0"/>
          </a:p>
        </p:txBody>
      </p:sp>
      <p:sp>
        <p:nvSpPr>
          <p:cNvPr id="6963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14.3 p426</a:t>
            </a:r>
          </a:p>
        </p:txBody>
      </p:sp>
      <p:pic>
        <p:nvPicPr>
          <p:cNvPr id="52229" name="Picture 2" descr="The world map displays the transaction of crops, products and animals between America and Europe. Crops such as Cotton and Cane sugar were imported to Europe from North America. The crops of Tobacco and Corn along with Potatoes and Chocolate were transplanted to Europe. Tomatoes, Peanuts, Peppers, Beans, Squash, Sweet Potatoes, and Manioc were exported from South America to Europe. The following were exported from Europe to America: wheat, grapevines and olive trees as well as cattle, horses, sheep, goats and pigs." title="MAP 14.3 The Columbian Exchan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014413"/>
            <a:ext cx="7734300"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A Seventeenth-Century World Map</a:t>
            </a:r>
            <a:endParaRPr lang="en-US" dirty="0"/>
          </a:p>
        </p:txBody>
      </p:sp>
      <p:sp>
        <p:nvSpPr>
          <p:cNvPr id="716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p427</a:t>
            </a:r>
          </a:p>
        </p:txBody>
      </p:sp>
      <p:pic>
        <p:nvPicPr>
          <p:cNvPr id="716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0513" y="919163"/>
            <a:ext cx="602297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Rectangle 2"/>
          <p:cNvSpPr>
            <a:spLocks noChangeArrowheads="1"/>
          </p:cNvSpPr>
          <p:nvPr/>
        </p:nvSpPr>
        <p:spPr bwMode="auto">
          <a:xfrm>
            <a:off x="914400" y="5410200"/>
            <a:ext cx="731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beautiful world map was prepared in 1630 by Henricus Hondius.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Toward a World </a:t>
            </a:r>
            <a:r>
              <a:rPr lang="en-US" altLang="en-US" dirty="0" smtClean="0">
                <a:latin typeface="Calibri" panose="020F0502020204030204" pitchFamily="34" charset="0"/>
                <a:ea typeface="ＭＳ Ｐゴシック" panose="020B0600070205080204" pitchFamily="34" charset="-128"/>
              </a:rPr>
              <a:t>Economy</a:t>
            </a:r>
            <a:endParaRPr lang="en-US" altLang="en-US" dirty="0">
              <a:latin typeface="Calibri" panose="020F0502020204030204" pitchFamily="34" charset="0"/>
              <a:ea typeface="ＭＳ Ｐゴシック" panose="020B0600070205080204" pitchFamily="34" charset="-128"/>
            </a:endParaRPr>
          </a:p>
        </p:txBody>
      </p:sp>
      <p:sp>
        <p:nvSpPr>
          <p:cNvPr id="73731" name="Rectangle 5"/>
          <p:cNvSpPr>
            <a:spLocks noGrp="1" noChangeArrowheads="1"/>
          </p:cNvSpPr>
          <p:nvPr>
            <p:ph type="body" idx="1"/>
          </p:nvPr>
        </p:nvSpPr>
        <p:spPr>
          <a:xfrm>
            <a:off x="685800" y="1601788"/>
            <a:ext cx="7769225" cy="4113212"/>
          </a:xfrm>
        </p:spPr>
        <p:txBody>
          <a:bodyPr/>
          <a:lstStyle/>
          <a:p>
            <a:pPr eaLnBrk="1" hangingPunct="1"/>
            <a:r>
              <a:rPr lang="en-US" altLang="en-US" dirty="0">
                <a:latin typeface="Calibri" panose="020F0502020204030204" pitchFamily="34" charset="0"/>
                <a:ea typeface="ＭＳ Ｐゴシック" panose="020B0600070205080204" pitchFamily="34" charset="-128"/>
              </a:rPr>
              <a:t>Economic Conditions in the Sixteenth Century</a:t>
            </a:r>
          </a:p>
          <a:p>
            <a:pPr lvl="1" eaLnBrk="1" hangingPunct="1"/>
            <a:r>
              <a:rPr lang="en-US" altLang="en-US" dirty="0">
                <a:latin typeface="Calibri" panose="020F0502020204030204" pitchFamily="34" charset="0"/>
                <a:ea typeface="ＭＳ Ｐゴシック" panose="020B0600070205080204" pitchFamily="34" charset="-128"/>
              </a:rPr>
              <a:t>The causes and consequences of inflation</a:t>
            </a:r>
          </a:p>
          <a:p>
            <a:pPr eaLnBrk="1" hangingPunct="1"/>
            <a:r>
              <a:rPr lang="en-US" altLang="en-US" dirty="0">
                <a:latin typeface="Calibri" panose="020F0502020204030204" pitchFamily="34" charset="0"/>
                <a:ea typeface="ＭＳ Ｐゴシック" panose="020B0600070205080204" pitchFamily="34" charset="-128"/>
              </a:rPr>
              <a:t>The Growth of Commercial Capitalism</a:t>
            </a:r>
          </a:p>
          <a:p>
            <a:pPr lvl="1" eaLnBrk="1" hangingPunct="1"/>
            <a:r>
              <a:rPr lang="en-US" altLang="en-US" dirty="0">
                <a:latin typeface="Calibri" panose="020F0502020204030204" pitchFamily="34" charset="0"/>
                <a:ea typeface="ＭＳ Ｐゴシック" panose="020B0600070205080204" pitchFamily="34" charset="-128"/>
              </a:rPr>
              <a:t>Joint-stock trading companies</a:t>
            </a:r>
          </a:p>
          <a:p>
            <a:pPr lvl="1" eaLnBrk="1" hangingPunct="1"/>
            <a:r>
              <a:rPr lang="en-US" altLang="en-US" dirty="0">
                <a:latin typeface="Calibri" panose="020F0502020204030204" pitchFamily="34" charset="0"/>
                <a:ea typeface="ＭＳ Ｐゴシック" panose="020B0600070205080204" pitchFamily="34" charset="-128"/>
              </a:rPr>
              <a:t>New economic institutions</a:t>
            </a:r>
          </a:p>
          <a:p>
            <a:pPr lvl="2" eaLnBrk="1" hangingPunct="1"/>
            <a:r>
              <a:rPr lang="en-US" altLang="en-US" dirty="0">
                <a:latin typeface="Calibri" panose="020F0502020204030204" pitchFamily="34" charset="0"/>
                <a:ea typeface="ＭＳ Ｐゴシック" panose="020B0600070205080204" pitchFamily="34" charset="-128"/>
              </a:rPr>
              <a:t>The Bank of Amsterdam (1609)</a:t>
            </a:r>
          </a:p>
          <a:p>
            <a:pPr lvl="2" eaLnBrk="1" hangingPunct="1"/>
            <a:r>
              <a:rPr lang="en-US" altLang="en-US" dirty="0">
                <a:latin typeface="Calibri" panose="020F0502020204030204" pitchFamily="34" charset="0"/>
                <a:ea typeface="ＭＳ Ｐゴシック" panose="020B0600070205080204" pitchFamily="34" charset="-128"/>
              </a:rPr>
              <a:t>Amsterdam Bourse (Exchange)</a:t>
            </a:r>
          </a:p>
          <a:p>
            <a:pPr lvl="1" eaLnBrk="1" hangingPunct="1"/>
            <a:r>
              <a:rPr lang="en-US" altLang="en-US" dirty="0">
                <a:latin typeface="Calibri" panose="020F0502020204030204" pitchFamily="34" charset="0"/>
                <a:ea typeface="ＭＳ Ｐゴシック" panose="020B0600070205080204" pitchFamily="34" charset="-128"/>
              </a:rPr>
              <a:t>Continuing dependence on agriculture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373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73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73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73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73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7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6"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Ptolemy’s World Map</a:t>
            </a:r>
            <a:endParaRPr lang="en-US" altLang="en-US" dirty="0">
              <a:ea typeface="ＭＳ Ｐゴシック" panose="020B0600070205080204" pitchFamily="34" charset="-128"/>
            </a:endParaRPr>
          </a:p>
        </p:txBody>
      </p:sp>
      <p:sp>
        <p:nvSpPr>
          <p:cNvPr id="81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p402</a:t>
            </a:r>
          </a:p>
        </p:txBody>
      </p:sp>
      <p:pic>
        <p:nvPicPr>
          <p:cNvPr id="81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5513" y="685800"/>
            <a:ext cx="7292975"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1"/>
          <p:cNvSpPr>
            <a:spLocks noChangeArrowheads="1"/>
          </p:cNvSpPr>
          <p:nvPr/>
        </p:nvSpPr>
        <p:spPr bwMode="auto">
          <a:xfrm>
            <a:off x="419100" y="5732463"/>
            <a:ext cx="830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Contained in the Latin translation of Ptolemy’s Geography was this world map,</a:t>
            </a:r>
          </a:p>
          <a:p>
            <a:pPr>
              <a:spcBef>
                <a:spcPct val="0"/>
              </a:spcBef>
              <a:buClrTx/>
              <a:buSzTx/>
              <a:buFontTx/>
              <a:buNone/>
            </a:pPr>
            <a:r>
              <a:rPr lang="en-US" altLang="en-US" sz="2000">
                <a:latin typeface="Calibri" panose="020F0502020204030204" pitchFamily="34" charset="0"/>
              </a:rPr>
              <a:t>which did not become available to Europeans until the late 1400s. </a:t>
            </a:r>
            <a:endParaRPr lang="en-US" altLang="en-US" sz="20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noChangeArrowheads="1"/>
          </p:cNvSpPr>
          <p:nvPr>
            <p:ph type="title"/>
          </p:nvPr>
        </p:nvSpPr>
        <p:spPr>
          <a:xfrm>
            <a:off x="685800" y="152400"/>
            <a:ext cx="8458200"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Toward a World </a:t>
            </a:r>
            <a:r>
              <a:rPr lang="en-US" altLang="en-US" dirty="0" smtClean="0">
                <a:latin typeface="Calibri" panose="020F0502020204030204" pitchFamily="34" charset="0"/>
                <a:ea typeface="ＭＳ Ｐゴシック" panose="020B0600070205080204" pitchFamily="34" charset="-128"/>
              </a:rPr>
              <a:t>Economy</a:t>
            </a:r>
            <a:endParaRPr lang="en-US" altLang="en-US" dirty="0">
              <a:latin typeface="Calibri" panose="020F0502020204030204" pitchFamily="34" charset="0"/>
              <a:ea typeface="ＭＳ Ｐゴシック" panose="020B0600070205080204" pitchFamily="34" charset="-128"/>
            </a:endParaRPr>
          </a:p>
        </p:txBody>
      </p:sp>
      <p:sp>
        <p:nvSpPr>
          <p:cNvPr id="17411" name="Rectangle 3"/>
          <p:cNvSpPr>
            <a:spLocks noGrp="1" noChangeArrowheads="1"/>
          </p:cNvSpPr>
          <p:nvPr>
            <p:ph type="body" idx="1"/>
          </p:nvPr>
        </p:nvSpPr>
        <p:spPr>
          <a:xfrm>
            <a:off x="709246" y="1143000"/>
            <a:ext cx="8305800" cy="5561012"/>
          </a:xfrm>
        </p:spPr>
        <p:txBody>
          <a:bodyPr>
            <a:normAutofit fontScale="92500" lnSpcReduction="20000"/>
          </a:bodyPr>
          <a:lstStyle/>
          <a:p>
            <a:pPr eaLnBrk="1" hangingPunct="1">
              <a:buFont typeface="Wingdings" charset="0"/>
              <a:buChar char="§"/>
              <a:defRPr/>
            </a:pPr>
            <a:r>
              <a:rPr lang="en-US" altLang="en-US" dirty="0">
                <a:latin typeface="Calibri" panose="020F0502020204030204" pitchFamily="34" charset="0"/>
                <a:ea typeface="+mn-ea"/>
                <a:cs typeface="+mn-cs"/>
              </a:rPr>
              <a:t>Mercantilism</a:t>
            </a:r>
          </a:p>
          <a:p>
            <a:pPr lvl="1" eaLnBrk="1" hangingPunct="1">
              <a:buFont typeface="Wingdings" charset="0"/>
              <a:buChar char="§"/>
              <a:defRPr/>
            </a:pPr>
            <a:r>
              <a:rPr lang="en-US" altLang="en-US" dirty="0">
                <a:latin typeface="Calibri" panose="020F0502020204030204" pitchFamily="34" charset="0"/>
              </a:rPr>
              <a:t>Chief beliefs and practices</a:t>
            </a:r>
          </a:p>
          <a:p>
            <a:pPr lvl="2" eaLnBrk="1" hangingPunct="1">
              <a:buFont typeface="Wingdings" charset="0"/>
              <a:buChar char="§"/>
              <a:defRPr/>
            </a:pPr>
            <a:r>
              <a:rPr lang="en-US" altLang="en-US" dirty="0">
                <a:latin typeface="Calibri" panose="020F0502020204030204" pitchFamily="34" charset="0"/>
              </a:rPr>
              <a:t>Total volume of trade </a:t>
            </a:r>
            <a:r>
              <a:rPr lang="en-US" altLang="en-US" dirty="0" smtClean="0">
                <a:latin typeface="Calibri" panose="020F0502020204030204" pitchFamily="34" charset="0"/>
              </a:rPr>
              <a:t>unchangeable</a:t>
            </a:r>
          </a:p>
          <a:p>
            <a:pPr lvl="2" eaLnBrk="1" hangingPunct="1">
              <a:buFont typeface="Wingdings" charset="0"/>
              <a:buChar char="§"/>
              <a:defRPr/>
            </a:pPr>
            <a:r>
              <a:rPr lang="en-US" altLang="en-US" dirty="0" smtClean="0">
                <a:latin typeface="Calibri" panose="020F0502020204030204" pitchFamily="34" charset="0"/>
              </a:rPr>
              <a:t>There is a certain set amount of wealth in the world, and states must compete for it.</a:t>
            </a:r>
          </a:p>
          <a:p>
            <a:pPr lvl="2" eaLnBrk="1" hangingPunct="1">
              <a:buFont typeface="Wingdings" charset="0"/>
              <a:buChar char="§"/>
              <a:defRPr/>
            </a:pPr>
            <a:r>
              <a:rPr lang="en-US" altLang="en-US" dirty="0" smtClean="0">
                <a:latin typeface="Calibri" panose="020F0502020204030204" pitchFamily="34" charset="0"/>
              </a:rPr>
              <a:t>A “</a:t>
            </a:r>
            <a:r>
              <a:rPr lang="en-US" altLang="en-US" dirty="0">
                <a:latin typeface="Calibri" panose="020F0502020204030204" pitchFamily="34" charset="0"/>
              </a:rPr>
              <a:t>z</a:t>
            </a:r>
            <a:r>
              <a:rPr lang="en-US" altLang="en-US" dirty="0" smtClean="0">
                <a:latin typeface="Calibri" panose="020F0502020204030204" pitchFamily="34" charset="0"/>
              </a:rPr>
              <a:t>ero-sum” game</a:t>
            </a:r>
            <a:endParaRPr lang="en-US" altLang="en-US" dirty="0">
              <a:latin typeface="Calibri" panose="020F0502020204030204" pitchFamily="34" charset="0"/>
            </a:endParaRPr>
          </a:p>
          <a:p>
            <a:pPr lvl="2" eaLnBrk="1" hangingPunct="1">
              <a:buFont typeface="Wingdings" charset="0"/>
              <a:buChar char="§"/>
              <a:defRPr/>
            </a:pPr>
            <a:r>
              <a:rPr lang="en-US" altLang="en-US" dirty="0">
                <a:latin typeface="Calibri" panose="020F0502020204030204" pitchFamily="34" charset="0"/>
              </a:rPr>
              <a:t>Importance of bullion and favorable balance of trade</a:t>
            </a:r>
          </a:p>
          <a:p>
            <a:pPr lvl="2" eaLnBrk="1" hangingPunct="1">
              <a:buFont typeface="Wingdings" charset="0"/>
              <a:buChar char="§"/>
              <a:defRPr/>
            </a:pPr>
            <a:r>
              <a:rPr lang="en-US" altLang="en-US" dirty="0" smtClean="0">
                <a:latin typeface="Calibri" panose="020F0502020204030204" pitchFamily="34" charset="0"/>
              </a:rPr>
              <a:t>Government control of economy</a:t>
            </a:r>
            <a:endParaRPr lang="en-US" altLang="en-US" dirty="0">
              <a:latin typeface="Calibri" panose="020F0502020204030204" pitchFamily="34" charset="0"/>
            </a:endParaRPr>
          </a:p>
          <a:p>
            <a:pPr eaLnBrk="1" hangingPunct="1">
              <a:buFont typeface="Wingdings" charset="0"/>
              <a:buChar char="§"/>
              <a:defRPr/>
            </a:pPr>
            <a:r>
              <a:rPr lang="en-US" altLang="en-US" dirty="0">
                <a:latin typeface="Calibri" panose="020F0502020204030204" pitchFamily="34" charset="0"/>
                <a:ea typeface="+mn-ea"/>
                <a:cs typeface="+mn-cs"/>
              </a:rPr>
              <a:t>Overseas Trade and Colonies: Movement toward Globalization</a:t>
            </a:r>
          </a:p>
          <a:p>
            <a:pPr lvl="1" eaLnBrk="1" hangingPunct="1">
              <a:buFont typeface="Wingdings" charset="0"/>
              <a:buChar char="§"/>
              <a:defRPr/>
            </a:pPr>
            <a:r>
              <a:rPr lang="en-US" altLang="en-US" dirty="0">
                <a:latin typeface="Calibri" panose="020F0502020204030204" pitchFamily="34" charset="0"/>
              </a:rPr>
              <a:t>The value of transoceanic trade </a:t>
            </a:r>
          </a:p>
          <a:p>
            <a:pPr lvl="1" eaLnBrk="1" hangingPunct="1">
              <a:buFont typeface="Wingdings" charset="0"/>
              <a:buChar char="§"/>
              <a:defRPr/>
            </a:pPr>
            <a:r>
              <a:rPr lang="en-US" altLang="en-US" dirty="0">
                <a:latin typeface="Calibri" panose="020F0502020204030204" pitchFamily="34" charset="0"/>
              </a:rPr>
              <a:t>Intra-European trade</a:t>
            </a:r>
          </a:p>
          <a:p>
            <a:pPr lvl="1" eaLnBrk="1" hangingPunct="1">
              <a:buFont typeface="Wingdings" charset="0"/>
              <a:buChar char="§"/>
              <a:defRPr/>
            </a:pPr>
            <a:r>
              <a:rPr lang="en-US" altLang="en-US" dirty="0">
                <a:latin typeface="Calibri" panose="020F0502020204030204" pitchFamily="34" charset="0"/>
              </a:rPr>
              <a:t>Trade patterns interlocked Europe, Africa, the East, and the Americas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4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4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7577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p429</a:t>
            </a:r>
          </a:p>
        </p:txBody>
      </p:sp>
      <p:pic>
        <p:nvPicPr>
          <p:cNvPr id="757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371600"/>
            <a:ext cx="88249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noChangeArrowheads="1"/>
          </p:cNvSpPr>
          <p:nvPr>
            <p:ph type="title"/>
          </p:nvPr>
        </p:nvSpPr>
        <p:spPr>
          <a:xfrm>
            <a:off x="766763" y="65314"/>
            <a:ext cx="8377237"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77827" name="Rectangle 5"/>
          <p:cNvSpPr>
            <a:spLocks noGrp="1" noChangeArrowheads="1"/>
          </p:cNvSpPr>
          <p:nvPr>
            <p:ph type="body" idx="1"/>
          </p:nvPr>
        </p:nvSpPr>
        <p:spPr>
          <a:xfrm>
            <a:off x="685800" y="1066800"/>
            <a:ext cx="7769225" cy="4267200"/>
          </a:xfrm>
        </p:spPr>
        <p:txBody>
          <a:bodyPr/>
          <a:lstStyle/>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Why were the Western European nations so well positioned for overseas exploration?</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How were the Spanish able to defeat the Aztecs?</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What social and economic forces drove the slave trade?</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How were the British able to achieve such a dominant position in Asia?</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What impact did European colonization have on the colonized?</a:t>
            </a:r>
          </a:p>
          <a:p>
            <a:pPr eaLnBrk="1" hangingPunct="1">
              <a:lnSpc>
                <a:spcPct val="90000"/>
              </a:lnSpc>
            </a:pPr>
            <a:r>
              <a:rPr lang="en-US" altLang="en-US" sz="2400" dirty="0">
                <a:latin typeface="Calibri" panose="020F0502020204030204" pitchFamily="34" charset="0"/>
                <a:ea typeface="ＭＳ Ｐゴシック" panose="020B0600070205080204" pitchFamily="34" charset="-128"/>
              </a:rPr>
              <a:t>What economic changes occurred in Europe as a result of mercantilism and capitalism?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astrola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065" y="562655"/>
            <a:ext cx="297180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081462"/>
            <a:ext cx="3299959"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1884" y="2057400"/>
            <a:ext cx="286702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40457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685800" y="762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New Horizons: The Portuguese and Spanish Empires</a:t>
            </a:r>
          </a:p>
        </p:txBody>
      </p:sp>
      <p:sp>
        <p:nvSpPr>
          <p:cNvPr id="10243" name="Rectangle 5"/>
          <p:cNvSpPr>
            <a:spLocks noGrp="1" noChangeArrowheads="1"/>
          </p:cNvSpPr>
          <p:nvPr>
            <p:ph type="body" idx="1"/>
          </p:nvPr>
        </p:nvSpPr>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Development of a Portuguese Maritime Empire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Prince Henry the Navigator (1394 – 1460)</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Portuguese in India</a:t>
            </a:r>
          </a:p>
          <a:p>
            <a:pPr lvl="2" eaLnBrk="1" hangingPunct="1">
              <a:lnSpc>
                <a:spcPct val="90000"/>
              </a:lnSpc>
            </a:pPr>
            <a:r>
              <a:rPr lang="en-US" altLang="en-US" dirty="0" err="1">
                <a:latin typeface="Calibri" panose="020F0502020204030204" pitchFamily="34" charset="0"/>
                <a:ea typeface="ＭＳ Ｐゴシック" panose="020B0600070205080204" pitchFamily="34" charset="-128"/>
              </a:rPr>
              <a:t>Bartholomeu</a:t>
            </a:r>
            <a:r>
              <a:rPr lang="en-US" altLang="en-US" dirty="0">
                <a:latin typeface="Calibri" panose="020F0502020204030204" pitchFamily="34" charset="0"/>
                <a:ea typeface="ＭＳ Ｐゴシック" panose="020B0600070205080204" pitchFamily="34" charset="-128"/>
              </a:rPr>
              <a:t> Dias and Vasco da Gama</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Viceroys</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Alfonso </a:t>
            </a:r>
            <a:r>
              <a:rPr lang="en-US" altLang="en-US" dirty="0" err="1">
                <a:latin typeface="Calibri" panose="020F0502020204030204" pitchFamily="34" charset="0"/>
                <a:ea typeface="ＭＳ Ｐゴシック" panose="020B0600070205080204" pitchFamily="34" charset="-128"/>
              </a:rPr>
              <a:t>d’Albuquerque</a:t>
            </a:r>
            <a:r>
              <a:rPr lang="en-US" altLang="en-US" dirty="0">
                <a:latin typeface="Calibri" panose="020F0502020204030204" pitchFamily="34" charset="0"/>
                <a:ea typeface="ＭＳ Ｐゴシック" panose="020B0600070205080204" pitchFamily="34" charset="-128"/>
              </a:rPr>
              <a:t> (c. 1462 – 1515</a:t>
            </a:r>
            <a:r>
              <a:rPr lang="en-US" altLang="en-US" dirty="0" smtClean="0">
                <a:latin typeface="Calibri" panose="020F0502020204030204" pitchFamily="34" charset="0"/>
                <a:ea typeface="ＭＳ Ｐゴシック" panose="020B0600070205080204" pitchFamily="34" charset="-128"/>
              </a:rPr>
              <a:t>)</a:t>
            </a:r>
          </a:p>
          <a:p>
            <a:pPr lvl="4" eaLnBrk="1" hangingPunct="1">
              <a:lnSpc>
                <a:spcPct val="90000"/>
              </a:lnSpc>
            </a:pPr>
            <a:r>
              <a:rPr lang="en-US" altLang="en-US" dirty="0" smtClean="0">
                <a:latin typeface="Calibri" panose="020F0502020204030204" pitchFamily="34" charset="0"/>
                <a:ea typeface="ＭＳ Ｐゴシック" panose="020B0600070205080204" pitchFamily="34" charset="-128"/>
              </a:rPr>
              <a:t>Slaughter of the Arabs of Malacca</a:t>
            </a:r>
            <a:endParaRPr lang="en-US" altLang="en-US" dirty="0">
              <a:latin typeface="Calibri" panose="020F0502020204030204" pitchFamily="34" charset="0"/>
              <a:ea typeface="ＭＳ Ｐゴシック" panose="020B0600070205080204" pitchFamily="34" charset="-128"/>
            </a:endParaRP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Commercial – military bases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In search of spices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Reasons for Portuguese Success</a:t>
            </a:r>
          </a:p>
          <a:p>
            <a:pPr lvl="3" eaLnBrk="1" hangingPunct="1">
              <a:lnSpc>
                <a:spcPct val="90000"/>
              </a:lnSpc>
            </a:pPr>
            <a:r>
              <a:rPr lang="en-US" altLang="en-US" sz="1800" dirty="0">
                <a:latin typeface="Calibri" panose="020F0502020204030204" pitchFamily="34" charset="0"/>
                <a:ea typeface="ＭＳ Ｐゴシック" panose="020B0600070205080204" pitchFamily="34" charset="-128"/>
              </a:rPr>
              <a:t>Guns  and seamanship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24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4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4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4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4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8" y="104775"/>
            <a:ext cx="9145588" cy="381000"/>
          </a:xfrm>
        </p:spPr>
        <p:txBody>
          <a:bodyPr/>
          <a:lstStyle/>
          <a:p>
            <a:pPr eaLnBrk="1" hangingPunct="1">
              <a:defRPr/>
            </a:pPr>
            <a:r>
              <a:rPr lang="en-US" sz="3200" kern="1200" dirty="0">
                <a:solidFill>
                  <a:srgbClr val="000000"/>
                </a:solidFill>
                <a:latin typeface="Calibri"/>
                <a:ea typeface="ＭＳ Ｐゴシック"/>
                <a:cs typeface="ＭＳ Ｐゴシック"/>
              </a:rPr>
              <a:t>Portuguese in India</a:t>
            </a:r>
            <a:endParaRPr lang="en-US" sz="3200" dirty="0"/>
          </a:p>
        </p:txBody>
      </p:sp>
      <p:sp>
        <p:nvSpPr>
          <p:cNvPr id="112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p403</a:t>
            </a:r>
          </a:p>
        </p:txBody>
      </p:sp>
      <p:pic>
        <p:nvPicPr>
          <p:cNvPr id="112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622300"/>
            <a:ext cx="3122613"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2"/>
          <p:cNvSpPr>
            <a:spLocks noChangeArrowheads="1"/>
          </p:cNvSpPr>
          <p:nvPr/>
        </p:nvSpPr>
        <p:spPr bwMode="auto">
          <a:xfrm>
            <a:off x="685800" y="5895975"/>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Portuguese continued their exploration of India after gaining control of Goa in 1509 by moving northwards into the territory of Gujarat.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2200" kern="1200" dirty="0">
                <a:solidFill>
                  <a:srgbClr val="000000"/>
                </a:solidFill>
                <a:latin typeface="Calibri"/>
                <a:ea typeface="ＭＳ Ｐゴシック"/>
                <a:cs typeface="ＭＳ Ｐゴシック"/>
              </a:rPr>
              <a:t>MAP 14.1 Discoveries and Possessions in the Fifteenth and Sixteenth Centuries</a:t>
            </a:r>
            <a:endParaRPr lang="en-US" sz="2200" dirty="0"/>
          </a:p>
        </p:txBody>
      </p:sp>
      <p:sp>
        <p:nvSpPr>
          <p:cNvPr id="1331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14.1 p404</a:t>
            </a:r>
          </a:p>
        </p:txBody>
      </p:sp>
      <p:pic>
        <p:nvPicPr>
          <p:cNvPr id="11269" name="Picture 2" descr="The map shows the expeditions of the Portuguese and Spanish in search of spices in the fifteenth and sixteenth centuries. The areas under the control of Spain and Portugal, their key trading cities and other independent trading cities and the routes taken by the Portuguese and Spanish and the independent trading cities are displayed in the map.&#10;&#10;The following areas were under the control of Spain: most of the west coast of South America including Peru and the cities of Lima and Potosi, the southern part of New Spain including the city of Tenochtitlan (Mexico City) and Hispaniola.&#10;&#10;The following areas were under the control of Portugal: a major portion of the North eastern coast of South America including Brazil, a portion of the west coast of Africa including Angola, and a portion of the eastern coast of Africa.&#10;The map also shows the major trading cities of the time. Cadiz was a Spanish trading city, and the following were Independent: Porto Bello, Canton, Nagasaki, and Calicut.&#10;The following were the Portuguese trading cities: Bahia, Bristol, Lisbon, Cueta, Elmina, Bakongo, Mozambique, Zanzibar, Ormuz, Diu, Goa, Colombo, Malacca, Timor, Manila, and Macao.&#10;The following are the naval trade Routes, shown in colored arrows (Green for Spanish, Blue for Portuguese, and Blue for other):&#10;Spanish Routes: Spain to the Southern coast of Africa (Via South America, Manila, and Timor), Spain to Cube (Via Canary Islands) and back to Spain (Via Azores), and Spain to the North coast of Africa via Cuba.&#10;Portuguese Routes: Portugal to Angola, Portugal to Calicut, Calicut to Timor, Calicut to Macao, Calicut to Nagasaki, and Portugal to the Southern Coast of Africa.&#10;Other Routes: Bristol to the East Coast of North America, Cape Verde to Northern Coast of South America, and Cape Verde to South eastern Coast of South America.&#10;The map also shows the Line of Demarcation (Treaty of Tordesillas, 1494) running across Brazil and the Atlantic Ocean." title="MAP 14.1 Discoveries and Possessions in the Fifteenth and Sixteenth Centuri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685800"/>
            <a:ext cx="7127875"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3229</TotalTime>
  <Words>3292</Words>
  <Application>Microsoft Office PowerPoint</Application>
  <PresentationFormat>On-screen Show (4:3)</PresentationFormat>
  <Paragraphs>473</Paragraphs>
  <Slides>52</Slides>
  <Notes>28</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Default Design</vt:lpstr>
      <vt:lpstr>Europe and the World: New Encounters,  1500–1800</vt:lpstr>
      <vt:lpstr>Focus Questions</vt:lpstr>
      <vt:lpstr>A 1536 Mercator projection map showing the route of Ferdinand Magellan’s first circumnavigation of the world</vt:lpstr>
      <vt:lpstr>On the Brink of a New World</vt:lpstr>
      <vt:lpstr>Ptolemy’s World Map</vt:lpstr>
      <vt:lpstr>PowerPoint Presentation</vt:lpstr>
      <vt:lpstr>New Horizons: The Portuguese and Spanish Empires</vt:lpstr>
      <vt:lpstr>Portuguese in India</vt:lpstr>
      <vt:lpstr>MAP 14.1 Discoveries and Possessions in the Fifteenth and Sixteenth Centuries</vt:lpstr>
      <vt:lpstr>Spices and World Trade (Slide 1 of 3)</vt:lpstr>
      <vt:lpstr>Spices and World Trade (Slide 2 of 3)</vt:lpstr>
      <vt:lpstr>Spices and World Trade (Slide 3 of 3)</vt:lpstr>
      <vt:lpstr>Voyages to the New World</vt:lpstr>
      <vt:lpstr>The Treaty of Tordesillas (1494)</vt:lpstr>
      <vt:lpstr>Christopher Columbus</vt:lpstr>
      <vt:lpstr>CHRONOLOGY The Portuguese and Spanish Empires in the Sixteenth Century</vt:lpstr>
      <vt:lpstr>The Spanish Empire in the New World</vt:lpstr>
      <vt:lpstr>The Spanish Empire in the New World</vt:lpstr>
      <vt:lpstr>The Spanish Empire in the New World</vt:lpstr>
      <vt:lpstr>The Spanish Empire in the New World</vt:lpstr>
      <vt:lpstr>The Maya</vt:lpstr>
      <vt:lpstr>The Aztecs</vt:lpstr>
      <vt:lpstr>The Inca</vt:lpstr>
      <vt:lpstr>Aztec Victims of Smallpox</vt:lpstr>
      <vt:lpstr>New Rivals on the World Stage</vt:lpstr>
      <vt:lpstr>Africa: The Slave Trade</vt:lpstr>
      <vt:lpstr>MAP 14.2 Triangular Trade Route in the Atlantic Economy</vt:lpstr>
      <vt:lpstr>The Sale of Slaves</vt:lpstr>
      <vt:lpstr>The West in Southeast Asia</vt:lpstr>
      <vt:lpstr>Southeast Asia, c. 1700</vt:lpstr>
      <vt:lpstr>Europe in Asia</vt:lpstr>
      <vt:lpstr>Europe in Asia</vt:lpstr>
      <vt:lpstr>The French and British in India</vt:lpstr>
      <vt:lpstr>The Mughal Empire</vt:lpstr>
      <vt:lpstr>China &amp; Japan</vt:lpstr>
      <vt:lpstr>China &amp; Japan</vt:lpstr>
      <vt:lpstr>The Qing Empire</vt:lpstr>
      <vt:lpstr>The Portuguese Arriving at Nagasaki</vt:lpstr>
      <vt:lpstr>The Americas</vt:lpstr>
      <vt:lpstr>The Americas</vt:lpstr>
      <vt:lpstr>The West Indies</vt:lpstr>
      <vt:lpstr>A Sugar Mill in the West Indies</vt:lpstr>
      <vt:lpstr>CHRONOLOGY New Rivals on the World Stage</vt:lpstr>
      <vt:lpstr>The Impact of European Expansion</vt:lpstr>
      <vt:lpstr>The Impact of European Expansion</vt:lpstr>
      <vt:lpstr>Film &amp; History: The Mission  </vt:lpstr>
      <vt:lpstr>MAP 14.3 The Columbian Exchange</vt:lpstr>
      <vt:lpstr>A Seventeenth-Century World Map</vt:lpstr>
      <vt:lpstr>Toward a World Economy</vt:lpstr>
      <vt:lpstr>Toward a World Economy</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Paula Dillon</cp:lastModifiedBy>
  <cp:revision>91</cp:revision>
  <dcterms:created xsi:type="dcterms:W3CDTF">2008-08-28T18:47:09Z</dcterms:created>
  <dcterms:modified xsi:type="dcterms:W3CDTF">2017-10-02T06:52:04Z</dcterms:modified>
</cp:coreProperties>
</file>