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69" r:id="rId2"/>
    <p:sldId id="332" r:id="rId3"/>
    <p:sldId id="290" r:id="rId4"/>
    <p:sldId id="313" r:id="rId5"/>
    <p:sldId id="339" r:id="rId6"/>
    <p:sldId id="340" r:id="rId7"/>
    <p:sldId id="341" r:id="rId8"/>
    <p:sldId id="291" r:id="rId9"/>
    <p:sldId id="314" r:id="rId10"/>
    <p:sldId id="342" r:id="rId11"/>
    <p:sldId id="292" r:id="rId12"/>
    <p:sldId id="295" r:id="rId13"/>
    <p:sldId id="343" r:id="rId14"/>
    <p:sldId id="315" r:id="rId15"/>
    <p:sldId id="296" r:id="rId16"/>
    <p:sldId id="316" r:id="rId17"/>
    <p:sldId id="312" r:id="rId18"/>
    <p:sldId id="345" r:id="rId19"/>
    <p:sldId id="346" r:id="rId20"/>
    <p:sldId id="297" r:id="rId21"/>
    <p:sldId id="317" r:id="rId22"/>
    <p:sldId id="347" r:id="rId23"/>
    <p:sldId id="348" r:id="rId24"/>
    <p:sldId id="360" r:id="rId25"/>
    <p:sldId id="318" r:id="rId26"/>
    <p:sldId id="349" r:id="rId27"/>
    <p:sldId id="350" r:id="rId28"/>
    <p:sldId id="351" r:id="rId29"/>
    <p:sldId id="352" r:id="rId30"/>
    <p:sldId id="319" r:id="rId31"/>
    <p:sldId id="299" r:id="rId32"/>
    <p:sldId id="300" r:id="rId33"/>
    <p:sldId id="320" r:id="rId34"/>
    <p:sldId id="301" r:id="rId35"/>
    <p:sldId id="355" r:id="rId36"/>
    <p:sldId id="322" r:id="rId37"/>
    <p:sldId id="357" r:id="rId38"/>
    <p:sldId id="321" r:id="rId39"/>
    <p:sldId id="303" r:id="rId40"/>
    <p:sldId id="304" r:id="rId41"/>
    <p:sldId id="353" r:id="rId42"/>
    <p:sldId id="354" r:id="rId43"/>
    <p:sldId id="302" r:id="rId44"/>
    <p:sldId id="323" r:id="rId45"/>
    <p:sldId id="356" r:id="rId46"/>
    <p:sldId id="358" r:id="rId47"/>
    <p:sldId id="324" r:id="rId48"/>
    <p:sldId id="344" r:id="rId49"/>
    <p:sldId id="359" r:id="rId50"/>
    <p:sldId id="325" r:id="rId51"/>
    <p:sldId id="326" r:id="rId52"/>
    <p:sldId id="333" r:id="rId53"/>
    <p:sldId id="334" r:id="rId54"/>
    <p:sldId id="335" r:id="rId55"/>
    <p:sldId id="336" r:id="rId56"/>
    <p:sldId id="337" r:id="rId57"/>
    <p:sldId id="338" r:id="rId58"/>
    <p:sldId id="327" r:id="rId59"/>
    <p:sldId id="306" r:id="rId60"/>
    <p:sldId id="328" r:id="rId61"/>
    <p:sldId id="307" r:id="rId62"/>
    <p:sldId id="329" r:id="rId63"/>
    <p:sldId id="330" r:id="rId64"/>
    <p:sldId id="308" r:id="rId65"/>
    <p:sldId id="309" r:id="rId66"/>
    <p:sldId id="310" r:id="rId67"/>
    <p:sldId id="311" r:id="rId68"/>
    <p:sldId id="331" r:id="rId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999">
          <p15:clr>
            <a:srgbClr val="A4A3A4"/>
          </p15:clr>
        </p15:guide>
        <p15:guide id="2" orient="horz" pos="2160">
          <p15:clr>
            <a:srgbClr val="A4A3A4"/>
          </p15:clr>
        </p15:guide>
        <p15:guide id="3" orient="horz" pos="170">
          <p15:clr>
            <a:srgbClr val="A4A3A4"/>
          </p15:clr>
        </p15:guide>
        <p15:guide id="4" orient="horz" pos="891">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8" autoAdjust="0"/>
    <p:restoredTop sz="70628" autoAdjust="0"/>
  </p:normalViewPr>
  <p:slideViewPr>
    <p:cSldViewPr>
      <p:cViewPr varScale="1">
        <p:scale>
          <a:sx n="64" d="100"/>
          <a:sy n="64" d="100"/>
        </p:scale>
        <p:origin x="2172" y="90"/>
      </p:cViewPr>
      <p:guideLst>
        <p:guide orient="horz" pos="999"/>
        <p:guide orient="horz" pos="2160"/>
        <p:guide orient="horz" pos="170"/>
        <p:guide orient="horz" pos="891"/>
        <p:guide pos="2880"/>
      </p:guideLst>
    </p:cSldViewPr>
  </p:slideViewPr>
  <p:outlineViewPr>
    <p:cViewPr>
      <p:scale>
        <a:sx n="33" d="100"/>
        <a:sy n="33" d="100"/>
      </p:scale>
      <p:origin x="0" y="24840"/>
    </p:cViewPr>
    <p:sldLst>
      <p:sld r:id="rId1" collapse="1"/>
    </p:sldLst>
  </p:outlineViewPr>
  <p:notesTextViewPr>
    <p:cViewPr>
      <p:scale>
        <a:sx n="100" d="100"/>
        <a:sy n="100" d="100"/>
      </p:scale>
      <p:origin x="0" y="0"/>
    </p:cViewPr>
  </p:notesTextViewPr>
  <p:sorterViewPr>
    <p:cViewPr>
      <p:scale>
        <a:sx n="106" d="100"/>
        <a:sy n="106" d="100"/>
      </p:scale>
      <p:origin x="0" y="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6282DD-864A-4EED-876F-8E1C4A8E1279}" type="slidenum">
              <a:rPr lang="en-US" altLang="en-US"/>
              <a:pPr>
                <a:defRPr/>
              </a:pPr>
              <a:t>‹#›</a:t>
            </a:fld>
            <a:endParaRPr lang="en-US" altLang="en-US"/>
          </a:p>
        </p:txBody>
      </p:sp>
    </p:spTree>
    <p:extLst>
      <p:ext uri="{BB962C8B-B14F-4D97-AF65-F5344CB8AC3E}">
        <p14:creationId xmlns:p14="http://schemas.microsoft.com/office/powerpoint/2010/main" val="41224913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A gathering of statesmen at the Congress of Vienna</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E134847-E02F-4B6C-920C-9D5769ADC252}"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Children at New Lanark. Robert Owen created an early experiment in utopian socialism by establishing</a:t>
            </a:r>
          </a:p>
          <a:p>
            <a:r>
              <a:rPr lang="en-US" altLang="en-US">
                <a:latin typeface="Calibri" panose="020F0502020204030204" pitchFamily="34" charset="0"/>
                <a:ea typeface="ＭＳ Ｐゴシック" panose="020B0600070205080204" pitchFamily="34" charset="-128"/>
              </a:rPr>
              <a:t>a model industrial community at New Lanark, Scotland. In this illustration, the children of factory workers</a:t>
            </a:r>
          </a:p>
          <a:p>
            <a:r>
              <a:rPr lang="en-US" altLang="en-US">
                <a:latin typeface="Calibri" panose="020F0502020204030204" pitchFamily="34" charset="0"/>
                <a:ea typeface="ＭＳ Ｐゴシック" panose="020B0600070205080204" pitchFamily="34" charset="-128"/>
              </a:rPr>
              <a:t>are shown dancing the quadrille.</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0A7B142-87A0-4147-B980-C9E948E6BFED}" type="slidenum">
              <a:rPr lang="en-US" altLang="en-US" smtClean="0">
                <a:latin typeface="Calibri" panose="020F0502020204030204" pitchFamily="34" charset="0"/>
              </a:rPr>
              <a:pPr>
                <a:spcBef>
                  <a:spcPct val="0"/>
                </a:spcBef>
              </a:pPr>
              <a:t>32</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Revolution of 1830. In 1830, the forces</a:t>
            </a:r>
          </a:p>
          <a:p>
            <a:r>
              <a:rPr lang="en-US" altLang="en-US">
                <a:latin typeface="Calibri" panose="020F0502020204030204" pitchFamily="34" charset="0"/>
                <a:ea typeface="ＭＳ Ｐゴシック" panose="020B0600070205080204" pitchFamily="34" charset="-128"/>
              </a:rPr>
              <a:t>of change began to undo the conservative</a:t>
            </a:r>
          </a:p>
          <a:p>
            <a:r>
              <a:rPr lang="en-US" altLang="en-US">
                <a:latin typeface="Calibri" panose="020F0502020204030204" pitchFamily="34" charset="0"/>
                <a:ea typeface="ＭＳ Ｐゴシック" panose="020B0600070205080204" pitchFamily="34" charset="-128"/>
              </a:rPr>
              <a:t>domination of Europe. In France, the</a:t>
            </a:r>
          </a:p>
          <a:p>
            <a:r>
              <a:rPr lang="en-US" altLang="en-US">
                <a:latin typeface="Calibri" panose="020F0502020204030204" pitchFamily="34" charset="0"/>
                <a:ea typeface="ＭＳ Ｐゴシック" panose="020B0600070205080204" pitchFamily="34" charset="-128"/>
              </a:rPr>
              <a:t>reactionary Charles X was overthrown and</a:t>
            </a:r>
          </a:p>
          <a:p>
            <a:r>
              <a:rPr lang="en-US" altLang="en-US">
                <a:latin typeface="Calibri" panose="020F0502020204030204" pitchFamily="34" charset="0"/>
                <a:ea typeface="ＭＳ Ｐゴシック" panose="020B0600070205080204" pitchFamily="34" charset="-128"/>
              </a:rPr>
              <a:t>replaced by the constitutional monarch Louis-</a:t>
            </a:r>
          </a:p>
          <a:p>
            <a:r>
              <a:rPr lang="en-US" altLang="en-US">
                <a:latin typeface="Calibri" panose="020F0502020204030204" pitchFamily="34" charset="0"/>
                <a:ea typeface="ＭＳ Ｐゴシック" panose="020B0600070205080204" pitchFamily="34" charset="-128"/>
              </a:rPr>
              <a:t>Philippe, a liberal and former revolutionary</a:t>
            </a:r>
          </a:p>
          <a:p>
            <a:r>
              <a:rPr lang="en-US" altLang="en-US">
                <a:latin typeface="Calibri" panose="020F0502020204030204" pitchFamily="34" charset="0"/>
                <a:ea typeface="ＭＳ Ｐゴシック" panose="020B0600070205080204" pitchFamily="34" charset="-128"/>
              </a:rPr>
              <a:t>soldier. In this painting by Gustave Wappers,</a:t>
            </a:r>
          </a:p>
          <a:p>
            <a:r>
              <a:rPr lang="en-US" altLang="en-US">
                <a:latin typeface="Calibri" panose="020F0502020204030204" pitchFamily="34" charset="0"/>
                <a:ea typeface="ＭＳ Ｐゴシック" panose="020B0600070205080204" pitchFamily="34" charset="-128"/>
              </a:rPr>
              <a:t>Louis-Philippe is seen riding to the Hoˆtel de</a:t>
            </a:r>
          </a:p>
          <a:p>
            <a:r>
              <a:rPr lang="en-US" altLang="en-US">
                <a:latin typeface="Calibri" panose="020F0502020204030204" pitchFamily="34" charset="0"/>
                <a:ea typeface="ＭＳ Ｐゴシック" panose="020B0600070205080204" pitchFamily="34" charset="-128"/>
              </a:rPr>
              <a:t>Ville, the city hall, preceded by a man holding</a:t>
            </a:r>
          </a:p>
          <a:p>
            <a:r>
              <a:rPr lang="en-US" altLang="en-US">
                <a:latin typeface="Calibri" panose="020F0502020204030204" pitchFamily="34" charset="0"/>
                <a:ea typeface="ＭＳ Ｐゴシック" panose="020B0600070205080204" pitchFamily="34" charset="-128"/>
              </a:rPr>
              <a:t>the French revolutionary tricolor flag, which</a:t>
            </a:r>
          </a:p>
          <a:p>
            <a:r>
              <a:rPr lang="en-US" altLang="en-US">
                <a:latin typeface="Calibri" panose="020F0502020204030204" pitchFamily="34" charset="0"/>
                <a:ea typeface="ＭＳ Ｐゴシック" panose="020B0600070205080204" pitchFamily="34" charset="-128"/>
              </a:rPr>
              <a:t>had not been seen in France since 1815.</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B11945A-FCB8-4F2F-BA9C-80A23AC8AF94}" type="slidenum">
              <a:rPr lang="en-US" altLang="en-US" smtClean="0">
                <a:latin typeface="Calibri" panose="020F0502020204030204" pitchFamily="34" charset="0"/>
              </a:rPr>
              <a:pPr>
                <a:spcBef>
                  <a:spcPct val="0"/>
                </a:spcBef>
              </a:pPr>
              <a:t>34</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Political Cartoons: Attacks on the King</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B8C82BF-DF8A-47E1-856F-246C8C361A3A}" type="slidenum">
              <a:rPr lang="en-US" altLang="en-US" smtClean="0">
                <a:latin typeface="Calibri" panose="020F0502020204030204" pitchFamily="34" charset="0"/>
              </a:rPr>
              <a:pPr>
                <a:spcBef>
                  <a:spcPct val="0"/>
                </a:spcBef>
              </a:pPr>
              <a:t>39</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Political Cartoons: Attacks on the King</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0CD2906-C782-4D7E-B442-16501494AAB0}" type="slidenum">
              <a:rPr lang="en-US" altLang="en-US" smtClean="0">
                <a:latin typeface="Calibri" panose="020F0502020204030204" pitchFamily="34" charset="0"/>
              </a:rPr>
              <a:pPr>
                <a:spcBef>
                  <a:spcPct val="0"/>
                </a:spcBef>
              </a:pPr>
              <a:t>40</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21.4 The Revolutions of 1848–1849. Beginning in Paris, revolutionary fervor fueled by</a:t>
            </a:r>
          </a:p>
          <a:p>
            <a:r>
              <a:rPr lang="en-US" altLang="en-US">
                <a:latin typeface="Calibri" panose="020F0502020204030204" pitchFamily="34" charset="0"/>
                <a:ea typeface="ＭＳ Ｐゴシック" panose="020B0600070205080204" pitchFamily="34" charset="-128"/>
              </a:rPr>
              <a:t>liberalism and nationalism spread to the east and the south. After initial successes, the revolutionaries</a:t>
            </a:r>
          </a:p>
          <a:p>
            <a:r>
              <a:rPr lang="en-US" altLang="en-US">
                <a:latin typeface="Calibri" panose="020F0502020204030204" pitchFamily="34" charset="0"/>
                <a:ea typeface="ＭＳ Ｐゴシック" panose="020B0600070205080204" pitchFamily="34" charset="-128"/>
              </a:rPr>
              <a:t>failed to maintain unity: propertied classes feared the working masses, and nationalists such as the</a:t>
            </a:r>
          </a:p>
          <a:p>
            <a:r>
              <a:rPr lang="en-US" altLang="en-US">
                <a:latin typeface="Calibri" panose="020F0502020204030204" pitchFamily="34" charset="0"/>
                <a:ea typeface="ＭＳ Ｐゴシック" panose="020B0600070205080204" pitchFamily="34" charset="-128"/>
              </a:rPr>
              <a:t>Hungarians could not agree that all national groups deserved self-determination. The old order</a:t>
            </a:r>
          </a:p>
          <a:p>
            <a:r>
              <a:rPr lang="en-US" altLang="en-US">
                <a:latin typeface="Calibri" panose="020F0502020204030204" pitchFamily="34" charset="0"/>
                <a:ea typeface="ＭＳ Ｐゴシック" panose="020B0600070205080204" pitchFamily="34" charset="-128"/>
              </a:rPr>
              <a:t>rallied its troops and prevailed.</a:t>
            </a: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5A6A5B8-5BAD-4682-BFEF-113EF3E66724}" type="slidenum">
              <a:rPr lang="en-US" altLang="en-US" smtClean="0">
                <a:latin typeface="Calibri" panose="020F0502020204030204" pitchFamily="34" charset="0"/>
              </a:rPr>
              <a:pPr>
                <a:spcBef>
                  <a:spcPct val="0"/>
                </a:spcBef>
              </a:pPr>
              <a:t>43</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CHRONOLOGY Reform, Reaction, and Revolution:</a:t>
            </a:r>
          </a:p>
          <a:p>
            <a:r>
              <a:rPr lang="en-US" altLang="en-US">
                <a:latin typeface="Calibri" panose="020F0502020204030204" pitchFamily="34" charset="0"/>
                <a:ea typeface="ＭＳ Ｐゴシック" panose="020B0600070205080204" pitchFamily="34" charset="-128"/>
              </a:rPr>
              <a:t>The European States, 1815–1850</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5953146-545D-45B1-B02E-6C3207B75E42}" type="slidenum">
              <a:rPr lang="en-US" altLang="en-US" smtClean="0">
                <a:latin typeface="Calibri" panose="020F0502020204030204" pitchFamily="34" charset="0"/>
              </a:rPr>
              <a:pPr>
                <a:spcBef>
                  <a:spcPct val="0"/>
                </a:spcBef>
              </a:pPr>
              <a:t>51</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London Police. One response to the revolutionary upheavals of the late</a:t>
            </a:r>
          </a:p>
          <a:p>
            <a:r>
              <a:rPr lang="en-US" altLang="en-US">
                <a:latin typeface="Calibri" panose="020F0502020204030204" pitchFamily="34" charset="0"/>
                <a:ea typeface="ＭＳ Ｐゴシック" panose="020B0600070205080204" pitchFamily="34" charset="-128"/>
              </a:rPr>
              <a:t>eighteenth and early nineteenth centuries was the development of civilian police</a:t>
            </a:r>
          </a:p>
          <a:p>
            <a:r>
              <a:rPr lang="en-US" altLang="en-US">
                <a:latin typeface="Calibri" panose="020F0502020204030204" pitchFamily="34" charset="0"/>
                <a:ea typeface="ＭＳ Ｐゴシック" panose="020B0600070205080204" pitchFamily="34" charset="-128"/>
              </a:rPr>
              <a:t>forces that would be responsible for protecting property, arresting criminals, and</a:t>
            </a:r>
          </a:p>
          <a:p>
            <a:r>
              <a:rPr lang="en-US" altLang="en-US">
                <a:latin typeface="Calibri" panose="020F0502020204030204" pitchFamily="34" charset="0"/>
                <a:ea typeface="ＭＳ Ｐゴシック" panose="020B0600070205080204" pitchFamily="34" charset="-128"/>
              </a:rPr>
              <a:t>maintaining domestic order. This early photograph shows a group of London</a:t>
            </a:r>
          </a:p>
          <a:p>
            <a:r>
              <a:rPr lang="en-US" altLang="en-US">
                <a:latin typeface="Calibri" panose="020F0502020204030204" pitchFamily="34" charset="0"/>
                <a:ea typeface="ＭＳ Ｐゴシック" panose="020B0600070205080204" pitchFamily="34" charset="-128"/>
              </a:rPr>
              <a:t>policemen, who came to be known as bobbies after Sir Robert Peel, the man</a:t>
            </a:r>
          </a:p>
          <a:p>
            <a:r>
              <a:rPr lang="en-US" altLang="en-US">
                <a:latin typeface="Calibri" panose="020F0502020204030204" pitchFamily="34" charset="0"/>
                <a:ea typeface="ＭＳ Ｐゴシック" panose="020B0600070205080204" pitchFamily="34" charset="-128"/>
              </a:rPr>
              <a:t>responsible for introducing the legislation that initiated the London police force.</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648E746-D6AA-4FF6-A420-57B17C765079}" type="slidenum">
              <a:rPr lang="en-US" altLang="en-US" smtClean="0">
                <a:latin typeface="Calibri" panose="020F0502020204030204" pitchFamily="34" charset="0"/>
              </a:rPr>
              <a:pPr>
                <a:spcBef>
                  <a:spcPct val="0"/>
                </a:spcBef>
              </a:pPr>
              <a:t>59</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Neo-Gothic Revival: British Houses of Parliament. The Romantic movement of the first half</a:t>
            </a:r>
          </a:p>
          <a:p>
            <a:r>
              <a:rPr lang="en-US" altLang="en-US">
                <a:latin typeface="Calibri" panose="020F0502020204030204" pitchFamily="34" charset="0"/>
                <a:ea typeface="ＭＳ Ｐゴシック" panose="020B0600070205080204" pitchFamily="34" charset="-128"/>
              </a:rPr>
              <a:t>of the nineteenth century led, among other things, to a revival of medieval Gothic architecture that</a:t>
            </a:r>
          </a:p>
          <a:p>
            <a:r>
              <a:rPr lang="en-US" altLang="en-US">
                <a:latin typeface="Calibri" panose="020F0502020204030204" pitchFamily="34" charset="0"/>
                <a:ea typeface="ＭＳ Ｐゴシック" panose="020B0600070205080204" pitchFamily="34" charset="-128"/>
              </a:rPr>
              <a:t>left European cities bedecked with neo-Gothic buildings. After the Houses of Parliament in London</a:t>
            </a:r>
          </a:p>
          <a:p>
            <a:r>
              <a:rPr lang="en-US" altLang="en-US">
                <a:latin typeface="Calibri" panose="020F0502020204030204" pitchFamily="34" charset="0"/>
                <a:ea typeface="ＭＳ Ｐゴシック" panose="020B0600070205080204" pitchFamily="34" charset="-128"/>
              </a:rPr>
              <a:t>burned down in 1834, they were replaced with new buildings of neo-Gothic design, as seen in this</a:t>
            </a:r>
          </a:p>
          <a:p>
            <a:r>
              <a:rPr lang="en-US" altLang="en-US">
                <a:latin typeface="Calibri" panose="020F0502020204030204" pitchFamily="34" charset="0"/>
                <a:ea typeface="ＭＳ Ｐゴシック" panose="020B0600070205080204" pitchFamily="34" charset="-128"/>
              </a:rPr>
              <a:t>photograph.</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0EFA6E0-9C34-4794-93BA-F4FADB41E6F1}" type="slidenum">
              <a:rPr lang="en-US" altLang="en-US" smtClean="0">
                <a:latin typeface="Calibri" panose="020F0502020204030204" pitchFamily="34" charset="0"/>
              </a:rPr>
              <a:pPr>
                <a:spcBef>
                  <a:spcPct val="0"/>
                </a:spcBef>
              </a:pPr>
              <a:t>61</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Caspar David Friedrich, The Wanderer Above the Sea of Fog.</a:t>
            </a:r>
          </a:p>
          <a:p>
            <a:r>
              <a:rPr lang="en-US" altLang="en-US">
                <a:latin typeface="Calibri" panose="020F0502020204030204" pitchFamily="34" charset="0"/>
                <a:ea typeface="ＭＳ Ｐゴシック" panose="020B0600070205080204" pitchFamily="34" charset="-128"/>
              </a:rPr>
              <a:t>The German artist Caspar David Friedrich sought to express in painting</a:t>
            </a:r>
          </a:p>
          <a:p>
            <a:r>
              <a:rPr lang="en-US" altLang="en-US">
                <a:latin typeface="Calibri" panose="020F0502020204030204" pitchFamily="34" charset="0"/>
                <a:ea typeface="ＭＳ Ｐゴシック" panose="020B0600070205080204" pitchFamily="34" charset="-128"/>
              </a:rPr>
              <a:t>his own mystical view of nature. ‘‘The divine is everywhere,’’ he once</a:t>
            </a:r>
          </a:p>
          <a:p>
            <a:r>
              <a:rPr lang="en-US" altLang="en-US">
                <a:latin typeface="Calibri" panose="020F0502020204030204" pitchFamily="34" charset="0"/>
                <a:ea typeface="ＭＳ Ｐゴシック" panose="020B0600070205080204" pitchFamily="34" charset="-128"/>
              </a:rPr>
              <a:t>wrote, ‘‘even in a grain of sand.’’ In this painting, a solitary wanderer is</a:t>
            </a:r>
          </a:p>
          <a:p>
            <a:r>
              <a:rPr lang="en-US" altLang="en-US">
                <a:latin typeface="Calibri" panose="020F0502020204030204" pitchFamily="34" charset="0"/>
                <a:ea typeface="ＭＳ Ｐゴシック" panose="020B0600070205080204" pitchFamily="34" charset="-128"/>
              </a:rPr>
              <a:t>shown from the back gazing at mountains covered in fog. Overwhelmed</a:t>
            </a:r>
          </a:p>
          <a:p>
            <a:r>
              <a:rPr lang="en-US" altLang="en-US">
                <a:latin typeface="Calibri" panose="020F0502020204030204" pitchFamily="34" charset="0"/>
                <a:ea typeface="ＭＳ Ｐゴシック" panose="020B0600070205080204" pitchFamily="34" charset="-128"/>
              </a:rPr>
              <a:t>by the all-pervasive presence of nature, the figure expresses the human</a:t>
            </a:r>
          </a:p>
          <a:p>
            <a:r>
              <a:rPr lang="en-US" altLang="en-US">
                <a:latin typeface="Calibri" panose="020F0502020204030204" pitchFamily="34" charset="0"/>
                <a:ea typeface="ＭＳ Ｐゴシック" panose="020B0600070205080204" pitchFamily="34" charset="-128"/>
              </a:rPr>
              <a:t>longing for infinity.</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D90BBD4-4069-4B08-BE1D-F7D67694C13A}" type="slidenum">
              <a:rPr lang="en-US" altLang="en-US" smtClean="0">
                <a:latin typeface="Calibri" panose="020F0502020204030204" pitchFamily="34" charset="0"/>
              </a:rPr>
              <a:pPr>
                <a:spcBef>
                  <a:spcPct val="0"/>
                </a:spcBef>
              </a:pPr>
              <a:t>64</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J. M. W. Turner, Rain, Steam, and</a:t>
            </a:r>
          </a:p>
          <a:p>
            <a:r>
              <a:rPr lang="en-US" altLang="en-US">
                <a:latin typeface="Calibri" panose="020F0502020204030204" pitchFamily="34" charset="0"/>
                <a:ea typeface="ＭＳ Ｐゴシック" panose="020B0600070205080204" pitchFamily="34" charset="-128"/>
              </a:rPr>
              <a:t>Speed—The Great Western Railway.</a:t>
            </a:r>
          </a:p>
          <a:p>
            <a:r>
              <a:rPr lang="en-US" altLang="en-US">
                <a:latin typeface="Calibri" panose="020F0502020204030204" pitchFamily="34" charset="0"/>
                <a:ea typeface="ＭＳ Ｐゴシック" panose="020B0600070205080204" pitchFamily="34" charset="-128"/>
              </a:rPr>
              <a:t>Although Turner began his artistic career by</a:t>
            </a:r>
          </a:p>
          <a:p>
            <a:r>
              <a:rPr lang="en-US" altLang="en-US">
                <a:latin typeface="Calibri" panose="020F0502020204030204" pitchFamily="34" charset="0"/>
                <a:ea typeface="ＭＳ Ｐゴシック" panose="020B0600070205080204" pitchFamily="34" charset="-128"/>
              </a:rPr>
              <a:t>painting accurate representations of the natural</a:t>
            </a:r>
          </a:p>
          <a:p>
            <a:r>
              <a:rPr lang="en-US" altLang="en-US">
                <a:latin typeface="Calibri" panose="020F0502020204030204" pitchFamily="34" charset="0"/>
                <a:ea typeface="ＭＳ Ｐゴシック" panose="020B0600070205080204" pitchFamily="34" charset="-128"/>
              </a:rPr>
              <a:t>world, he increasingly sought to create an</a:t>
            </a:r>
          </a:p>
          <a:p>
            <a:r>
              <a:rPr lang="en-US" altLang="en-US">
                <a:latin typeface="Calibri" panose="020F0502020204030204" pitchFamily="34" charset="0"/>
                <a:ea typeface="ＭＳ Ｐゴシック" panose="020B0600070205080204" pitchFamily="34" charset="-128"/>
              </a:rPr>
              <a:t>atmosphere through the skillful use of light and</a:t>
            </a:r>
          </a:p>
          <a:p>
            <a:r>
              <a:rPr lang="en-US" altLang="en-US">
                <a:latin typeface="Calibri" panose="020F0502020204030204" pitchFamily="34" charset="0"/>
                <a:ea typeface="ＭＳ Ｐゴシック" panose="020B0600070205080204" pitchFamily="34" charset="-128"/>
              </a:rPr>
              <a:t>color. In this painting, Turner eliminates specific</a:t>
            </a:r>
          </a:p>
          <a:p>
            <a:r>
              <a:rPr lang="en-US" altLang="en-US">
                <a:latin typeface="Calibri" panose="020F0502020204030204" pitchFamily="34" charset="0"/>
                <a:ea typeface="ＭＳ Ｐゴシック" panose="020B0600070205080204" pitchFamily="34" charset="-128"/>
              </a:rPr>
              <a:t>details and uses general fields of color to convey</a:t>
            </a:r>
          </a:p>
          <a:p>
            <a:r>
              <a:rPr lang="en-US" altLang="en-US">
                <a:latin typeface="Calibri" panose="020F0502020204030204" pitchFamily="34" charset="0"/>
                <a:ea typeface="ＭＳ Ｐゴシック" panose="020B0600070205080204" pitchFamily="34" charset="-128"/>
              </a:rPr>
              <a:t>the impression of a locomotive rushing toward</a:t>
            </a:r>
          </a:p>
          <a:p>
            <a:r>
              <a:rPr lang="en-US" altLang="en-US">
                <a:latin typeface="Calibri" panose="020F0502020204030204" pitchFamily="34" charset="0"/>
                <a:ea typeface="ＭＳ Ｐゴシック" panose="020B0600070205080204" pitchFamily="34" charset="-128"/>
              </a:rPr>
              <a:t>the viewer.</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12FE5A7-D01F-4094-8E48-B16391496180}" type="slidenum">
              <a:rPr lang="en-US" altLang="en-US" smtClean="0">
                <a:latin typeface="Calibri" panose="020F0502020204030204" pitchFamily="34" charset="0"/>
              </a:rPr>
              <a:pPr>
                <a:spcBef>
                  <a:spcPct val="0"/>
                </a:spcBef>
              </a:pPr>
              <a:t>65</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21.1 Europe After the Congress of Vienna, 1815. The Congress of Vienna imposed order on</a:t>
            </a:r>
          </a:p>
          <a:p>
            <a:r>
              <a:rPr lang="en-US" altLang="en-US">
                <a:latin typeface="Calibri" panose="020F0502020204030204" pitchFamily="34" charset="0"/>
                <a:ea typeface="ＭＳ Ｐゴシック" panose="020B0600070205080204" pitchFamily="34" charset="-128"/>
              </a:rPr>
              <a:t>Europe based on the principles of monarchical government and a balance of power. Monarchs were</a:t>
            </a:r>
          </a:p>
          <a:p>
            <a:r>
              <a:rPr lang="en-US" altLang="en-US">
                <a:latin typeface="Calibri" panose="020F0502020204030204" pitchFamily="34" charset="0"/>
                <a:ea typeface="ＭＳ Ｐゴシック" panose="020B0600070205080204" pitchFamily="34" charset="-128"/>
              </a:rPr>
              <a:t>restored in France, Spain, and other states recently under Napoleon’s control, and much territory</a:t>
            </a:r>
          </a:p>
          <a:p>
            <a:r>
              <a:rPr lang="en-US" altLang="en-US">
                <a:latin typeface="Calibri" panose="020F0502020204030204" pitchFamily="34" charset="0"/>
                <a:ea typeface="ＭＳ Ｐゴシック" panose="020B0600070205080204" pitchFamily="34" charset="-128"/>
              </a:rPr>
              <a:t>changed hands, often at the expense of the smaller, weaker states.</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5A2BDA7-ED0B-4A30-B4E6-1E42187C0C61}" type="slidenum">
              <a:rPr lang="en-US" altLang="en-US" smtClean="0">
                <a:latin typeface="Calibri" panose="020F0502020204030204" pitchFamily="34" charset="0"/>
              </a:rPr>
              <a:pPr>
                <a:spcBef>
                  <a:spcPct val="0"/>
                </a:spcBef>
              </a:pPr>
              <a:t>8</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Eugene Delacroix, The Death of</a:t>
            </a:r>
          </a:p>
          <a:p>
            <a:r>
              <a:rPr lang="en-US" altLang="en-US">
                <a:latin typeface="Calibri" panose="020F0502020204030204" pitchFamily="34" charset="0"/>
                <a:ea typeface="ＭＳ Ｐゴシック" panose="020B0600070205080204" pitchFamily="34" charset="-128"/>
              </a:rPr>
              <a:t>Sardanapalus. Delacroix’s Death of</a:t>
            </a:r>
          </a:p>
          <a:p>
            <a:r>
              <a:rPr lang="en-US" altLang="en-US">
                <a:latin typeface="Calibri" panose="020F0502020204030204" pitchFamily="34" charset="0"/>
                <a:ea typeface="ＭＳ Ｐゴシック" panose="020B0600070205080204" pitchFamily="34" charset="-128"/>
              </a:rPr>
              <a:t>Sardanapalus was based on Lord Byron’s</a:t>
            </a:r>
          </a:p>
          <a:p>
            <a:r>
              <a:rPr lang="en-US" altLang="en-US">
                <a:latin typeface="Calibri" panose="020F0502020204030204" pitchFamily="34" charset="0"/>
                <a:ea typeface="ＭＳ Ｐゴシック" panose="020B0600070205080204" pitchFamily="34" charset="-128"/>
              </a:rPr>
              <a:t>verse account of the dramatic last</a:t>
            </a:r>
          </a:p>
          <a:p>
            <a:r>
              <a:rPr lang="en-US" altLang="en-US">
                <a:latin typeface="Calibri" panose="020F0502020204030204" pitchFamily="34" charset="0"/>
                <a:ea typeface="ＭＳ Ｐゴシック" panose="020B0600070205080204" pitchFamily="34" charset="-128"/>
              </a:rPr>
              <a:t>moments of the decadent Assyrian king.</a:t>
            </a:r>
          </a:p>
          <a:p>
            <a:r>
              <a:rPr lang="en-US" altLang="en-US">
                <a:latin typeface="Calibri" panose="020F0502020204030204" pitchFamily="34" charset="0"/>
                <a:ea typeface="ＭＳ Ｐゴシック" panose="020B0600070205080204" pitchFamily="34" charset="-128"/>
              </a:rPr>
              <a:t>Besieged by enemy troops and with little</a:t>
            </a:r>
          </a:p>
          <a:p>
            <a:r>
              <a:rPr lang="en-US" altLang="en-US">
                <a:latin typeface="Calibri" panose="020F0502020204030204" pitchFamily="34" charset="0"/>
                <a:ea typeface="ＭＳ Ｐゴシック" panose="020B0600070205080204" pitchFamily="34" charset="-128"/>
              </a:rPr>
              <a:t>hope of survival, Sardanapalus orders</a:t>
            </a:r>
          </a:p>
          <a:p>
            <a:r>
              <a:rPr lang="en-US" altLang="en-US">
                <a:latin typeface="Calibri" panose="020F0502020204030204" pitchFamily="34" charset="0"/>
                <a:ea typeface="ＭＳ Ｐゴシック" panose="020B0600070205080204" pitchFamily="34" charset="-128"/>
              </a:rPr>
              <a:t>that his harem women and prized horses</a:t>
            </a:r>
          </a:p>
          <a:p>
            <a:r>
              <a:rPr lang="en-US" altLang="en-US">
                <a:latin typeface="Calibri" panose="020F0502020204030204" pitchFamily="34" charset="0"/>
                <a:ea typeface="ＭＳ Ｐゴシック" panose="020B0600070205080204" pitchFamily="34" charset="-128"/>
              </a:rPr>
              <a:t>go to their death with him. At the right,</a:t>
            </a:r>
          </a:p>
          <a:p>
            <a:r>
              <a:rPr lang="en-US" altLang="en-US">
                <a:latin typeface="Calibri" panose="020F0502020204030204" pitchFamily="34" charset="0"/>
                <a:ea typeface="ＭＳ Ｐゴシック" panose="020B0600070205080204" pitchFamily="34" charset="-128"/>
              </a:rPr>
              <a:t>a guard stabs one of the women as the</a:t>
            </a:r>
          </a:p>
          <a:p>
            <a:r>
              <a:rPr lang="en-US" altLang="en-US">
                <a:latin typeface="Calibri" panose="020F0502020204030204" pitchFamily="34" charset="0"/>
                <a:ea typeface="ＭＳ Ｐゴシック" panose="020B0600070205080204" pitchFamily="34" charset="-128"/>
              </a:rPr>
              <a:t>king looks on.</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62FF789-0F21-4594-AAA9-ECBFBC9BF8EC}" type="slidenum">
              <a:rPr lang="en-US" altLang="en-US" smtClean="0">
                <a:latin typeface="Calibri" panose="020F0502020204030204" pitchFamily="34" charset="0"/>
              </a:rPr>
              <a:pPr>
                <a:spcBef>
                  <a:spcPct val="0"/>
                </a:spcBef>
              </a:pPr>
              <a:t>66</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0829509-F675-49B5-97AD-7D3311B7CA76}" type="slidenum">
              <a:rPr lang="en-US" altLang="en-US" smtClean="0">
                <a:latin typeface="Calibri" panose="020F0502020204030204" pitchFamily="34" charset="0"/>
              </a:rPr>
              <a:pPr>
                <a:spcBef>
                  <a:spcPct val="0"/>
                </a:spcBef>
              </a:pPr>
              <a:t>67</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2"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latin typeface="+mj-lt"/>
                <a:ea typeface="ＭＳ Ｐゴシック" pitchFamily="34" charset="-128"/>
              </a:rPr>
              <a:t>The Liberators of South America. p.624 (New image of San Martin)</a:t>
            </a:r>
          </a:p>
          <a:p>
            <a:pPr>
              <a:defRPr/>
            </a:pPr>
            <a:r>
              <a:rPr lang="en-US" dirty="0">
                <a:latin typeface="+mj-lt"/>
              </a:rPr>
              <a:t>José de San Martín of Argentina and </a:t>
            </a:r>
            <a:r>
              <a:rPr lang="en-US" dirty="0" err="1">
                <a:latin typeface="+mj-lt"/>
              </a:rPr>
              <a:t>Simón</a:t>
            </a:r>
            <a:r>
              <a:rPr lang="en-US" dirty="0">
                <a:latin typeface="+mj-lt"/>
              </a:rPr>
              <a:t> Bolívar are hailed as the leaders of the Latin American independence movement. In the painting on the left, San Martín is portrayed in the Andes mountains. His forces liberated Argentina, Chile, and Peru from Spanish authority. The painting on the right shows Bolívar leading his troops across the Andes in 1823 to fight in Peru. This depiction of impeccably uniformed troops moving in perfect formation through the snow of the Andes, by the Chilean artist Franco Gomez, is, of course, highly unrealistic.</a:t>
            </a:r>
            <a:endParaRPr lang="en-US" altLang="en-US" dirty="0">
              <a:latin typeface="+mj-lt"/>
              <a:ea typeface="ＭＳ Ｐゴシック" pitchFamily="34" charset="-128"/>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11B35EE-816B-4917-92A4-1E2076D56464}" type="slidenum">
              <a:rPr lang="en-US" altLang="en-US" smtClean="0">
                <a:latin typeface="Calibri" panose="020F0502020204030204" pitchFamily="34" charset="0"/>
              </a:rPr>
              <a:pPr>
                <a:spcBef>
                  <a:spcPct val="0"/>
                </a:spcBef>
              </a:pPr>
              <a:t>11</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21.2 Latin America in the First Half of the Nineteenth Century. Latin American colonies</a:t>
            </a:r>
          </a:p>
          <a:p>
            <a:r>
              <a:rPr lang="en-US" altLang="en-US">
                <a:latin typeface="Calibri" panose="020F0502020204030204" pitchFamily="34" charset="0"/>
                <a:ea typeface="ＭＳ Ｐゴシック" panose="020B0600070205080204" pitchFamily="34" charset="-128"/>
              </a:rPr>
              <a:t>took advantage of Spain’s weakness during the Napoleonic wars to fight for independence,</a:t>
            </a:r>
          </a:p>
          <a:p>
            <a:r>
              <a:rPr lang="en-US" altLang="en-US">
                <a:latin typeface="Calibri" panose="020F0502020204030204" pitchFamily="34" charset="0"/>
                <a:ea typeface="ＭＳ Ｐゴシック" panose="020B0600070205080204" pitchFamily="34" charset="-128"/>
              </a:rPr>
              <a:t>beginning with Argentina in 1810 and spreading throughout the region over the next decade with</a:t>
            </a:r>
          </a:p>
          <a:p>
            <a:r>
              <a:rPr lang="en-US" altLang="en-US">
                <a:latin typeface="Calibri" panose="020F0502020204030204" pitchFamily="34" charset="0"/>
                <a:ea typeface="ＭＳ Ｐゴシック" panose="020B0600070205080204" pitchFamily="34" charset="-128"/>
              </a:rPr>
              <a:t>the help of leaders like Simo´ n Bolı´var and Jose´ de San Martı´n. The dates in parentheses show</a:t>
            </a:r>
          </a:p>
          <a:p>
            <a:r>
              <a:rPr lang="en-US" altLang="en-US">
                <a:latin typeface="Calibri" panose="020F0502020204030204" pitchFamily="34" charset="0"/>
                <a:ea typeface="ＭＳ Ｐゴシック" panose="020B0600070205080204" pitchFamily="34" charset="-128"/>
              </a:rPr>
              <a:t>the years in which the countries received formal recognition.</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28B92D2-64AB-426B-8CF8-46B0DE391814}" type="slidenum">
              <a:rPr lang="en-US" altLang="en-US" smtClean="0">
                <a:latin typeface="Calibri" panose="020F0502020204030204" pitchFamily="34" charset="0"/>
              </a:rPr>
              <a:pPr>
                <a:spcBef>
                  <a:spcPct val="0"/>
                </a:spcBef>
              </a:pPr>
              <a:t>12</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CHRONOLOGY Conservative Domination:</a:t>
            </a:r>
          </a:p>
          <a:p>
            <a:r>
              <a:rPr lang="en-US" altLang="en-US">
                <a:latin typeface="Calibri" panose="020F0502020204030204" pitchFamily="34" charset="0"/>
                <a:ea typeface="ＭＳ Ｐゴシック" panose="020B0600070205080204" pitchFamily="34" charset="-128"/>
              </a:rPr>
              <a:t>The Concert of Europe</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DA6CC7A-ECF8-4B8D-A41D-A8CB8A684700}" type="slidenum">
              <a:rPr lang="en-US" altLang="en-US" smtClean="0">
                <a:latin typeface="Calibri" panose="020F0502020204030204" pitchFamily="34" charset="0"/>
              </a:rPr>
              <a:pPr>
                <a:spcBef>
                  <a:spcPct val="0"/>
                </a:spcBef>
              </a:pPr>
              <a:t>14</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Balkans by 1830</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302D662-54E7-4F3B-8C98-22884F20E9BF}" type="slidenum">
              <a:rPr lang="en-US" altLang="en-US" smtClean="0">
                <a:latin typeface="Calibri" panose="020F0502020204030204" pitchFamily="34" charset="0"/>
              </a:rPr>
              <a:pPr>
                <a:spcBef>
                  <a:spcPct val="0"/>
                </a:spcBef>
              </a:pPr>
              <a:t>15</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12290"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err="1">
                <a:latin typeface="+mj-lt"/>
                <a:ea typeface="ＭＳ Ｐゴシック" pitchFamily="34" charset="-128"/>
              </a:rPr>
              <a:t>Peterloo</a:t>
            </a:r>
            <a:r>
              <a:rPr lang="en-US" altLang="en-US" dirty="0">
                <a:latin typeface="+mj-lt"/>
                <a:ea typeface="ＭＳ Ｐゴシック" pitchFamily="34" charset="-128"/>
              </a:rPr>
              <a:t> Massacre (p.627)</a:t>
            </a:r>
          </a:p>
          <a:p>
            <a:pPr>
              <a:defRPr/>
            </a:pPr>
            <a:r>
              <a:rPr lang="en-US" dirty="0">
                <a:latin typeface="+mj-lt"/>
              </a:rPr>
              <a:t>This colored etching depicts the massacre on August 16, 1819, in St. Peter’s Field in Manchester. The gathering was organized by the Manchester Patriotic Union Society, a group that had called for parliamentary reforms and the end of the Corn Laws. Over 60,000 people had gathered in the field. Soldiers forced their way toward the speakers by cutting their way through the crowds with their sabers, killing eleven and wounding many women and children.</a:t>
            </a:r>
            <a:endParaRPr lang="en-US" altLang="en-US" dirty="0">
              <a:latin typeface="+mj-lt"/>
              <a:ea typeface="ＭＳ Ｐゴシック" pitchFamily="34" charset="-128"/>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46703BA-354C-426D-A3DC-DBA82E4DEC62}" type="slidenum">
              <a:rPr lang="en-US" altLang="en-US" smtClean="0">
                <a:latin typeface="Calibri" panose="020F0502020204030204" pitchFamily="34" charset="0"/>
              </a:rPr>
              <a:pPr>
                <a:spcBef>
                  <a:spcPct val="0"/>
                </a:spcBef>
              </a:pPr>
              <a:t>17</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cs-CZ" altLang="en-US">
                <a:latin typeface="Calibri" panose="020F0502020204030204" pitchFamily="34" charset="0"/>
                <a:ea typeface="ＭＳ Ｐゴシック" panose="020B0600070205080204" pitchFamily="34" charset="-128"/>
              </a:rPr>
              <a:t>Italy, 1815</a:t>
            </a:r>
            <a:endParaRPr lang="en-US" altLang="en-US">
              <a:latin typeface="Calibri" panose="020F0502020204030204" pitchFamily="34" charset="0"/>
              <a:ea typeface="ＭＳ Ｐゴシック" panose="020B0600070205080204"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EAC039A-8F12-4884-BFA2-8D14EA1553CF}" type="slidenum">
              <a:rPr lang="en-US" altLang="en-US" smtClean="0">
                <a:latin typeface="Calibri" panose="020F0502020204030204" pitchFamily="34" charset="0"/>
              </a:rPr>
              <a:pPr>
                <a:spcBef>
                  <a:spcPct val="0"/>
                </a:spcBef>
              </a:pPr>
              <a:t>20</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21.3 The Distribution of Languages in Nineteenth-Century Europe. Numerous languages</a:t>
            </a:r>
          </a:p>
          <a:p>
            <a:r>
              <a:rPr lang="en-US" altLang="en-US">
                <a:latin typeface="Calibri" panose="020F0502020204030204" pitchFamily="34" charset="0"/>
                <a:ea typeface="ＭＳ Ｐゴシック" panose="020B0600070205080204" pitchFamily="34" charset="-128"/>
              </a:rPr>
              <a:t>were spoken in Europe. People who used the same language often had a shared history and culture,</a:t>
            </a:r>
          </a:p>
          <a:p>
            <a:r>
              <a:rPr lang="en-US" altLang="en-US">
                <a:latin typeface="Calibri" panose="020F0502020204030204" pitchFamily="34" charset="0"/>
                <a:ea typeface="ＭＳ Ｐゴシック" panose="020B0600070205080204" pitchFamily="34" charset="-128"/>
              </a:rPr>
              <a:t>which laid the seeds for growing nationalism in the nineteenth century. Such nationalism eventually</a:t>
            </a:r>
          </a:p>
          <a:p>
            <a:r>
              <a:rPr lang="en-US" altLang="en-US">
                <a:latin typeface="Calibri" panose="020F0502020204030204" pitchFamily="34" charset="0"/>
                <a:ea typeface="ＭＳ Ｐゴシック" panose="020B0600070205080204" pitchFamily="34" charset="-128"/>
              </a:rPr>
              <a:t>led to unification for Germany and Italy but spelled trouble for the polyglot Habsburg empire.</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157CE8E-EFC0-4A5B-914B-D3ED137238C9}" type="slidenum">
              <a:rPr lang="en-US" altLang="en-US" smtClean="0">
                <a:latin typeface="Calibri" panose="020F0502020204030204" pitchFamily="34" charset="0"/>
              </a:rPr>
              <a:pPr>
                <a:spcBef>
                  <a:spcPct val="0"/>
                </a:spcBef>
              </a:pPr>
              <a:t>31</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10" descr="resixed"/>
          <p:cNvSpPr>
            <a:spLocks noChangeAspect="1" noChangeArrowheads="1"/>
          </p:cNvSpPr>
          <p:nvPr userDrawn="1"/>
        </p:nvSpPr>
        <p:spPr bwMode="auto">
          <a:xfrm>
            <a:off x="7927975" y="6118225"/>
            <a:ext cx="12160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a:p>
        </p:txBody>
      </p:sp>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168508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8249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311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342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9512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26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32850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47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548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488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726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658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85"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Reaction, Revolution, and Romanticism, </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1815–1850</a:t>
            </a:r>
          </a:p>
        </p:txBody>
      </p:sp>
      <p:sp>
        <p:nvSpPr>
          <p:cNvPr id="28677" name="Rectangle 5"/>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21</a:t>
            </a:r>
            <a:endParaRPr lang="en-US" sz="3000" dirty="0">
              <a:latin typeface="Calibri"/>
              <a:ea typeface="ＭＳ Ｐゴシック" charset="0"/>
              <a:cs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Conservative Dominance</a:t>
            </a:r>
            <a:endParaRPr lang="en-US" dirty="0"/>
          </a:p>
        </p:txBody>
      </p:sp>
      <p:sp>
        <p:nvSpPr>
          <p:cNvPr id="3" name="Content Placeholder 2"/>
          <p:cNvSpPr>
            <a:spLocks noGrp="1"/>
          </p:cNvSpPr>
          <p:nvPr>
            <p:ph idx="1"/>
          </p:nvPr>
        </p:nvSpPr>
        <p:spPr>
          <a:xfrm>
            <a:off x="652463" y="685800"/>
            <a:ext cx="8339137" cy="6172200"/>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The Revolt of Latin </a:t>
            </a:r>
            <a:r>
              <a:rPr lang="en-US" altLang="en-US" dirty="0" smtClean="0">
                <a:latin typeface="Calibri" panose="020F0502020204030204" pitchFamily="34" charset="0"/>
                <a:ea typeface="ＭＳ Ｐゴシック" panose="020B0600070205080204" pitchFamily="34" charset="-128"/>
              </a:rPr>
              <a:t>America: Independence</a:t>
            </a:r>
            <a:endParaRPr lang="en-US" altLang="en-US" dirty="0">
              <a:latin typeface="Calibri" panose="020F0502020204030204" pitchFamily="34" charset="0"/>
              <a:ea typeface="ＭＳ Ｐゴシック" panose="020B0600070205080204" pitchFamily="34" charset="-128"/>
            </a:endParaRPr>
          </a:p>
          <a:p>
            <a:pPr lvl="1" eaLnBrk="1" hangingPunct="1">
              <a:lnSpc>
                <a:spcPct val="80000"/>
              </a:lnSpc>
            </a:pPr>
            <a:r>
              <a:rPr lang="en-US" altLang="en-US" sz="2500" dirty="0" err="1" smtClean="0">
                <a:latin typeface="Calibri" panose="020F0502020204030204" pitchFamily="34" charset="0"/>
                <a:ea typeface="ＭＳ Ｐゴシック" panose="020B0600070205080204" pitchFamily="34" charset="-128"/>
              </a:rPr>
              <a:t>Simón</a:t>
            </a:r>
            <a:r>
              <a:rPr lang="en-US" altLang="en-US" sz="2500" dirty="0" smtClean="0">
                <a:latin typeface="Calibri" panose="020F0502020204030204" pitchFamily="34" charset="0"/>
                <a:ea typeface="ＭＳ Ｐゴシック" panose="020B0600070205080204" pitchFamily="34" charset="-128"/>
              </a:rPr>
              <a:t> </a:t>
            </a:r>
            <a:r>
              <a:rPr lang="en-US" altLang="en-US" sz="2500" dirty="0">
                <a:latin typeface="Calibri" panose="020F0502020204030204" pitchFamily="34" charset="0"/>
                <a:ea typeface="ＭＳ Ｐゴシック" panose="020B0600070205080204" pitchFamily="34" charset="-128"/>
              </a:rPr>
              <a:t>Bolívar (1783 – 1830) and José de San Martín (1778 – 1850</a:t>
            </a:r>
            <a:r>
              <a:rPr lang="en-US" altLang="en-US" sz="2500" dirty="0" smtClean="0">
                <a:latin typeface="Calibri" panose="020F0502020204030204" pitchFamily="34" charset="0"/>
                <a:ea typeface="ＭＳ Ｐゴシック" panose="020B0600070205080204" pitchFamily="34" charset="-128"/>
              </a:rPr>
              <a:t>):   Creole (Bourgeois) elites.</a:t>
            </a:r>
          </a:p>
          <a:p>
            <a:pPr lvl="1" eaLnBrk="1" hangingPunct="1">
              <a:lnSpc>
                <a:spcPct val="80000"/>
              </a:lnSpc>
            </a:pPr>
            <a:r>
              <a:rPr lang="en-US" altLang="en-US" sz="2500" dirty="0" smtClean="0">
                <a:latin typeface="Calibri" panose="020F0502020204030204" pitchFamily="34" charset="0"/>
                <a:ea typeface="ＭＳ Ｐゴシック" panose="020B0600070205080204" pitchFamily="34" charset="-128"/>
              </a:rPr>
              <a:t>Inspired by Enlightenment ideas and revolution</a:t>
            </a:r>
            <a:endParaRPr lang="en-US" altLang="en-US" sz="2500" dirty="0">
              <a:latin typeface="Calibri" panose="020F0502020204030204" pitchFamily="34" charset="0"/>
              <a:ea typeface="ＭＳ Ｐゴシック" panose="020B0600070205080204" pitchFamily="34" charset="-128"/>
            </a:endParaRPr>
          </a:p>
          <a:p>
            <a:pPr lvl="1" eaLnBrk="1" hangingPunct="1">
              <a:lnSpc>
                <a:spcPct val="80000"/>
              </a:lnSpc>
            </a:pPr>
            <a:r>
              <a:rPr lang="en-US" altLang="en-US" sz="2500" dirty="0" smtClean="0">
                <a:latin typeface="Calibri" panose="020F0502020204030204" pitchFamily="34" charset="0"/>
                <a:ea typeface="ＭＳ Ｐゴシック" panose="020B0600070205080204" pitchFamily="34" charset="-128"/>
              </a:rPr>
              <a:t>Alliance powers wanted to send troops to crush the revolts, but Britain did not want them to- they wanted free access to trade with Latin America</a:t>
            </a:r>
          </a:p>
          <a:p>
            <a:pPr lvl="1" eaLnBrk="1" hangingPunct="1">
              <a:lnSpc>
                <a:spcPct val="80000"/>
              </a:lnSpc>
            </a:pPr>
            <a:r>
              <a:rPr lang="en-US" altLang="en-US" sz="2500" dirty="0" smtClean="0">
                <a:latin typeface="Calibri" panose="020F0502020204030204" pitchFamily="34" charset="0"/>
                <a:ea typeface="ＭＳ Ｐゴシック" panose="020B0600070205080204" pitchFamily="34" charset="-128"/>
              </a:rPr>
              <a:t>USA: Monroe Doctrine</a:t>
            </a:r>
          </a:p>
          <a:p>
            <a:pPr lvl="1" eaLnBrk="1" hangingPunct="1">
              <a:lnSpc>
                <a:spcPct val="80000"/>
              </a:lnSpc>
            </a:pPr>
            <a:r>
              <a:rPr lang="en-US" altLang="en-US" sz="2500" dirty="0" smtClean="0">
                <a:latin typeface="Calibri" panose="020F0502020204030204" pitchFamily="34" charset="0"/>
                <a:ea typeface="ＭＳ Ｐゴシック" panose="020B0600070205080204" pitchFamily="34" charset="-128"/>
              </a:rPr>
              <a:t>Political independence </a:t>
            </a:r>
            <a:r>
              <a:rPr lang="en-US" altLang="en-US" sz="2500" b="1" dirty="0" smtClean="0">
                <a:latin typeface="Calibri" panose="020F0502020204030204" pitchFamily="34" charset="0"/>
                <a:ea typeface="ＭＳ Ｐゴシック" panose="020B0600070205080204" pitchFamily="34" charset="-128"/>
              </a:rPr>
              <a:t>did not </a:t>
            </a:r>
            <a:r>
              <a:rPr lang="en-US" altLang="en-US" sz="2500" dirty="0" smtClean="0">
                <a:latin typeface="Calibri" panose="020F0502020204030204" pitchFamily="34" charset="0"/>
                <a:ea typeface="ＭＳ Ｐゴシック" panose="020B0600070205080204" pitchFamily="34" charset="-128"/>
              </a:rPr>
              <a:t>mean economic independence:</a:t>
            </a:r>
          </a:p>
          <a:p>
            <a:pPr lvl="2" eaLnBrk="1" hangingPunct="1">
              <a:lnSpc>
                <a:spcPct val="80000"/>
              </a:lnSpc>
            </a:pPr>
            <a:r>
              <a:rPr lang="en-US" altLang="en-US" dirty="0" smtClean="0">
                <a:latin typeface="Calibri" panose="020F0502020204030204" pitchFamily="34" charset="0"/>
                <a:ea typeface="ＭＳ Ｐゴシック" panose="020B0600070205080204" pitchFamily="34" charset="-128"/>
              </a:rPr>
              <a:t>Britain replaced Spain and Portugal  as British investors moved in.</a:t>
            </a:r>
          </a:p>
          <a:p>
            <a:pPr lvl="2" eaLnBrk="1" hangingPunct="1">
              <a:lnSpc>
                <a:spcPct val="80000"/>
              </a:lnSpc>
            </a:pPr>
            <a:r>
              <a:rPr lang="en-US" altLang="en-US" dirty="0" smtClean="0">
                <a:latin typeface="Calibri" panose="020F0502020204030204" pitchFamily="34" charset="0"/>
                <a:ea typeface="ＭＳ Ｐゴシック" panose="020B0600070205080204" pitchFamily="34" charset="-128"/>
              </a:rPr>
              <a:t>Old patterns re-established: the bourgeois (creole) elite become the ruling class</a:t>
            </a:r>
          </a:p>
          <a:p>
            <a:pPr lvl="2" eaLnBrk="1" hangingPunct="1">
              <a:lnSpc>
                <a:spcPct val="80000"/>
              </a:lnSpc>
            </a:pPr>
            <a:r>
              <a:rPr lang="en-US" altLang="en-US" dirty="0" smtClean="0">
                <a:latin typeface="Calibri" panose="020F0502020204030204" pitchFamily="34" charset="0"/>
                <a:ea typeface="ＭＳ Ｐゴシック" panose="020B0600070205080204" pitchFamily="34" charset="-128"/>
              </a:rPr>
              <a:t>Raw materials exported to US and Europe while finished goods were imported.</a:t>
            </a:r>
          </a:p>
          <a:p>
            <a:pPr lvl="2" eaLnBrk="1" hangingPunct="1">
              <a:lnSpc>
                <a:spcPct val="80000"/>
              </a:lnSpc>
            </a:pPr>
            <a:r>
              <a:rPr lang="en-US" altLang="en-US" dirty="0" smtClean="0">
                <a:latin typeface="Calibri" panose="020F0502020204030204" pitchFamily="34" charset="0"/>
                <a:ea typeface="ＭＳ Ｐゴシック" panose="020B0600070205080204" pitchFamily="34" charset="-128"/>
              </a:rPr>
              <a:t>Destroyed industrialization and ensured economic dominance of Latin America. </a:t>
            </a:r>
          </a:p>
          <a:p>
            <a:pPr lvl="3" eaLnBrk="1" hangingPunct="1">
              <a:lnSpc>
                <a:spcPct val="80000"/>
              </a:lnSpc>
            </a:pP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47016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Liberators of South America</a:t>
            </a:r>
            <a:endParaRPr lang="en-US" dirty="0"/>
          </a:p>
        </p:txBody>
      </p:sp>
      <p:sp>
        <p:nvSpPr>
          <p:cNvPr id="112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p624</a:t>
            </a:r>
          </a:p>
        </p:txBody>
      </p:sp>
      <p:pic>
        <p:nvPicPr>
          <p:cNvPr id="112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708025"/>
            <a:ext cx="4371975"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0" y="708025"/>
            <a:ext cx="40386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2"/>
          <p:cNvSpPr>
            <a:spLocks noChangeArrowheads="1"/>
          </p:cNvSpPr>
          <p:nvPr/>
        </p:nvSpPr>
        <p:spPr bwMode="auto">
          <a:xfrm>
            <a:off x="323850" y="5819775"/>
            <a:ext cx="8550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José de San Martín of Argentina and Simón Bolívar are hailed as the leaders of the Latin American independence movement.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565" y="152400"/>
            <a:ext cx="9144000" cy="381000"/>
          </a:xfrm>
        </p:spPr>
        <p:txBody>
          <a:bodyPr/>
          <a:lstStyle/>
          <a:p>
            <a:pPr>
              <a:defRPr/>
            </a:pPr>
            <a:r>
              <a:rPr lang="en-US" sz="2600" kern="1200" dirty="0">
                <a:solidFill>
                  <a:srgbClr val="000000"/>
                </a:solidFill>
                <a:latin typeface="Calibri"/>
                <a:ea typeface="ＭＳ Ｐゴシック"/>
                <a:cs typeface="ＭＳ Ｐゴシック"/>
              </a:rPr>
              <a:t>MAP 21.2 Latin America in the First Half of the Nineteenth Century</a:t>
            </a:r>
            <a:endParaRPr lang="en-US" dirty="0"/>
          </a:p>
        </p:txBody>
      </p:sp>
      <p:sp>
        <p:nvSpPr>
          <p:cNvPr id="1331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21.2 p626</a:t>
            </a:r>
          </a:p>
        </p:txBody>
      </p:sp>
      <p:pic>
        <p:nvPicPr>
          <p:cNvPr id="11269" name="Picture 2" descr="A map shows Latin America in the nineteenth century. Latin America was bounded by Atlantic Ocean on the east and Pacific Ocean on the west. To its north is the Caribbean Sea.&#10;Brazil occupied the central and eastern part of the land and amounted to nearly half of it. To the west of Brazil, lay Colombia, Peru, and Bolivia. Brazil had Uruguay and Paraguay to its South. The southern part of the land was primarily Argentina, and the West Coast was all Chile. The British Guiana, Dutch Guiana, French Guiana and Venezuela were in the northernmost part of the land. Ecuador was to the west of Colombia and Peru.&#10;The land extending to the northwest of Colombia and a few islands in the Caribbean Sea were part of Latin America and are shown in a zoomed in view of the map. To the northwest of Colombia lay Costa Rica, and to the west of Costa Rica lay Nicaragua. Mosquito Coast lay to the North East of Nicaragua. El Salvador and Honduras were to the west of Nicaragua. Mexico was on the extreme left part of the land. Between Mexico and Honduras lay British Honduras and Guatemala. &#10;Three islands in the Caribbean Sea are shown in the map. One of them was Cuba and another was Jamaica. The third island was split into the Dominican Republic and Haiti.&#10;The key cities of Latin America were the following: Caracas of Venezuela, Bogota of Colombia, Quito of Ecuador, Lima of Peru, La Paz of Bolivia, Santiago of Chile, Buenos Aires of Argentina, Montevideo of Uruguay, Asuncion of Paraguay, and Rio de Janeiro of Brazil." title="MAP 21.2 Latin America in the First Half of the Nineteenth Centur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809625"/>
            <a:ext cx="6334125"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Conservative Dominance</a:t>
            </a:r>
            <a:endParaRPr lang="en-US" dirty="0"/>
          </a:p>
        </p:txBody>
      </p:sp>
      <p:sp>
        <p:nvSpPr>
          <p:cNvPr id="3" name="Content Placeholder 2"/>
          <p:cNvSpPr>
            <a:spLocks noGrp="1"/>
          </p:cNvSpPr>
          <p:nvPr>
            <p:ph idx="1"/>
          </p:nvPr>
        </p:nvSpPr>
        <p:spPr>
          <a:xfrm>
            <a:off x="652463" y="762000"/>
            <a:ext cx="8034337" cy="6096000"/>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The Greek Revolt (1821-1830)</a:t>
            </a:r>
          </a:p>
          <a:p>
            <a:pPr marL="857250" lvl="2" indent="-457200" eaLnBrk="1" hangingPunct="1">
              <a:lnSpc>
                <a:spcPct val="80000"/>
              </a:lnSpc>
            </a:pPr>
            <a:r>
              <a:rPr lang="en-US" altLang="en-US" sz="2500" dirty="0">
                <a:latin typeface="Calibri" panose="020F0502020204030204" pitchFamily="34" charset="0"/>
                <a:ea typeface="ＭＳ Ｐゴシック" panose="020B0600070205080204" pitchFamily="34" charset="-128"/>
              </a:rPr>
              <a:t>Lesson: intervention could also support </a:t>
            </a:r>
            <a:r>
              <a:rPr lang="en-US" altLang="en-US" sz="2500" dirty="0" smtClean="0">
                <a:latin typeface="Calibri" panose="020F0502020204030204" pitchFamily="34" charset="0"/>
                <a:ea typeface="ＭＳ Ｐゴシック" panose="020B0600070205080204" pitchFamily="34" charset="-128"/>
              </a:rPr>
              <a:t>revolution.</a:t>
            </a:r>
            <a:endParaRPr lang="en-US" altLang="en-US" sz="2500" dirty="0">
              <a:latin typeface="Calibri" panose="020F0502020204030204" pitchFamily="34" charset="0"/>
              <a:ea typeface="ＭＳ Ｐゴシック" panose="020B0600070205080204" pitchFamily="34" charset="-128"/>
            </a:endParaRPr>
          </a:p>
          <a:p>
            <a:r>
              <a:rPr lang="en-US" sz="2700" dirty="0" smtClean="0"/>
              <a:t>1821: Greeks revolt against Ottoman Turks</a:t>
            </a:r>
          </a:p>
          <a:p>
            <a:r>
              <a:rPr lang="en-US" sz="2700" dirty="0" smtClean="0"/>
              <a:t>Revival of Greek nationalism</a:t>
            </a:r>
          </a:p>
          <a:p>
            <a:r>
              <a:rPr lang="en-US" sz="2700" dirty="0" smtClean="0"/>
              <a:t>1827: British and French fleet went to Greece to defeat the Ottoman armada.</a:t>
            </a:r>
          </a:p>
          <a:p>
            <a:r>
              <a:rPr lang="en-US" sz="2700" dirty="0" smtClean="0"/>
              <a:t>Russia declares war on Ottomans; invades its provinces Moldavia and Wallachia (Romania).</a:t>
            </a:r>
          </a:p>
          <a:p>
            <a:r>
              <a:rPr lang="en-US" sz="2700" dirty="0" smtClean="0"/>
              <a:t>Ottoman Empire agrees to allow Britain, France, and Russia to decide Greece’s future:</a:t>
            </a:r>
          </a:p>
          <a:p>
            <a:pPr lvl="1"/>
            <a:r>
              <a:rPr lang="en-US" sz="2400" dirty="0" smtClean="0"/>
              <a:t>Independent kingdom with a German as King</a:t>
            </a:r>
          </a:p>
          <a:p>
            <a:pPr lvl="1"/>
            <a:r>
              <a:rPr lang="en-US" sz="2400" dirty="0" smtClean="0"/>
              <a:t>Otto I- of House </a:t>
            </a:r>
            <a:r>
              <a:rPr lang="en-US" sz="2400" dirty="0" err="1" smtClean="0"/>
              <a:t>Wittelsbach</a:t>
            </a:r>
            <a:r>
              <a:rPr lang="en-US" sz="2400" dirty="0" smtClean="0"/>
              <a:t>. 17-year old Catholic.</a:t>
            </a:r>
          </a:p>
          <a:p>
            <a:pPr lvl="2"/>
            <a:r>
              <a:rPr lang="en-US" sz="2000" b="1" i="1" dirty="0" smtClean="0"/>
              <a:t>Successful because Great Powers supported it- conservative domination is still in tact.</a:t>
            </a:r>
            <a:endParaRPr lang="en-US" sz="2000" b="1" i="1" dirty="0"/>
          </a:p>
        </p:txBody>
      </p:sp>
    </p:spTree>
    <p:extLst>
      <p:ext uri="{BB962C8B-B14F-4D97-AF65-F5344CB8AC3E}">
        <p14:creationId xmlns:p14="http://schemas.microsoft.com/office/powerpoint/2010/main" val="255882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a:defRPr/>
            </a:pPr>
            <a:r>
              <a:rPr lang="en-US" kern="1200" dirty="0">
                <a:solidFill>
                  <a:srgbClr val="000000"/>
                </a:solidFill>
                <a:latin typeface="Calibri"/>
                <a:ea typeface="ＭＳ Ｐゴシック"/>
                <a:cs typeface="ＭＳ Ｐゴシック"/>
              </a:rPr>
              <a:t>CHRONOLOGY Conservative Domination: The Concert of Europe</a:t>
            </a:r>
            <a:endParaRPr lang="en-US" dirty="0"/>
          </a:p>
        </p:txBody>
      </p:sp>
      <p:sp>
        <p:nvSpPr>
          <p:cNvPr id="153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p627</a:t>
            </a:r>
          </a:p>
        </p:txBody>
      </p:sp>
      <p:graphicFrame>
        <p:nvGraphicFramePr>
          <p:cNvPr id="5" name="Table 4"/>
          <p:cNvGraphicFramePr>
            <a:graphicFrameLocks noGrp="1"/>
          </p:cNvGraphicFramePr>
          <p:nvPr>
            <p:extLst>
              <p:ext uri="{D42A27DB-BD31-4B8C-83A1-F6EECF244321}">
                <p14:modId xmlns:p14="http://schemas.microsoft.com/office/powerpoint/2010/main" val="4202869260"/>
              </p:ext>
            </p:extLst>
          </p:nvPr>
        </p:nvGraphicFramePr>
        <p:xfrm>
          <a:off x="952500" y="1438067"/>
          <a:ext cx="7924800" cy="4907107"/>
        </p:xfrm>
        <a:graphic>
          <a:graphicData uri="http://schemas.openxmlformats.org/drawingml/2006/table">
            <a:tbl>
              <a:tblPr firstRow="1"/>
              <a:tblGrid>
                <a:gridCol w="62865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tblGrid>
              <a:tr h="376290">
                <a:tc>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a:cs typeface="Times New Roman"/>
                        </a:rPr>
                        <a:t>Event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kern="1200" dirty="0">
                          <a:solidFill>
                            <a:schemeClr val="tx1"/>
                          </a:solidFill>
                          <a:effectLst/>
                          <a:latin typeface="Calibri" panose="020F0502020204030204" pitchFamily="34" charset="0"/>
                          <a:ea typeface="Calibri"/>
                          <a:cs typeface="Times New Roman"/>
                        </a:rPr>
                        <a:t>Dates</a:t>
                      </a:r>
                      <a:endParaRPr lang="en-US" sz="2000" b="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6916">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Congress of Vienna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1814–1815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6916">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Congress of Aix-la-Chapelle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1818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499895"/>
                  </a:ext>
                </a:extLst>
              </a:tr>
              <a:tr h="440299">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Revolutions win independence for Latin America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1819–1824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6591665"/>
                  </a:ext>
                </a:extLst>
              </a:tr>
              <a:tr h="364312">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Congress of Troppau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1216380"/>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Congress of </a:t>
                      </a:r>
                      <a:r>
                        <a:rPr lang="en-US" sz="2000" dirty="0" err="1">
                          <a:effectLst/>
                          <a:latin typeface="Calibri" panose="020F0502020204030204" pitchFamily="34" charset="0"/>
                          <a:ea typeface="Calibri"/>
                          <a:cs typeface="Times New Roman"/>
                        </a:rPr>
                        <a:t>Laibach</a:t>
                      </a:r>
                      <a:endParaRPr lang="en-US" sz="20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1821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062263"/>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Crushing of revolt in southern Italy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1821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Greek revolt against the Ottoman Empire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1821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048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Congress of Verona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1822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55854">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Crushing of revolt in Spain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1823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Monroe Doctrine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1823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Treaty of Adrianople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1829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8100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Independence of Greece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1830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6330498"/>
                  </a:ext>
                </a:extLst>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Balkans by 1830</a:t>
            </a:r>
            <a:endParaRPr lang="en-US" dirty="0"/>
          </a:p>
        </p:txBody>
      </p:sp>
      <p:sp>
        <p:nvSpPr>
          <p:cNvPr id="174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p627</a:t>
            </a:r>
          </a:p>
        </p:txBody>
      </p:sp>
      <p:pic>
        <p:nvPicPr>
          <p:cNvPr id="13317" name="Picture 2" descr="A map shows the extent of the Balkans during 1830. It included Greece in the South, a portion of the Ottoman Empire in the Center, and Bosnia, Serbia, Moldavia and Wallachia, and Monte Negro in the North of its territory." title="The Balkans by 18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5588" y="747713"/>
            <a:ext cx="3552825"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660400" y="228600"/>
            <a:ext cx="84836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Conservative Domination:</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European </a:t>
            </a:r>
            <a:r>
              <a:rPr lang="en-US" altLang="en-US" dirty="0" smtClean="0">
                <a:latin typeface="Calibri" panose="020F0502020204030204" pitchFamily="34" charset="0"/>
                <a:ea typeface="ＭＳ Ｐゴシック" panose="020B0600070205080204" pitchFamily="34" charset="-128"/>
              </a:rPr>
              <a:t>States</a:t>
            </a:r>
            <a:endParaRPr lang="en-US" altLang="en-US" dirty="0">
              <a:latin typeface="Calibri" panose="020F0502020204030204" pitchFamily="34" charset="0"/>
              <a:ea typeface="ＭＳ Ｐゴシック" panose="020B0600070205080204" pitchFamily="34" charset="-128"/>
            </a:endParaRPr>
          </a:p>
        </p:txBody>
      </p:sp>
      <p:sp>
        <p:nvSpPr>
          <p:cNvPr id="19459" name="Rectangle 9"/>
          <p:cNvSpPr>
            <a:spLocks noGrp="1" noChangeArrowheads="1"/>
          </p:cNvSpPr>
          <p:nvPr>
            <p:ph type="body" idx="1"/>
          </p:nvPr>
        </p:nvSpPr>
        <p:spPr>
          <a:xfrm>
            <a:off x="660400" y="1524000"/>
            <a:ext cx="7769225" cy="4876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Great Britain: Rule of the Tories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Landowning classes dominate Parliament</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Tory and Whig factions, with Tories in the </a:t>
            </a:r>
            <a:r>
              <a:rPr lang="en-US" altLang="en-US" dirty="0" smtClean="0">
                <a:latin typeface="Calibri" panose="020F0502020204030204" pitchFamily="34" charset="0"/>
                <a:ea typeface="ＭＳ Ｐゴシック" panose="020B0600070205080204" pitchFamily="34" charset="-128"/>
              </a:rPr>
              <a:t>ascendancy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1815- </a:t>
            </a:r>
            <a:r>
              <a:rPr lang="en-US" altLang="en-US" b="1" dirty="0" smtClean="0">
                <a:latin typeface="Calibri" panose="020F0502020204030204" pitchFamily="34" charset="0"/>
                <a:ea typeface="ＭＳ Ｐゴシック" panose="020B0600070205080204" pitchFamily="34" charset="-128"/>
              </a:rPr>
              <a:t>Corn Laws </a:t>
            </a:r>
            <a:r>
              <a:rPr lang="en-US" altLang="en-US" dirty="0" smtClean="0">
                <a:latin typeface="Calibri" panose="020F0502020204030204" pitchFamily="34" charset="0"/>
                <a:ea typeface="ＭＳ Ｐゴシック" panose="020B0600070205080204" pitchFamily="34" charset="-128"/>
              </a:rPr>
              <a:t>passed by the Tories; very unpopular</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1819- </a:t>
            </a:r>
            <a:r>
              <a:rPr lang="en-US" altLang="en-US" b="1" dirty="0" err="1" smtClean="0">
                <a:latin typeface="Calibri" panose="020F0502020204030204" pitchFamily="34" charset="0"/>
                <a:ea typeface="ＭＳ Ｐゴシック" panose="020B0600070205080204" pitchFamily="34" charset="-128"/>
              </a:rPr>
              <a:t>Peterloo</a:t>
            </a:r>
            <a:r>
              <a:rPr lang="en-US" altLang="en-US" b="1" dirty="0" smtClean="0">
                <a:latin typeface="Calibri" panose="020F0502020204030204" pitchFamily="34" charset="0"/>
                <a:ea typeface="ＭＳ Ｐゴシック" panose="020B0600070205080204" pitchFamily="34" charset="-128"/>
              </a:rPr>
              <a:t> Massacre- </a:t>
            </a:r>
            <a:r>
              <a:rPr lang="en-US" altLang="en-US" dirty="0" smtClean="0">
                <a:latin typeface="Calibri" panose="020F0502020204030204" pitchFamily="34" charset="0"/>
                <a:ea typeface="ＭＳ Ｐゴシック" panose="020B0600070205080204" pitchFamily="34" charset="-128"/>
              </a:rPr>
              <a:t>St Peters Fields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Protest of 60,000; 11 dead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Tory </a:t>
            </a:r>
            <a:r>
              <a:rPr lang="en-US" altLang="en-US" dirty="0" err="1" smtClean="0">
                <a:latin typeface="Calibri" panose="020F0502020204030204" pitchFamily="34" charset="0"/>
                <a:ea typeface="ＭＳ Ｐゴシック" panose="020B0600070205080204" pitchFamily="34" charset="-128"/>
              </a:rPr>
              <a:t>gov</a:t>
            </a:r>
            <a:r>
              <a:rPr lang="en-US" altLang="en-US" dirty="0" smtClean="0">
                <a:latin typeface="Calibri" panose="020F0502020204030204" pitchFamily="34" charset="0"/>
                <a:ea typeface="ＭＳ Ｐゴシック" panose="020B0600070205080204" pitchFamily="34" charset="-128"/>
              </a:rPr>
              <a:t> become more restrictive: censorship, prohibit large meetings, etc.</a:t>
            </a:r>
          </a:p>
          <a:p>
            <a:pPr lvl="1" eaLnBrk="1" hangingPunct="1">
              <a:lnSpc>
                <a:spcPct val="90000"/>
              </a:lnSpc>
            </a:pPr>
            <a:r>
              <a:rPr lang="en-US" altLang="en-US" i="1" dirty="0" smtClean="0">
                <a:latin typeface="Calibri" panose="020F0502020204030204" pitchFamily="34" charset="0"/>
                <a:ea typeface="ＭＳ Ｐゴシック" panose="020B0600070205080204" pitchFamily="34" charset="-128"/>
              </a:rPr>
              <a:t>Parliament had more power than the king, but conservative dominance was in tact. </a:t>
            </a:r>
            <a:endParaRPr lang="en-US" altLang="en-US" i="1"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err="1">
                <a:solidFill>
                  <a:srgbClr val="000000"/>
                </a:solidFill>
                <a:latin typeface="Calibri"/>
                <a:ea typeface="ＭＳ Ｐゴシック"/>
                <a:cs typeface="ＭＳ Ｐゴシック"/>
              </a:rPr>
              <a:t>Peterloo</a:t>
            </a:r>
            <a:r>
              <a:rPr lang="en-US" sz="3000" kern="1200" dirty="0">
                <a:solidFill>
                  <a:srgbClr val="000000"/>
                </a:solidFill>
                <a:latin typeface="Calibri"/>
                <a:ea typeface="ＭＳ Ｐゴシック"/>
                <a:cs typeface="ＭＳ Ｐゴシック"/>
              </a:rPr>
              <a:t> Massacre </a:t>
            </a:r>
            <a:endParaRPr lang="en-US" dirty="0"/>
          </a:p>
        </p:txBody>
      </p:sp>
      <p:sp>
        <p:nvSpPr>
          <p:cNvPr id="204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p627</a:t>
            </a:r>
          </a:p>
        </p:txBody>
      </p:sp>
      <p:pic>
        <p:nvPicPr>
          <p:cNvPr id="204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175" y="685800"/>
            <a:ext cx="78676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2"/>
          <p:cNvSpPr>
            <a:spLocks noChangeArrowheads="1"/>
          </p:cNvSpPr>
          <p:nvPr/>
        </p:nvSpPr>
        <p:spPr bwMode="auto">
          <a:xfrm>
            <a:off x="1004888" y="5892800"/>
            <a:ext cx="7134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colored etching depicts the massacre on August 16, 1819, in St. Peter’s Field in Manchester.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143000"/>
          </a:xfrm>
        </p:spPr>
        <p:txBody>
          <a:bodyPr/>
          <a:lstStyle/>
          <a:p>
            <a:r>
              <a:rPr lang="en-US" altLang="en-US" dirty="0">
                <a:latin typeface="Calibri" panose="020F0502020204030204" pitchFamily="34" charset="0"/>
                <a:ea typeface="ＭＳ Ｐゴシック" panose="020B0600070205080204" pitchFamily="34" charset="-128"/>
              </a:rPr>
              <a:t>Conservative Domination:</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European States</a:t>
            </a:r>
            <a:endParaRPr lang="en-US" dirty="0"/>
          </a:p>
        </p:txBody>
      </p:sp>
      <p:sp>
        <p:nvSpPr>
          <p:cNvPr id="3" name="Content Placeholder 2"/>
          <p:cNvSpPr>
            <a:spLocks noGrp="1"/>
          </p:cNvSpPr>
          <p:nvPr>
            <p:ph idx="1"/>
          </p:nvPr>
        </p:nvSpPr>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Restoration in France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return of the </a:t>
            </a:r>
            <a:r>
              <a:rPr lang="en-US" altLang="en-US" dirty="0" smtClean="0">
                <a:latin typeface="Calibri" panose="020F0502020204030204" pitchFamily="34" charset="0"/>
                <a:ea typeface="ＭＳ Ｐゴシック" panose="020B0600070205080204" pitchFamily="34" charset="-128"/>
              </a:rPr>
              <a:t>Bourbons: Louis XVIII</a:t>
            </a:r>
          </a:p>
          <a:p>
            <a:pPr lvl="2"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Was “too moderate” for France! </a:t>
            </a:r>
            <a:endParaRPr lang="en-US" altLang="en-US" sz="26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Unresolved tensions: grudging moderation, </a:t>
            </a:r>
            <a:r>
              <a:rPr lang="en-US" altLang="en-US" b="1" dirty="0" err="1">
                <a:latin typeface="Calibri" panose="020F0502020204030204" pitchFamily="34" charset="0"/>
                <a:ea typeface="ＭＳ Ｐゴシック" panose="020B0600070205080204" pitchFamily="34" charset="-128"/>
              </a:rPr>
              <a:t>ultraroyalist</a:t>
            </a:r>
            <a:r>
              <a:rPr lang="en-US" altLang="en-US" dirty="0">
                <a:latin typeface="Calibri" panose="020F0502020204030204" pitchFamily="34" charset="0"/>
                <a:ea typeface="ＭＳ Ｐゴシック" panose="020B0600070205080204" pitchFamily="34" charset="-128"/>
              </a:rPr>
              <a:t> </a:t>
            </a:r>
            <a:r>
              <a:rPr lang="en-US" altLang="en-US" dirty="0" smtClean="0">
                <a:latin typeface="Calibri" panose="020F0502020204030204" pitchFamily="34" charset="0"/>
                <a:ea typeface="ＭＳ Ｐゴシック" panose="020B0600070205080204" pitchFamily="34" charset="-128"/>
              </a:rPr>
              <a:t>opposition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Dies 1824: his brother Charles X takes throne</a:t>
            </a:r>
          </a:p>
          <a:p>
            <a:pPr lvl="2"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He was an </a:t>
            </a:r>
            <a:r>
              <a:rPr lang="en-US" altLang="en-US" sz="2600" dirty="0" err="1" smtClean="0">
                <a:latin typeface="Calibri" panose="020F0502020204030204" pitchFamily="34" charset="0"/>
                <a:ea typeface="ＭＳ Ｐゴシック" panose="020B0600070205080204" pitchFamily="34" charset="-128"/>
              </a:rPr>
              <a:t>ultraroyalist</a:t>
            </a:r>
            <a:r>
              <a:rPr lang="en-US" altLang="en-US" sz="2600" dirty="0" smtClean="0">
                <a:latin typeface="Calibri" panose="020F0502020204030204" pitchFamily="34" charset="0"/>
                <a:ea typeface="ＭＳ Ｐゴシック" panose="020B0600070205080204" pitchFamily="34" charset="-128"/>
              </a:rPr>
              <a:t>, anti-constitution</a:t>
            </a:r>
          </a:p>
          <a:p>
            <a:pPr lvl="2"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After public outcry, he was forced to accept </a:t>
            </a:r>
            <a:r>
              <a:rPr lang="en-US" altLang="en-US" sz="2600" b="1" u="sng" dirty="0" smtClean="0">
                <a:latin typeface="Calibri" panose="020F0502020204030204" pitchFamily="34" charset="0"/>
                <a:ea typeface="ＭＳ Ｐゴシック" panose="020B0600070205080204" pitchFamily="34" charset="-128"/>
              </a:rPr>
              <a:t>ministerial responsibility</a:t>
            </a:r>
            <a:r>
              <a:rPr lang="en-US" altLang="en-US" sz="2600" dirty="0" smtClean="0">
                <a:latin typeface="Calibri" panose="020F0502020204030204" pitchFamily="34" charset="0"/>
                <a:ea typeface="ＭＳ Ｐゴシック" panose="020B0600070205080204" pitchFamily="34" charset="-128"/>
              </a:rPr>
              <a:t>, but later tried to dissolve the legislature. </a:t>
            </a:r>
            <a:endParaRPr lang="en-US" altLang="en-US" sz="2600"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44674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990600"/>
          </a:xfrm>
        </p:spPr>
        <p:txBody>
          <a:bodyPr/>
          <a:lstStyle/>
          <a:p>
            <a:r>
              <a:rPr lang="en-US" altLang="en-US" dirty="0">
                <a:latin typeface="Calibri" panose="020F0502020204030204" pitchFamily="34" charset="0"/>
                <a:ea typeface="ＭＳ Ｐゴシック" panose="020B0600070205080204" pitchFamily="34" charset="-128"/>
              </a:rPr>
              <a:t>Conservative Domination:</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European States</a:t>
            </a:r>
            <a:endParaRPr lang="en-US" dirty="0"/>
          </a:p>
        </p:txBody>
      </p:sp>
      <p:sp>
        <p:nvSpPr>
          <p:cNvPr id="3" name="Content Placeholder 2"/>
          <p:cNvSpPr>
            <a:spLocks noGrp="1"/>
          </p:cNvSpPr>
          <p:nvPr>
            <p:ph idx="1"/>
          </p:nvPr>
        </p:nvSpPr>
        <p:spPr>
          <a:xfrm>
            <a:off x="652463" y="1143000"/>
            <a:ext cx="8034337" cy="5410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Intervention in the Italian States and Spain</a:t>
            </a:r>
          </a:p>
          <a:p>
            <a:pPr lvl="1" eaLnBrk="1" hangingPunct="1">
              <a:lnSpc>
                <a:spcPct val="90000"/>
              </a:lnSpc>
            </a:pPr>
            <a:r>
              <a:rPr lang="en-US" altLang="en-US" i="1" dirty="0">
                <a:latin typeface="Calibri" panose="020F0502020204030204" pitchFamily="34" charset="0"/>
                <a:ea typeface="ＭＳ Ｐゴシック" panose="020B0600070205080204" pitchFamily="34" charset="-128"/>
              </a:rPr>
              <a:t>Reactionary</a:t>
            </a:r>
            <a:r>
              <a:rPr lang="en-US" altLang="en-US" dirty="0">
                <a:latin typeface="Calibri" panose="020F0502020204030204" pitchFamily="34" charset="0"/>
                <a:ea typeface="ＭＳ Ｐゴシック" panose="020B0600070205080204" pitchFamily="34" charset="-128"/>
              </a:rPr>
              <a:t> governments in </a:t>
            </a:r>
            <a:r>
              <a:rPr lang="en-US" altLang="en-US" dirty="0" smtClean="0">
                <a:latin typeface="Calibri" panose="020F0502020204030204" pitchFamily="34" charset="0"/>
                <a:ea typeface="ＭＳ Ｐゴシック" panose="020B0600070205080204" pitchFamily="34" charset="-128"/>
              </a:rPr>
              <a:t>Italy established by Austrians.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Nationalistic aspirations (the </a:t>
            </a:r>
            <a:r>
              <a:rPr lang="en-US" altLang="en-US" dirty="0" smtClean="0">
                <a:latin typeface="Calibri" panose="020F0502020204030204" pitchFamily="34" charset="0"/>
                <a:ea typeface="ＭＳ Ｐゴシック" panose="020B0600070205080204" pitchFamily="34" charset="-128"/>
              </a:rPr>
              <a:t>Carbonari and other nationalist secret societies)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“Italy is only a geographical expression.” - Metternich</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Bourbons restorations in </a:t>
            </a:r>
            <a:r>
              <a:rPr lang="en-US" altLang="en-US" dirty="0" smtClean="0">
                <a:latin typeface="Calibri" panose="020F0502020204030204" pitchFamily="34" charset="0"/>
                <a:ea typeface="ＭＳ Ｐゴシック" panose="020B0600070205080204" pitchFamily="34" charset="-128"/>
              </a:rPr>
              <a:t>Spain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King Ferdinand III adopts </a:t>
            </a:r>
            <a:r>
              <a:rPr lang="en-US" altLang="en-US" dirty="0" err="1" smtClean="0">
                <a:latin typeface="Calibri" panose="020F0502020204030204" pitchFamily="34" charset="0"/>
                <a:ea typeface="ＭＳ Ｐゴシック" panose="020B0600070205080204" pitchFamily="34" charset="-128"/>
              </a:rPr>
              <a:t>liberaal</a:t>
            </a:r>
            <a:r>
              <a:rPr lang="en-US" altLang="en-US" dirty="0" smtClean="0">
                <a:latin typeface="Calibri" panose="020F0502020204030204" pitchFamily="34" charset="0"/>
                <a:ea typeface="ＭＳ Ｐゴシック" panose="020B0600070205080204" pitchFamily="34" charset="-128"/>
              </a:rPr>
              <a:t> constitution, but later dissolves the parliament (Cortes) and rips constitution.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Revolt of wealthy army officers, merchants, intellectuals.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Revolt is crushed French troops. Ferdinand wins. </a:t>
            </a:r>
          </a:p>
          <a:p>
            <a:pPr lvl="1" eaLnBrk="1" hangingPunct="1">
              <a:lnSpc>
                <a:spcPct val="90000"/>
              </a:lnSpc>
            </a:pPr>
            <a:endParaRPr lang="en-US" dirty="0"/>
          </a:p>
          <a:p>
            <a:endParaRPr lang="en-US" dirty="0"/>
          </a:p>
        </p:txBody>
      </p:sp>
    </p:spTree>
    <p:extLst>
      <p:ext uri="{BB962C8B-B14F-4D97-AF65-F5344CB8AC3E}">
        <p14:creationId xmlns:p14="http://schemas.microsoft.com/office/powerpoint/2010/main" val="16398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52400"/>
            <a:ext cx="8491537"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52462" y="838200"/>
            <a:ext cx="8034337" cy="4953000"/>
          </a:xfrm>
        </p:spPr>
        <p:txBody>
          <a:bodyPr/>
          <a:lstStyle/>
          <a:p>
            <a:r>
              <a:rPr lang="en-US" sz="2300" dirty="0">
                <a:latin typeface="Calibri" panose="020F0502020204030204" pitchFamily="34" charset="0"/>
              </a:rPr>
              <a:t>​What were the goals of the Congress of Vienna and the Concert of Europe, and how successful were they in achieving those goals?</a:t>
            </a:r>
          </a:p>
          <a:p>
            <a:r>
              <a:rPr lang="en-US" sz="2300" dirty="0">
                <a:latin typeface="Calibri" panose="020F0502020204030204" pitchFamily="34" charset="0"/>
              </a:rPr>
              <a:t>​What were the main tenets of conservatism, liberalism, nationalism, and utopian socialism, and what role did each ideology play in Europe in the first half of the nineteenth century?</a:t>
            </a:r>
          </a:p>
          <a:p>
            <a:r>
              <a:rPr lang="en-US" sz="2300" dirty="0">
                <a:latin typeface="Calibri" panose="020F0502020204030204" pitchFamily="34" charset="0"/>
              </a:rPr>
              <a:t>​What forces for change were present in France, Great Britain, Belgium, Poland, and Italy between 1830 and 1848, and how did each nation respond? What were the causes of the revolutions of 1848, and why did the revolutions fail?</a:t>
            </a:r>
          </a:p>
          <a:p>
            <a:r>
              <a:rPr lang="en-US" sz="2300" dirty="0">
                <a:latin typeface="Calibri" panose="020F0502020204030204" pitchFamily="34" charset="0"/>
              </a:rPr>
              <a:t>​How did European states respond to the increase in crime in the late eighteenth and early nineteenth centuries?</a:t>
            </a:r>
          </a:p>
          <a:p>
            <a:r>
              <a:rPr lang="en-US" sz="2300" dirty="0">
                <a:latin typeface="Calibri" panose="020F0502020204030204" pitchFamily="34" charset="0"/>
              </a:rPr>
              <a:t>​What were the characteristics of Romanticism, and how were they reflected in literature, art, and music?</a:t>
            </a:r>
          </a:p>
        </p:txBody>
      </p:sp>
    </p:spTree>
    <p:extLst>
      <p:ext uri="{BB962C8B-B14F-4D97-AF65-F5344CB8AC3E}">
        <p14:creationId xmlns:p14="http://schemas.microsoft.com/office/powerpoint/2010/main" val="1196464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cs-CZ" sz="3000" kern="1200" dirty="0">
                <a:solidFill>
                  <a:srgbClr val="000000"/>
                </a:solidFill>
                <a:latin typeface="Calibri"/>
                <a:ea typeface="ＭＳ Ｐゴシック"/>
                <a:cs typeface="ＭＳ Ｐゴシック"/>
              </a:rPr>
              <a:t>Italy, 1815</a:t>
            </a:r>
            <a:endParaRPr lang="cs-CZ" dirty="0"/>
          </a:p>
        </p:txBody>
      </p:sp>
      <p:sp>
        <p:nvSpPr>
          <p:cNvPr id="225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p628</a:t>
            </a:r>
          </a:p>
        </p:txBody>
      </p:sp>
      <p:pic>
        <p:nvPicPr>
          <p:cNvPr id="17413" name="Picture 2" descr="A map shows Italy in 1815. It included Lombardy, Venetia, Parma, Romagna, Modena, Tuscany, the Papal States, Rome, the Kingdom of Sardinia and the Kingdom of Two Sicilies. " title="Italy, 18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9350" y="893763"/>
            <a:ext cx="430530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p:nvPr>
        </p:nvSpPr>
        <p:spPr>
          <a:xfrm>
            <a:off x="685800" y="762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Conservative Domination:</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European </a:t>
            </a:r>
            <a:r>
              <a:rPr lang="en-US" altLang="en-US" dirty="0" smtClean="0">
                <a:latin typeface="Calibri" panose="020F0502020204030204" pitchFamily="34" charset="0"/>
                <a:ea typeface="ＭＳ Ｐゴシック" panose="020B0600070205080204" pitchFamily="34" charset="-128"/>
              </a:rPr>
              <a:t>States</a:t>
            </a:r>
            <a:endParaRPr lang="en-US" altLang="en-US" dirty="0">
              <a:latin typeface="Calibri" panose="020F0502020204030204" pitchFamily="34" charset="0"/>
              <a:ea typeface="ＭＳ Ｐゴシック" panose="020B0600070205080204" pitchFamily="34" charset="-128"/>
            </a:endParaRPr>
          </a:p>
        </p:txBody>
      </p:sp>
      <p:sp>
        <p:nvSpPr>
          <p:cNvPr id="24579" name="Rectangle 9"/>
          <p:cNvSpPr>
            <a:spLocks noGrp="1" noChangeArrowheads="1"/>
          </p:cNvSpPr>
          <p:nvPr>
            <p:ph type="body" idx="1"/>
          </p:nvPr>
        </p:nvSpPr>
        <p:spPr>
          <a:xfrm>
            <a:off x="652463" y="1371600"/>
            <a:ext cx="8186737" cy="5334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Repression in Central Europe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German </a:t>
            </a:r>
            <a:r>
              <a:rPr lang="en-US" altLang="en-US" dirty="0" smtClean="0">
                <a:latin typeface="Calibri" panose="020F0502020204030204" pitchFamily="34" charset="0"/>
                <a:ea typeface="ＭＳ Ｐゴシック" panose="020B0600070205080204" pitchFamily="34" charset="-128"/>
              </a:rPr>
              <a:t>Confederation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Metternich was “Chief Minister and Police of Europe”- especially here. *Spies everywhere*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Austria and Prussia were the biggest states, but the Confederation was weak (to Metternich’s advantage).</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Prussian leadership: </a:t>
            </a:r>
            <a:r>
              <a:rPr lang="en-US" altLang="en-US" dirty="0" smtClean="0">
                <a:latin typeface="Calibri" panose="020F0502020204030204" pitchFamily="34" charset="0"/>
                <a:ea typeface="ＭＳ Ｐゴシック" panose="020B0600070205080204" pitchFamily="34" charset="-128"/>
              </a:rPr>
              <a:t>reforms after Napoleon, </a:t>
            </a:r>
            <a:r>
              <a:rPr lang="en-US" altLang="en-US" dirty="0">
                <a:latin typeface="Calibri" panose="020F0502020204030204" pitchFamily="34" charset="0"/>
                <a:ea typeface="ＭＳ Ｐゴシック" panose="020B0600070205080204" pitchFamily="34" charset="-128"/>
              </a:rPr>
              <a:t>but little interest in </a:t>
            </a:r>
            <a:r>
              <a:rPr lang="en-US" altLang="en-US" dirty="0" smtClean="0">
                <a:latin typeface="Calibri" panose="020F0502020204030204" pitchFamily="34" charset="0"/>
                <a:ea typeface="ＭＳ Ｐゴシック" panose="020B0600070205080204" pitchFamily="34" charset="-128"/>
              </a:rPr>
              <a:t>German unity</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Forces of nationalism and the </a:t>
            </a:r>
            <a:r>
              <a:rPr lang="en-US" altLang="en-US" i="1" dirty="0" err="1" smtClean="0">
                <a:latin typeface="Calibri" panose="020F0502020204030204" pitchFamily="34" charset="0"/>
                <a:ea typeface="ＭＳ Ｐゴシック" panose="020B0600070205080204" pitchFamily="34" charset="-128"/>
              </a:rPr>
              <a:t>Burschenschaften</a:t>
            </a:r>
            <a:endParaRPr lang="en-US" altLang="en-US" i="1" dirty="0" smtClean="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University students: Honor, Liberty, Fatherland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After assassination of conservative author, Metternich enacted the </a:t>
            </a:r>
            <a:r>
              <a:rPr lang="en-US" altLang="en-US" b="1" u="sng" dirty="0" err="1" smtClean="0">
                <a:latin typeface="Calibri" panose="020F0502020204030204" pitchFamily="34" charset="0"/>
                <a:ea typeface="ＭＳ Ｐゴシック" panose="020B0600070205080204" pitchFamily="34" charset="-128"/>
              </a:rPr>
              <a:t>Karlsbad</a:t>
            </a:r>
            <a:r>
              <a:rPr lang="en-US" altLang="en-US" b="1" u="sng" dirty="0" smtClean="0">
                <a:latin typeface="Calibri" panose="020F0502020204030204" pitchFamily="34" charset="0"/>
                <a:ea typeface="ＭＳ Ｐゴシック" panose="020B0600070205080204" pitchFamily="34" charset="-128"/>
              </a:rPr>
              <a:t> Decrees- </a:t>
            </a:r>
            <a:r>
              <a:rPr lang="en-US" altLang="en-US" dirty="0" smtClean="0">
                <a:latin typeface="Calibri" panose="020F0502020204030204" pitchFamily="34" charset="0"/>
                <a:ea typeface="ＭＳ Ｐゴシック" panose="020B0600070205080204" pitchFamily="34" charset="-128"/>
              </a:rPr>
              <a:t>1819</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5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5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Repression- Central Europe </a:t>
            </a:r>
            <a:endParaRPr lang="en-US" dirty="0"/>
          </a:p>
        </p:txBody>
      </p:sp>
      <p:sp>
        <p:nvSpPr>
          <p:cNvPr id="3" name="Content Placeholder 2"/>
          <p:cNvSpPr>
            <a:spLocks noGrp="1"/>
          </p:cNvSpPr>
          <p:nvPr>
            <p:ph idx="1"/>
          </p:nvPr>
        </p:nvSpPr>
        <p:spPr>
          <a:xfrm>
            <a:off x="652463" y="762000"/>
            <a:ext cx="8034337" cy="5791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multinational Austrian </a:t>
            </a:r>
            <a:r>
              <a:rPr lang="en-US" altLang="en-US" dirty="0" smtClean="0">
                <a:latin typeface="Calibri" panose="020F0502020204030204" pitchFamily="34" charset="0"/>
                <a:ea typeface="ＭＳ Ｐゴシック" panose="020B0600070205080204" pitchFamily="34" charset="-128"/>
              </a:rPr>
              <a:t>Empire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Nationalism threatened to tear it apart: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Czechs, Slovaks, Hungarians, Germans, Slovenes, Romanians, Poles, Serbians, Italians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Each wanted their own state.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Only the Habsburgs, the Church, and the army held them together as an empire. </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Russia: Autocracy of the Tsars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Alexander I (1801 – 1825): from reform to </a:t>
            </a:r>
            <a:r>
              <a:rPr lang="en-US" altLang="en-US" dirty="0" smtClean="0">
                <a:latin typeface="Calibri" panose="020F0502020204030204" pitchFamily="34" charset="0"/>
                <a:ea typeface="ＭＳ Ｐゴシック" panose="020B0600070205080204" pitchFamily="34" charset="-128"/>
              </a:rPr>
              <a:t>reaction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Was actually “enlightened”, though he refused to abolish serfdom.</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After Napoleon, he became reactionary and strict.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Dies in 1825; brother Nicholas I takes power.</a:t>
            </a:r>
            <a:endParaRPr lang="en-US" altLang="en-US"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62518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Repression- Central Europe</a:t>
            </a:r>
            <a:endParaRPr lang="en-US" dirty="0"/>
          </a:p>
        </p:txBody>
      </p:sp>
      <p:sp>
        <p:nvSpPr>
          <p:cNvPr id="3" name="Content Placeholder 2"/>
          <p:cNvSpPr>
            <a:spLocks noGrp="1"/>
          </p:cNvSpPr>
          <p:nvPr>
            <p:ph idx="1"/>
          </p:nvPr>
        </p:nvSpPr>
        <p:spPr>
          <a:xfrm>
            <a:off x="652463" y="1066800"/>
            <a:ext cx="8034337" cy="5486400"/>
          </a:xfrm>
        </p:spPr>
        <p:txBody>
          <a:bodyPr/>
          <a:lstStyle/>
          <a:p>
            <a:r>
              <a:rPr lang="en-US" dirty="0" smtClean="0"/>
              <a:t>Nicholas I is immediately met with the Decembrist Revolt- December 1825</a:t>
            </a:r>
          </a:p>
          <a:p>
            <a:pPr lvl="1"/>
            <a:r>
              <a:rPr lang="en-US" dirty="0" smtClean="0"/>
              <a:t>Northern Union group (of upper class officers) believed rightful czar to be his brother Constantine</a:t>
            </a:r>
          </a:p>
          <a:p>
            <a:r>
              <a:rPr lang="en-US" dirty="0" smtClean="0"/>
              <a:t>He went from conservative to reactionary conservative:</a:t>
            </a:r>
          </a:p>
          <a:p>
            <a:pPr lvl="1"/>
            <a:r>
              <a:rPr lang="en-US" dirty="0" smtClean="0"/>
              <a:t>Strengthened secret police (the </a:t>
            </a:r>
            <a:r>
              <a:rPr lang="en-US" dirty="0" err="1" smtClean="0"/>
              <a:t>Okrana</a:t>
            </a:r>
            <a:r>
              <a:rPr lang="en-US" dirty="0" smtClean="0"/>
              <a:t>)</a:t>
            </a:r>
          </a:p>
          <a:p>
            <a:pPr lvl="1"/>
            <a:r>
              <a:rPr lang="en-US" dirty="0" smtClean="0"/>
              <a:t>“Policeman of Europe”- fear of revolution at home and abroad</a:t>
            </a:r>
          </a:p>
          <a:p>
            <a:pPr lvl="2"/>
            <a:r>
              <a:rPr lang="en-US" dirty="0" smtClean="0"/>
              <a:t>Did not hesitate to use his troops anywhere to crush any revolt. </a:t>
            </a:r>
            <a:endParaRPr lang="en-US" dirty="0"/>
          </a:p>
        </p:txBody>
      </p:sp>
    </p:spTree>
    <p:extLst>
      <p:ext uri="{BB962C8B-B14F-4D97-AF65-F5344CB8AC3E}">
        <p14:creationId xmlns:p14="http://schemas.microsoft.com/office/powerpoint/2010/main" val="404108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33400" y="228600"/>
            <a:ext cx="8077199" cy="6324600"/>
          </a:xfrm>
          <a:prstGeom prst="rect">
            <a:avLst/>
          </a:prstGeom>
        </p:spPr>
      </p:pic>
    </p:spTree>
    <p:extLst>
      <p:ext uri="{BB962C8B-B14F-4D97-AF65-F5344CB8AC3E}">
        <p14:creationId xmlns:p14="http://schemas.microsoft.com/office/powerpoint/2010/main" val="1233742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a:xfrm>
            <a:off x="690563" y="152400"/>
            <a:ext cx="8453437" cy="685800"/>
          </a:xfrm>
        </p:spPr>
        <p:txBody>
          <a:bodyPr/>
          <a:lstStyle/>
          <a:p>
            <a:pPr eaLnBrk="1" hangingPunct="1"/>
            <a:r>
              <a:rPr lang="en-US" altLang="en-US" dirty="0">
                <a:latin typeface="Calibri" panose="020F0502020204030204" pitchFamily="34" charset="0"/>
                <a:ea typeface="ＭＳ Ｐゴシック" panose="020B0600070205080204" pitchFamily="34" charset="-128"/>
              </a:rPr>
              <a:t>Ideologies of </a:t>
            </a:r>
            <a:r>
              <a:rPr lang="en-US" altLang="en-US" dirty="0" smtClean="0">
                <a:latin typeface="Calibri" panose="020F0502020204030204" pitchFamily="34" charset="0"/>
                <a:ea typeface="ＭＳ Ｐゴシック" panose="020B0600070205080204" pitchFamily="34" charset="-128"/>
              </a:rPr>
              <a:t>Change</a:t>
            </a:r>
            <a:endParaRPr lang="en-US" altLang="en-US" dirty="0">
              <a:latin typeface="Calibri" panose="020F0502020204030204" pitchFamily="34" charset="0"/>
              <a:ea typeface="ＭＳ Ｐゴシック" panose="020B0600070205080204" pitchFamily="34" charset="-128"/>
            </a:endParaRPr>
          </a:p>
        </p:txBody>
      </p:sp>
      <p:sp>
        <p:nvSpPr>
          <p:cNvPr id="25603" name="Rectangle 9"/>
          <p:cNvSpPr>
            <a:spLocks noGrp="1" noChangeArrowheads="1"/>
          </p:cNvSpPr>
          <p:nvPr>
            <p:ph type="body" idx="1"/>
          </p:nvPr>
        </p:nvSpPr>
        <p:spPr>
          <a:xfrm>
            <a:off x="685800" y="838200"/>
            <a:ext cx="7769225" cy="6019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Liberalism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Economic liberalism (Classical Economics)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concept of </a:t>
            </a:r>
            <a:r>
              <a:rPr lang="en-US" altLang="en-US" i="1" dirty="0">
                <a:latin typeface="Calibri" panose="020F0502020204030204" pitchFamily="34" charset="0"/>
                <a:ea typeface="ＭＳ Ｐゴシック" panose="020B0600070205080204" pitchFamily="34" charset="-128"/>
              </a:rPr>
              <a:t>laissez-faire</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Thomas Malthus (1766 – 1834) and the case against government intervention</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David Ricardo (1772 – 1823): “iron law of wages</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Political liberalism</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Common belief: guarantee of civil liberties for </a:t>
            </a:r>
            <a:r>
              <a:rPr lang="en-US" altLang="en-US" dirty="0" smtClean="0">
                <a:latin typeface="Calibri" panose="020F0502020204030204" pitchFamily="34" charset="0"/>
                <a:ea typeface="ＭＳ Ｐゴシック" panose="020B0600070205080204" pitchFamily="34" charset="-128"/>
              </a:rPr>
              <a:t>all</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Constitutional government</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Free speech and press</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Religious toleration/Separate church and state</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Equality before the law (civic equality)</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Limited suffrage (NOT POLITICAL equality)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John Stuart Mill: On Liberty; On the Subjection of Women</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6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6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60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60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60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60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Ideologies of Change</a:t>
            </a:r>
            <a:endParaRPr lang="en-US" dirty="0"/>
          </a:p>
        </p:txBody>
      </p:sp>
      <p:sp>
        <p:nvSpPr>
          <p:cNvPr id="3" name="Content Placeholder 2"/>
          <p:cNvSpPr>
            <a:spLocks noGrp="1"/>
          </p:cNvSpPr>
          <p:nvPr>
            <p:ph idx="1"/>
          </p:nvPr>
        </p:nvSpPr>
        <p:spPr>
          <a:xfrm>
            <a:off x="652463" y="990600"/>
            <a:ext cx="8034337" cy="55626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Nationalism</a:t>
            </a:r>
            <a:endParaRPr lang="en-US" altLang="en-US" sz="28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idea of the </a:t>
            </a:r>
            <a:r>
              <a:rPr lang="en-US" altLang="en-US" i="1" dirty="0">
                <a:latin typeface="Calibri" panose="020F0502020204030204" pitchFamily="34" charset="0"/>
                <a:ea typeface="ＭＳ Ｐゴシック" panose="020B0600070205080204" pitchFamily="34" charset="-128"/>
              </a:rPr>
              <a:t>nation</a:t>
            </a:r>
            <a:r>
              <a:rPr lang="en-US" altLang="en-US" dirty="0">
                <a:latin typeface="Calibri" panose="020F0502020204030204" pitchFamily="34" charset="0"/>
                <a:ea typeface="ＭＳ Ｐゴシック" panose="020B0600070205080204" pitchFamily="34" charset="-128"/>
              </a:rPr>
              <a:t> as a force for change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Features: common institutions, traditions, language, and customs; </a:t>
            </a:r>
            <a:r>
              <a:rPr lang="en-US" altLang="en-US" b="1" i="1" dirty="0">
                <a:latin typeface="Calibri" panose="020F0502020204030204" pitchFamily="34" charset="0"/>
                <a:ea typeface="ＭＳ Ｐゴシック" panose="020B0600070205080204" pitchFamily="34" charset="-128"/>
              </a:rPr>
              <a:t>alliance with liberalism </a:t>
            </a:r>
            <a:endParaRPr lang="en-US" altLang="en-US" b="1" i="1"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Became popular with the French Revolution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Belief that each nationality should have its own state.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Especially divided people, like Germans and Italians, or subject peoples, like Hungarians in Austria.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Would upset the political order of things:</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A unified Italy and Germany would upset balance of power</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Empires like Austria would break up.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Conservatives and liberals were allies in early 1800s</a:t>
            </a:r>
          </a:p>
          <a:p>
            <a:pPr lvl="2" eaLnBrk="1" hangingPunct="1">
              <a:lnSpc>
                <a:spcPct val="90000"/>
              </a:lnSpc>
            </a:pPr>
            <a:r>
              <a:rPr lang="en-US" altLang="en-US" i="1" dirty="0" smtClean="0">
                <a:latin typeface="Calibri" panose="020F0502020204030204" pitchFamily="34" charset="0"/>
                <a:ea typeface="ＭＳ Ｐゴシック" panose="020B0600070205080204" pitchFamily="34" charset="-128"/>
              </a:rPr>
              <a:t>Liberals believed liberty could only be achieved when people ruled themselves in their own nations. </a:t>
            </a:r>
            <a:endParaRPr lang="en-US" altLang="en-US" i="1"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57862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8381999"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4536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7" y="304800"/>
            <a:ext cx="9067800" cy="381000"/>
          </a:xfrm>
        </p:spPr>
        <p:txBody>
          <a:bodyPr/>
          <a:lstStyle/>
          <a:p>
            <a:r>
              <a:rPr lang="en-US" dirty="0" smtClean="0"/>
              <a:t>Nationalism Movements</a:t>
            </a:r>
            <a:endParaRPr lang="en-US" dirty="0"/>
          </a:p>
        </p:txBody>
      </p:sp>
      <p:sp>
        <p:nvSpPr>
          <p:cNvPr id="3" name="Content Placeholder 2"/>
          <p:cNvSpPr>
            <a:spLocks noGrp="1"/>
          </p:cNvSpPr>
          <p:nvPr>
            <p:ph idx="1"/>
          </p:nvPr>
        </p:nvSpPr>
        <p:spPr>
          <a:xfrm>
            <a:off x="652463" y="1219200"/>
            <a:ext cx="8034337" cy="5486400"/>
          </a:xfrm>
        </p:spPr>
        <p:txBody>
          <a:bodyPr/>
          <a:lstStyle/>
          <a:p>
            <a:pPr eaLnBrk="1" hangingPunct="1"/>
            <a:r>
              <a:rPr lang="en-US" altLang="en-US" u="sng" dirty="0">
                <a:solidFill>
                  <a:srgbClr val="000000"/>
                </a:solidFill>
                <a:latin typeface="Calibri" pitchFamily="34" charset="0"/>
              </a:rPr>
              <a:t>Unification</a:t>
            </a:r>
            <a:r>
              <a:rPr lang="en-US" altLang="en-US" dirty="0">
                <a:solidFill>
                  <a:srgbClr val="000000"/>
                </a:solidFill>
                <a:latin typeface="Calibri" pitchFamily="34" charset="0"/>
              </a:rPr>
              <a:t> – Combining of politically different, but culturally similar lands.  </a:t>
            </a:r>
            <a:endParaRPr lang="en-US" altLang="en-US" dirty="0" smtClean="0">
              <a:solidFill>
                <a:srgbClr val="000000"/>
              </a:solidFill>
              <a:latin typeface="Calibri" pitchFamily="34" charset="0"/>
            </a:endParaRPr>
          </a:p>
          <a:p>
            <a:pPr lvl="1" eaLnBrk="1" hangingPunct="1"/>
            <a:r>
              <a:rPr lang="en-US" altLang="en-US" dirty="0" smtClean="0">
                <a:solidFill>
                  <a:srgbClr val="000000"/>
                </a:solidFill>
                <a:latin typeface="Calibri" pitchFamily="34" charset="0"/>
              </a:rPr>
              <a:t>Like Germany and Italy</a:t>
            </a:r>
            <a:endParaRPr lang="en-US" altLang="en-US" dirty="0">
              <a:solidFill>
                <a:srgbClr val="000000"/>
              </a:solidFill>
              <a:latin typeface="Calibri" pitchFamily="34" charset="0"/>
            </a:endParaRPr>
          </a:p>
          <a:p>
            <a:pPr eaLnBrk="1" hangingPunct="1"/>
            <a:r>
              <a:rPr lang="en-US" altLang="en-US" u="sng" dirty="0">
                <a:solidFill>
                  <a:srgbClr val="000000"/>
                </a:solidFill>
                <a:latin typeface="Calibri" pitchFamily="34" charset="0"/>
              </a:rPr>
              <a:t>Separation</a:t>
            </a:r>
            <a:r>
              <a:rPr lang="en-US" altLang="en-US" dirty="0">
                <a:solidFill>
                  <a:srgbClr val="000000"/>
                </a:solidFill>
                <a:latin typeface="Calibri" pitchFamily="34" charset="0"/>
              </a:rPr>
              <a:t> – Cultural groups break away from an empire or country</a:t>
            </a:r>
            <a:r>
              <a:rPr lang="en-US" altLang="en-US" dirty="0" smtClean="0">
                <a:solidFill>
                  <a:srgbClr val="000000"/>
                </a:solidFill>
                <a:latin typeface="Calibri" pitchFamily="34" charset="0"/>
              </a:rPr>
              <a:t>.</a:t>
            </a:r>
          </a:p>
          <a:p>
            <a:pPr lvl="1" eaLnBrk="1" hangingPunct="1"/>
            <a:r>
              <a:rPr lang="en-US" altLang="en-US" dirty="0" smtClean="0">
                <a:solidFill>
                  <a:srgbClr val="000000"/>
                </a:solidFill>
                <a:latin typeface="Calibri" pitchFamily="34" charset="0"/>
              </a:rPr>
              <a:t>Like Hungary and Serbia</a:t>
            </a:r>
            <a:endParaRPr lang="en-US" altLang="en-US" dirty="0">
              <a:solidFill>
                <a:srgbClr val="000000"/>
              </a:solidFill>
              <a:latin typeface="Calibri" pitchFamily="34" charset="0"/>
            </a:endParaRPr>
          </a:p>
          <a:p>
            <a:pPr eaLnBrk="1" hangingPunct="1"/>
            <a:r>
              <a:rPr lang="en-US" altLang="en-US" u="sng" dirty="0">
                <a:solidFill>
                  <a:srgbClr val="000000"/>
                </a:solidFill>
                <a:latin typeface="Calibri" pitchFamily="34" charset="0"/>
              </a:rPr>
              <a:t>State-building</a:t>
            </a:r>
            <a:r>
              <a:rPr lang="en-US" altLang="en-US" dirty="0">
                <a:solidFill>
                  <a:srgbClr val="000000"/>
                </a:solidFill>
                <a:latin typeface="Calibri" pitchFamily="34" charset="0"/>
              </a:rPr>
              <a:t> – Culturally distinct groups form into a new state by accepting a single culture</a:t>
            </a:r>
            <a:r>
              <a:rPr lang="en-US" altLang="en-US" dirty="0" smtClean="0">
                <a:solidFill>
                  <a:srgbClr val="000000"/>
                </a:solidFill>
                <a:latin typeface="Calibri" pitchFamily="34" charset="0"/>
              </a:rPr>
              <a:t>.</a:t>
            </a:r>
          </a:p>
          <a:p>
            <a:pPr lvl="1" eaLnBrk="1" hangingPunct="1"/>
            <a:r>
              <a:rPr lang="en-US" altLang="en-US" dirty="0" smtClean="0">
                <a:solidFill>
                  <a:srgbClr val="000000"/>
                </a:solidFill>
                <a:latin typeface="Calibri" pitchFamily="34" charset="0"/>
              </a:rPr>
              <a:t>Like the United States or Iraq</a:t>
            </a:r>
            <a:endParaRPr lang="en-US" altLang="en-US" dirty="0">
              <a:solidFill>
                <a:srgbClr val="000000"/>
              </a:solidFill>
              <a:latin typeface="Calibri" pitchFamily="34" charset="0"/>
            </a:endParaRPr>
          </a:p>
          <a:p>
            <a:endParaRPr lang="en-US" dirty="0"/>
          </a:p>
        </p:txBody>
      </p:sp>
    </p:spTree>
    <p:extLst>
      <p:ext uri="{BB962C8B-B14F-4D97-AF65-F5344CB8AC3E}">
        <p14:creationId xmlns:p14="http://schemas.microsoft.com/office/powerpoint/2010/main" val="339364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0"/>
            <a:ext cx="85344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472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A gathering of statesmen at the Congress of Vienna</a:t>
            </a:r>
            <a:endParaRPr lang="en-US" dirty="0"/>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p620</a:t>
            </a:r>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6200" y="896938"/>
            <a:ext cx="64516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Ideologies of </a:t>
            </a:r>
            <a:r>
              <a:rPr lang="en-US" altLang="en-US" dirty="0" smtClean="0">
                <a:latin typeface="Calibri" panose="020F0502020204030204" pitchFamily="34" charset="0"/>
                <a:ea typeface="ＭＳ Ｐゴシック" panose="020B0600070205080204" pitchFamily="34" charset="-128"/>
              </a:rPr>
              <a:t>Change</a:t>
            </a:r>
            <a:endParaRPr lang="en-US" altLang="en-US" sz="2400" dirty="0">
              <a:latin typeface="Calibri" panose="020F0502020204030204" pitchFamily="34" charset="0"/>
              <a:ea typeface="ＭＳ Ｐゴシック" panose="020B0600070205080204" pitchFamily="34" charset="-128"/>
            </a:endParaRPr>
          </a:p>
        </p:txBody>
      </p:sp>
      <p:sp>
        <p:nvSpPr>
          <p:cNvPr id="26627" name="Rectangle 9"/>
          <p:cNvSpPr>
            <a:spLocks noGrp="1" noChangeArrowheads="1"/>
          </p:cNvSpPr>
          <p:nvPr>
            <p:ph type="body" idx="1"/>
          </p:nvPr>
        </p:nvSpPr>
        <p:spPr>
          <a:xfrm>
            <a:off x="685800" y="1143000"/>
            <a:ext cx="8382000" cy="5638800"/>
          </a:xfrm>
        </p:spPr>
        <p:txBody>
          <a:bodyPr/>
          <a:lstStyle/>
          <a:p>
            <a:pPr eaLnBrk="1" hangingPunct="1"/>
            <a:r>
              <a:rPr lang="en-US" altLang="en-US">
                <a:latin typeface="Calibri" panose="020F0502020204030204" pitchFamily="34" charset="0"/>
                <a:ea typeface="ＭＳ Ｐゴシック" panose="020B0600070205080204" pitchFamily="34" charset="-128"/>
              </a:rPr>
              <a:t>Early Socialism</a:t>
            </a:r>
          </a:p>
          <a:p>
            <a:pPr lvl="1" eaLnBrk="1" hangingPunct="1"/>
            <a:r>
              <a:rPr lang="en-US" altLang="en-US">
                <a:latin typeface="Calibri" panose="020F0502020204030204" pitchFamily="34" charset="0"/>
                <a:ea typeface="ＭＳ Ｐゴシック" panose="020B0600070205080204" pitchFamily="34" charset="-128"/>
              </a:rPr>
              <a:t>Focus on social equality, human cooperation, and utopian aspirations</a:t>
            </a:r>
          </a:p>
          <a:p>
            <a:pPr lvl="1" eaLnBrk="1" hangingPunct="1"/>
            <a:r>
              <a:rPr lang="en-US" altLang="en-US">
                <a:latin typeface="Calibri" panose="020F0502020204030204" pitchFamily="34" charset="0"/>
                <a:ea typeface="ＭＳ Ｐゴシック" panose="020B0600070205080204" pitchFamily="34" charset="-128"/>
              </a:rPr>
              <a:t>Charles Fourier (1772 – 1838)</a:t>
            </a:r>
          </a:p>
          <a:p>
            <a:pPr lvl="1" eaLnBrk="1" hangingPunct="1"/>
            <a:r>
              <a:rPr lang="en-US" altLang="en-US">
                <a:latin typeface="Calibri" panose="020F0502020204030204" pitchFamily="34" charset="0"/>
                <a:ea typeface="ＭＳ Ｐゴシック" panose="020B0600070205080204" pitchFamily="34" charset="-128"/>
              </a:rPr>
              <a:t>Robert Owen (1771 – 1858)</a:t>
            </a:r>
          </a:p>
          <a:p>
            <a:pPr lvl="2" eaLnBrk="1" hangingPunct="1"/>
            <a:r>
              <a:rPr lang="en-US" altLang="en-US">
                <a:latin typeface="Calibri" panose="020F0502020204030204" pitchFamily="34" charset="0"/>
                <a:ea typeface="ＭＳ Ｐゴシック" panose="020B0600070205080204" pitchFamily="34" charset="-128"/>
              </a:rPr>
              <a:t>Success and failure: New Lanark, Scotland, and New Harmony, Indiana</a:t>
            </a:r>
          </a:p>
          <a:p>
            <a:pPr lvl="1" eaLnBrk="1" hangingPunct="1"/>
            <a:r>
              <a:rPr lang="en-US" altLang="en-US">
                <a:latin typeface="Calibri" panose="020F0502020204030204" pitchFamily="34" charset="0"/>
                <a:ea typeface="ＭＳ Ｐゴシック" panose="020B0600070205080204" pitchFamily="34" charset="-128"/>
              </a:rPr>
              <a:t>Louis Blanc (1813 – 1882)</a:t>
            </a:r>
          </a:p>
          <a:p>
            <a:pPr lvl="2" eaLnBrk="1" hangingPunct="1"/>
            <a:r>
              <a:rPr lang="en-US" altLang="en-US">
                <a:latin typeface="Calibri" panose="020F0502020204030204" pitchFamily="34" charset="0"/>
                <a:ea typeface="ＭＳ Ｐゴシック" panose="020B0600070205080204" pitchFamily="34" charset="-128"/>
              </a:rPr>
              <a:t>Denunciation of competition, promotion of workshops</a:t>
            </a:r>
          </a:p>
          <a:p>
            <a:pPr lvl="1" eaLnBrk="1" hangingPunct="1"/>
            <a:r>
              <a:rPr lang="en-US" altLang="en-US">
                <a:latin typeface="Calibri" panose="020F0502020204030204" pitchFamily="34" charset="0"/>
                <a:ea typeface="ＭＳ Ｐゴシック" panose="020B0600070205080204" pitchFamily="34" charset="-128"/>
              </a:rPr>
              <a:t>Female supporters</a:t>
            </a:r>
          </a:p>
          <a:p>
            <a:pPr lvl="1" eaLnBrk="1" hangingPunct="1"/>
            <a:r>
              <a:rPr lang="en-US" altLang="en-US">
                <a:latin typeface="Calibri" panose="020F0502020204030204" pitchFamily="34" charset="0"/>
                <a:ea typeface="ＭＳ Ｐゴシック" panose="020B0600070205080204" pitchFamily="34" charset="-128"/>
              </a:rPr>
              <a:t>Flora Tristan (1803 – 1844)</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1000"/>
            <a:ext cx="9144000" cy="381000"/>
          </a:xfrm>
        </p:spPr>
        <p:txBody>
          <a:bodyPr/>
          <a:lstStyle/>
          <a:p>
            <a:pPr>
              <a:defRPr/>
            </a:pPr>
            <a:r>
              <a:rPr lang="en-US" sz="3000" kern="1200" dirty="0">
                <a:solidFill>
                  <a:srgbClr val="000000"/>
                </a:solidFill>
                <a:latin typeface="Calibri"/>
                <a:ea typeface="ＭＳ Ｐゴシック"/>
                <a:cs typeface="ＭＳ Ｐゴシック"/>
              </a:rPr>
              <a:t>MAP 21.3 The Distribution of Languages in Nineteenth-Century Europe</a:t>
            </a:r>
            <a:endParaRPr lang="en-US" sz="3000" dirty="0"/>
          </a:p>
        </p:txBody>
      </p:sp>
      <p:sp>
        <p:nvSpPr>
          <p:cNvPr id="27650"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21.3 p633</a:t>
            </a:r>
          </a:p>
        </p:txBody>
      </p:sp>
      <p:pic>
        <p:nvPicPr>
          <p:cNvPr id="19461" name="Picture 2" descr="A map shows the distribution of languages in twentieth century Europe.&#10;The Slavic languages that were spread across Europe are as follows: Albanian, Serbian, Bulgarian, Croatian, Slovenian, Czech-Slovakian, Polish, Ukrainian, White Russian, and Great Russian. &#10;Greek was the Hellenic language of Europe, spoken in Greece and a few portions of Western part of Turkey and the entire Crete Island.&#10;Germanic languages that were spread across Europe are as follows: English, Flemish, Dutch, German, Lithuanian, Danish, Norwegian and Swedish.&#10;Latin languages that were spread across Europe are as follows: Portuguese, Spanish, Catalan, Provencal, French, Walloon, Italian and Romanian.&#10;Celtic languages that were spread across Europe are as follows: Gallic, Welsh, Cornish and Breton. &#10;Latvian was the Baltic language spoken in the Latvia.&#10;Non-Indo European languages that were spread across are as follows:  Basque, Finnish, Estonian, Hungarian and Turkish." title="MAP 21.3 The Distribution of Languages in Nineteenth-Century Europ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4937" y="1073840"/>
            <a:ext cx="6334125"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Children at New Lanark</a:t>
            </a:r>
            <a:endParaRPr lang="en-US" dirty="0"/>
          </a:p>
        </p:txBody>
      </p:sp>
      <p:sp>
        <p:nvSpPr>
          <p:cNvPr id="2969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p634</a:t>
            </a:r>
          </a:p>
        </p:txBody>
      </p:sp>
      <p:pic>
        <p:nvPicPr>
          <p:cNvPr id="297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313" y="1219200"/>
            <a:ext cx="8461375"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2"/>
          <p:cNvSpPr>
            <a:spLocks noChangeArrowheads="1"/>
          </p:cNvSpPr>
          <p:nvPr/>
        </p:nvSpPr>
        <p:spPr bwMode="auto">
          <a:xfrm>
            <a:off x="330200" y="5624513"/>
            <a:ext cx="8459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Robert Owen created an early experiment in utopian socialism by establishing</a:t>
            </a:r>
          </a:p>
          <a:p>
            <a:pPr>
              <a:spcBef>
                <a:spcPct val="0"/>
              </a:spcBef>
              <a:buClrTx/>
              <a:buSzTx/>
              <a:buFontTx/>
              <a:buNone/>
            </a:pPr>
            <a:r>
              <a:rPr lang="en-US" altLang="en-US" sz="2000">
                <a:latin typeface="Calibri" panose="020F0502020204030204" pitchFamily="34" charset="0"/>
              </a:rPr>
              <a:t>a model industrial community at New Lanark, Scotland.</a:t>
            </a:r>
            <a:endParaRPr lang="en-US" altLang="en-US" sz="20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a:xfrm>
            <a:off x="690563" y="0"/>
            <a:ext cx="8453437" cy="1066800"/>
          </a:xfrm>
        </p:spPr>
        <p:txBody>
          <a:bodyPr/>
          <a:lstStyle/>
          <a:p>
            <a:pPr eaLnBrk="1" hangingPunct="1"/>
            <a:r>
              <a:rPr lang="en-US" altLang="en-US" dirty="0">
                <a:latin typeface="Calibri" panose="020F0502020204030204" pitchFamily="34" charset="0"/>
                <a:ea typeface="ＭＳ Ｐゴシック" panose="020B0600070205080204" pitchFamily="34" charset="-128"/>
              </a:rPr>
              <a:t>Revolution and Reform (1830-1850</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p:txBody>
      </p:sp>
      <p:sp>
        <p:nvSpPr>
          <p:cNvPr id="2" name="Rectangle 10"/>
          <p:cNvSpPr>
            <a:spLocks noGrp="1" noChangeArrowheads="1"/>
          </p:cNvSpPr>
          <p:nvPr>
            <p:ph type="body" idx="1"/>
          </p:nvPr>
        </p:nvSpPr>
        <p:spPr>
          <a:xfrm>
            <a:off x="685800" y="1143000"/>
            <a:ext cx="7769225" cy="5715000"/>
          </a:xfrm>
        </p:spPr>
        <p:txBody>
          <a:bodyPr/>
          <a:lstStyle/>
          <a:p>
            <a:pPr eaLnBrk="1" hangingPunct="1">
              <a:lnSpc>
                <a:spcPct val="90000"/>
              </a:lnSpc>
              <a:defRPr/>
            </a:pPr>
            <a:r>
              <a:rPr lang="en-US" altLang="en-US" dirty="0">
                <a:latin typeface="Calibri" pitchFamily="34" charset="0"/>
                <a:ea typeface="ＭＳ Ｐゴシック" pitchFamily="34" charset="-128"/>
              </a:rPr>
              <a:t>Another French Revolution</a:t>
            </a:r>
          </a:p>
          <a:p>
            <a:pPr lvl="1" eaLnBrk="1" hangingPunct="1">
              <a:lnSpc>
                <a:spcPct val="90000"/>
              </a:lnSpc>
              <a:defRPr/>
            </a:pPr>
            <a:r>
              <a:rPr lang="en-US" altLang="en-US" dirty="0">
                <a:latin typeface="Calibri" pitchFamily="34" charset="0"/>
                <a:ea typeface="ＭＳ Ｐゴシック" pitchFamily="34" charset="-128"/>
              </a:rPr>
              <a:t>Charles X (1824 – 1830): the July Ordinances</a:t>
            </a:r>
          </a:p>
          <a:p>
            <a:pPr lvl="2" eaLnBrk="1" hangingPunct="1">
              <a:lnSpc>
                <a:spcPct val="90000"/>
              </a:lnSpc>
              <a:defRPr/>
            </a:pPr>
            <a:r>
              <a:rPr lang="en-US" altLang="en-US" dirty="0">
                <a:latin typeface="Calibri" pitchFamily="34" charset="0"/>
                <a:ea typeface="ＭＳ Ｐゴシック" pitchFamily="34" charset="-128"/>
              </a:rPr>
              <a:t>Revolt by liberals</a:t>
            </a:r>
          </a:p>
          <a:p>
            <a:pPr lvl="1" eaLnBrk="1" hangingPunct="1">
              <a:lnSpc>
                <a:spcPct val="90000"/>
              </a:lnSpc>
              <a:defRPr/>
            </a:pPr>
            <a:r>
              <a:rPr lang="en-US" altLang="en-US" dirty="0">
                <a:latin typeface="Calibri" pitchFamily="34" charset="0"/>
                <a:ea typeface="ＭＳ Ｐゴシック" pitchFamily="34" charset="-128"/>
              </a:rPr>
              <a:t>Louis-Philippe (1830 – 1848),</a:t>
            </a:r>
            <a:r>
              <a:rPr lang="en-US" altLang="en-US" sz="2400" dirty="0">
                <a:latin typeface="Calibri" pitchFamily="34" charset="0"/>
                <a:ea typeface="ＭＳ Ｐゴシック" pitchFamily="34" charset="-128"/>
              </a:rPr>
              <a:t> “</a:t>
            </a:r>
            <a:r>
              <a:rPr lang="en-US" altLang="en-US" dirty="0">
                <a:latin typeface="Calibri" pitchFamily="34" charset="0"/>
                <a:ea typeface="ＭＳ Ｐゴシック" pitchFamily="34" charset="-128"/>
              </a:rPr>
              <a:t>bourgeois monarch”</a:t>
            </a:r>
            <a:endParaRPr lang="en-US" altLang="en-US" sz="2400" dirty="0">
              <a:latin typeface="Calibri" pitchFamily="34" charset="0"/>
              <a:ea typeface="ＭＳ Ｐゴシック" pitchFamily="34" charset="-128"/>
            </a:endParaRPr>
          </a:p>
          <a:p>
            <a:pPr lvl="2" eaLnBrk="1" hangingPunct="1">
              <a:lnSpc>
                <a:spcPct val="90000"/>
              </a:lnSpc>
              <a:defRPr/>
            </a:pPr>
            <a:r>
              <a:rPr lang="en-US" altLang="en-US" dirty="0">
                <a:latin typeface="Calibri" pitchFamily="34" charset="0"/>
                <a:ea typeface="ＭＳ Ｐゴシック" pitchFamily="34" charset="-128"/>
              </a:rPr>
              <a:t>Constitutional changes favor the upper bourgeoisie</a:t>
            </a:r>
          </a:p>
          <a:p>
            <a:pPr marL="1143000" lvl="3" eaLnBrk="1" hangingPunct="1">
              <a:lnSpc>
                <a:spcPct val="90000"/>
              </a:lnSpc>
              <a:defRPr/>
            </a:pPr>
            <a:r>
              <a:rPr lang="en-US" altLang="en-US" sz="2400" dirty="0">
                <a:latin typeface="Calibri" pitchFamily="34" charset="0"/>
                <a:ea typeface="ＭＳ Ｐゴシック" pitchFamily="34" charset="-128"/>
              </a:rPr>
              <a:t>The Party of Movement (</a:t>
            </a:r>
            <a:r>
              <a:rPr lang="en-US" sz="2400" dirty="0" err="1">
                <a:latin typeface="Calibri" panose="020F0502020204030204" pitchFamily="34" charset="0"/>
              </a:rPr>
              <a:t>Adolphe</a:t>
            </a:r>
            <a:r>
              <a:rPr lang="en-US" sz="2400" dirty="0">
                <a:latin typeface="Calibri" panose="020F0502020204030204" pitchFamily="34" charset="0"/>
              </a:rPr>
              <a:t> Thiers)</a:t>
            </a:r>
          </a:p>
          <a:p>
            <a:pPr marL="1143000" lvl="3" eaLnBrk="1" hangingPunct="1">
              <a:lnSpc>
                <a:spcPct val="90000"/>
              </a:lnSpc>
              <a:defRPr/>
            </a:pPr>
            <a:r>
              <a:rPr lang="en-US" altLang="en-US" sz="2400" dirty="0">
                <a:latin typeface="Calibri" pitchFamily="34" charset="0"/>
                <a:ea typeface="ＭＳ Ｐゴシック" pitchFamily="34" charset="-128"/>
              </a:rPr>
              <a:t>Party of Resistance (</a:t>
            </a:r>
            <a:r>
              <a:rPr lang="en-US" sz="2400" dirty="0">
                <a:latin typeface="Calibri" panose="020F0502020204030204" pitchFamily="34" charset="0"/>
              </a:rPr>
              <a:t>François Guizot)</a:t>
            </a:r>
            <a:endParaRPr lang="en-US" altLang="en-US" sz="2400" dirty="0">
              <a:latin typeface="Calibri" pitchFamily="34" charset="0"/>
              <a:ea typeface="ＭＳ Ｐゴシック" pitchFamily="34" charset="-128"/>
            </a:endParaRPr>
          </a:p>
          <a:p>
            <a:pPr marL="740664" lvl="3" eaLnBrk="1" hangingPunct="1">
              <a:lnSpc>
                <a:spcPct val="90000"/>
              </a:lnSpc>
              <a:defRPr/>
            </a:pPr>
            <a:r>
              <a:rPr lang="en-US" sz="2800" dirty="0">
                <a:latin typeface="Calibri" panose="020F0502020204030204" pitchFamily="34" charset="0"/>
              </a:rPr>
              <a:t>Rise of industrial working class </a:t>
            </a:r>
            <a:endParaRPr lang="en-US" altLang="en-US" sz="2800"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Revolutionary Outbursts in Belgium, Poland, and Italy</a:t>
            </a:r>
          </a:p>
          <a:p>
            <a:pPr lvl="1" eaLnBrk="1" hangingPunct="1">
              <a:lnSpc>
                <a:spcPct val="90000"/>
              </a:lnSpc>
              <a:defRPr/>
            </a:pPr>
            <a:r>
              <a:rPr lang="en-US" altLang="en-US" dirty="0">
                <a:latin typeface="Calibri" pitchFamily="34" charset="0"/>
                <a:ea typeface="ＭＳ Ｐゴシック" pitchFamily="34" charset="-128"/>
              </a:rPr>
              <a:t>Success for the Belgians; repression in Poland and Italy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Revolution of 1830</a:t>
            </a:r>
            <a:endParaRPr lang="en-US" dirty="0"/>
          </a:p>
        </p:txBody>
      </p:sp>
      <p:sp>
        <p:nvSpPr>
          <p:cNvPr id="3277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p635</a:t>
            </a:r>
          </a:p>
        </p:txBody>
      </p:sp>
      <p:pic>
        <p:nvPicPr>
          <p:cNvPr id="3277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7663" y="762000"/>
            <a:ext cx="5907087"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2"/>
          <p:cNvSpPr>
            <a:spLocks noChangeArrowheads="1"/>
          </p:cNvSpPr>
          <p:nvPr/>
        </p:nvSpPr>
        <p:spPr bwMode="auto">
          <a:xfrm>
            <a:off x="1266825" y="5500688"/>
            <a:ext cx="6610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1830, the forces of change began to undo the conservative</a:t>
            </a:r>
          </a:p>
          <a:p>
            <a:pPr>
              <a:spcBef>
                <a:spcPct val="0"/>
              </a:spcBef>
              <a:buClrTx/>
              <a:buSzTx/>
              <a:buFontTx/>
              <a:buNone/>
            </a:pPr>
            <a:r>
              <a:rPr lang="en-US" altLang="en-US" sz="2000">
                <a:latin typeface="Calibri" panose="020F0502020204030204" pitchFamily="34" charset="0"/>
              </a:rPr>
              <a:t>domination of Europe. </a:t>
            </a:r>
            <a:endParaRPr lang="en-US" altLang="en-US" sz="20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1"/>
            <a:ext cx="76962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41697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a:xfrm>
            <a:off x="690563" y="2286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Revolution and Reform (1830-1850</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p:txBody>
      </p:sp>
      <p:sp>
        <p:nvSpPr>
          <p:cNvPr id="34819" name="Rectangle 10"/>
          <p:cNvSpPr>
            <a:spLocks noGrp="1" noChangeArrowheads="1"/>
          </p:cNvSpPr>
          <p:nvPr>
            <p:ph type="body" idx="1"/>
          </p:nvPr>
        </p:nvSpPr>
        <p:spPr>
          <a:xfrm>
            <a:off x="685800" y="1371600"/>
            <a:ext cx="7769225" cy="4113213"/>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Reform in Great Britain</a:t>
            </a:r>
          </a:p>
          <a:p>
            <a:pPr lvl="1" eaLnBrk="1" hangingPunct="1">
              <a:lnSpc>
                <a:spcPct val="90000"/>
              </a:lnSpc>
            </a:pPr>
            <a:r>
              <a:rPr lang="en-US" altLang="en-US">
                <a:latin typeface="Calibri" panose="020F0502020204030204" pitchFamily="34" charset="0"/>
                <a:ea typeface="ＭＳ Ｐゴシック" panose="020B0600070205080204" pitchFamily="34" charset="-128"/>
              </a:rPr>
              <a:t>The Whigs Come to Power, 1830</a:t>
            </a:r>
          </a:p>
          <a:p>
            <a:pPr lvl="2" eaLnBrk="1" hangingPunct="1">
              <a:lnSpc>
                <a:spcPct val="90000"/>
              </a:lnSpc>
            </a:pPr>
            <a:r>
              <a:rPr lang="en-US" altLang="en-US">
                <a:latin typeface="Calibri" panose="020F0502020204030204" pitchFamily="34" charset="0"/>
                <a:ea typeface="ＭＳ Ｐゴシック" panose="020B0600070205080204" pitchFamily="34" charset="-128"/>
              </a:rPr>
              <a:t>Concessions considered superior to revolution</a:t>
            </a:r>
          </a:p>
          <a:p>
            <a:pPr lvl="1" eaLnBrk="1" hangingPunct="1">
              <a:lnSpc>
                <a:spcPct val="90000"/>
              </a:lnSpc>
            </a:pPr>
            <a:r>
              <a:rPr lang="en-US" altLang="en-US">
                <a:latin typeface="Calibri" panose="020F0502020204030204" pitchFamily="34" charset="0"/>
                <a:ea typeface="ＭＳ Ｐゴシック" panose="020B0600070205080204" pitchFamily="34" charset="-128"/>
              </a:rPr>
              <a:t>The Reform Act of 1832</a:t>
            </a:r>
          </a:p>
          <a:p>
            <a:pPr lvl="2" eaLnBrk="1" hangingPunct="1">
              <a:lnSpc>
                <a:spcPct val="90000"/>
              </a:lnSpc>
            </a:pPr>
            <a:r>
              <a:rPr lang="en-US" altLang="en-US">
                <a:latin typeface="Calibri" panose="020F0502020204030204" pitchFamily="34" charset="0"/>
                <a:ea typeface="ＭＳ Ｐゴシック" panose="020B0600070205080204" pitchFamily="34" charset="-128"/>
              </a:rPr>
              <a:t>Recognition of industrial change</a:t>
            </a:r>
          </a:p>
          <a:p>
            <a:pPr lvl="3" eaLnBrk="1" hangingPunct="1">
              <a:lnSpc>
                <a:spcPct val="90000"/>
              </a:lnSpc>
            </a:pPr>
            <a:r>
              <a:rPr lang="en-US" altLang="en-US">
                <a:latin typeface="Calibri" panose="020F0502020204030204" pitchFamily="34" charset="0"/>
                <a:ea typeface="ＭＳ Ｐゴシック" panose="020B0600070205080204" pitchFamily="34" charset="-128"/>
              </a:rPr>
              <a:t>Eliminating rotten boroughs, enfranchising new towns and cities plus reapportionment</a:t>
            </a:r>
          </a:p>
          <a:p>
            <a:pPr lvl="2" eaLnBrk="1" hangingPunct="1">
              <a:lnSpc>
                <a:spcPct val="90000"/>
              </a:lnSpc>
            </a:pPr>
            <a:r>
              <a:rPr lang="en-US" altLang="en-US">
                <a:latin typeface="Calibri" panose="020F0502020204030204" pitchFamily="34" charset="0"/>
                <a:ea typeface="ＭＳ Ｐゴシック" panose="020B0600070205080204" pitchFamily="34" charset="-128"/>
              </a:rPr>
              <a:t>Gave franchise to the upper middle class</a:t>
            </a:r>
          </a:p>
          <a:p>
            <a:pPr lvl="1" eaLnBrk="1" hangingPunct="1">
              <a:lnSpc>
                <a:spcPct val="90000"/>
              </a:lnSpc>
            </a:pPr>
            <a:r>
              <a:rPr lang="en-US" altLang="en-US">
                <a:latin typeface="Calibri" panose="020F0502020204030204" pitchFamily="34" charset="0"/>
                <a:ea typeface="ＭＳ Ｐゴシック" panose="020B0600070205080204" pitchFamily="34" charset="-128"/>
              </a:rPr>
              <a:t>New reform legislation</a:t>
            </a:r>
          </a:p>
          <a:p>
            <a:pPr lvl="2" eaLnBrk="1" hangingPunct="1">
              <a:lnSpc>
                <a:spcPct val="90000"/>
              </a:lnSpc>
            </a:pPr>
            <a:r>
              <a:rPr lang="en-US" altLang="en-US">
                <a:latin typeface="Calibri" panose="020F0502020204030204" pitchFamily="34" charset="0"/>
                <a:ea typeface="ＭＳ Ｐゴシック" panose="020B0600070205080204" pitchFamily="34" charset="-128"/>
              </a:rPr>
              <a:t>Laws halting industrial abuses</a:t>
            </a:r>
          </a:p>
          <a:p>
            <a:pPr lvl="2" eaLnBrk="1" hangingPunct="1">
              <a:lnSpc>
                <a:spcPct val="90000"/>
              </a:lnSpc>
            </a:pPr>
            <a:r>
              <a:rPr lang="en-US" altLang="en-US">
                <a:latin typeface="Calibri" panose="020F0502020204030204" pitchFamily="34" charset="0"/>
                <a:ea typeface="ＭＳ Ｐゴシック" panose="020B0600070205080204" pitchFamily="34" charset="-128"/>
              </a:rPr>
              <a:t>Economic liberalism put into law</a:t>
            </a:r>
          </a:p>
          <a:p>
            <a:pPr lvl="3" eaLnBrk="1" hangingPunct="1">
              <a:lnSpc>
                <a:spcPct val="90000"/>
              </a:lnSpc>
            </a:pPr>
            <a:r>
              <a:rPr lang="en-US" altLang="en-US">
                <a:latin typeface="Calibri" panose="020F0502020204030204" pitchFamily="34" charset="0"/>
                <a:ea typeface="ＭＳ Ｐゴシック" panose="020B0600070205080204" pitchFamily="34" charset="-128"/>
              </a:rPr>
              <a:t>The Poor Law of 1834</a:t>
            </a:r>
          </a:p>
          <a:p>
            <a:pPr lvl="3" eaLnBrk="1" hangingPunct="1">
              <a:lnSpc>
                <a:spcPct val="90000"/>
              </a:lnSpc>
            </a:pPr>
            <a:r>
              <a:rPr lang="en-US" altLang="en-US">
                <a:latin typeface="Calibri" panose="020F0502020204030204" pitchFamily="34" charset="0"/>
                <a:ea typeface="ＭＳ Ｐゴシック" panose="020B0600070205080204" pitchFamily="34" charset="-128"/>
              </a:rPr>
              <a:t>The repeal of the Corn Laws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7800" cy="381000"/>
          </a:xfrm>
        </p:spPr>
        <p:txBody>
          <a:bodyPr/>
          <a:lstStyle/>
          <a:p>
            <a:r>
              <a:rPr lang="en-US" dirty="0" smtClean="0"/>
              <a:t>Revolutions of 1848</a:t>
            </a:r>
            <a:endParaRPr lang="en-US" dirty="0"/>
          </a:p>
        </p:txBody>
      </p:sp>
      <p:sp>
        <p:nvSpPr>
          <p:cNvPr id="3" name="Content Placeholder 2"/>
          <p:cNvSpPr>
            <a:spLocks noGrp="1"/>
          </p:cNvSpPr>
          <p:nvPr>
            <p:ph idx="1"/>
          </p:nvPr>
        </p:nvSpPr>
        <p:spPr/>
        <p:txBody>
          <a:bodyPr/>
          <a:lstStyle/>
          <a:p>
            <a:r>
              <a:rPr lang="en-US" sz="3600" b="1" dirty="0" smtClean="0"/>
              <a:t>“The Springtime of the Peoples”</a:t>
            </a:r>
          </a:p>
          <a:p>
            <a:r>
              <a:rPr lang="en-US" dirty="0" smtClean="0"/>
              <a:t>How revolutionary are they?</a:t>
            </a:r>
          </a:p>
          <a:p>
            <a:r>
              <a:rPr lang="en-US" dirty="0" smtClean="0"/>
              <a:t>What is accomplished?</a:t>
            </a:r>
          </a:p>
          <a:p>
            <a:r>
              <a:rPr lang="en-US" dirty="0" smtClean="0"/>
              <a:t>How does it end?</a:t>
            </a:r>
          </a:p>
          <a:p>
            <a:r>
              <a:rPr lang="en-US" dirty="0" smtClean="0"/>
              <a:t>Does history repeat itself in 2012’s Arab Spring?? How will the Middle East resolve its conflicts? </a:t>
            </a:r>
            <a:r>
              <a:rPr lang="en-US" i="1" dirty="0" smtClean="0"/>
              <a:t>(What can 1848 teach us?)</a:t>
            </a:r>
            <a:endParaRPr lang="en-US" i="1" dirty="0"/>
          </a:p>
        </p:txBody>
      </p:sp>
    </p:spTree>
    <p:extLst>
      <p:ext uri="{BB962C8B-B14F-4D97-AF65-F5344CB8AC3E}">
        <p14:creationId xmlns:p14="http://schemas.microsoft.com/office/powerpoint/2010/main" val="293164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Revolutions of </a:t>
            </a:r>
            <a:r>
              <a:rPr lang="en-US" altLang="en-US" dirty="0" smtClean="0">
                <a:latin typeface="Calibri" panose="020F0502020204030204" pitchFamily="34" charset="0"/>
                <a:ea typeface="ＭＳ Ｐゴシック" panose="020B0600070205080204" pitchFamily="34" charset="-128"/>
              </a:rPr>
              <a:t>1848</a:t>
            </a:r>
            <a:endParaRPr lang="en-US" altLang="en-US" dirty="0">
              <a:latin typeface="Calibri" panose="020F0502020204030204" pitchFamily="34" charset="0"/>
              <a:ea typeface="ＭＳ Ｐゴシック" panose="020B0600070205080204" pitchFamily="34" charset="-128"/>
            </a:endParaRPr>
          </a:p>
        </p:txBody>
      </p:sp>
      <p:sp>
        <p:nvSpPr>
          <p:cNvPr id="35843" name="Rectangle 11"/>
          <p:cNvSpPr>
            <a:spLocks noGrp="1" noChangeArrowheads="1"/>
          </p:cNvSpPr>
          <p:nvPr>
            <p:ph type="body" idx="1"/>
          </p:nvPr>
        </p:nvSpPr>
        <p:spPr>
          <a:xfrm>
            <a:off x="685800" y="914400"/>
            <a:ext cx="7769225" cy="5943600"/>
          </a:xfrm>
        </p:spPr>
        <p:txBody>
          <a:bodyPr/>
          <a:lstStyle/>
          <a:p>
            <a:pPr eaLnBrk="1" hangingPunct="1"/>
            <a:r>
              <a:rPr lang="en-US" altLang="en-US" dirty="0">
                <a:latin typeface="Calibri" panose="020F0502020204030204" pitchFamily="34" charset="0"/>
                <a:ea typeface="ＭＳ Ｐゴシック" panose="020B0600070205080204" pitchFamily="34" charset="-128"/>
              </a:rPr>
              <a:t>Yet Another French Revolution</a:t>
            </a:r>
          </a:p>
          <a:p>
            <a:pPr lvl="1" eaLnBrk="1" hangingPunct="1"/>
            <a:r>
              <a:rPr lang="en-US" altLang="en-US" dirty="0">
                <a:latin typeface="Calibri" panose="020F0502020204030204" pitchFamily="34" charset="0"/>
                <a:ea typeface="ＭＳ Ｐゴシック" panose="020B0600070205080204" pitchFamily="34" charset="-128"/>
              </a:rPr>
              <a:t>Causes: depression, unemployment, scandals, corruption, and failure to initiate </a:t>
            </a:r>
            <a:r>
              <a:rPr lang="en-US" altLang="en-US" dirty="0" smtClean="0">
                <a:latin typeface="Calibri" panose="020F0502020204030204" pitchFamily="34" charset="0"/>
                <a:ea typeface="ＭＳ Ｐゴシック" panose="020B0600070205080204" pitchFamily="34" charset="-128"/>
              </a:rPr>
              <a:t>reform</a:t>
            </a:r>
          </a:p>
          <a:p>
            <a:pPr lvl="1" eaLnBrk="1" hangingPunct="1"/>
            <a:r>
              <a:rPr lang="en-US" altLang="en-US" dirty="0" smtClean="0">
                <a:latin typeface="Calibri" panose="020F0502020204030204" pitchFamily="34" charset="0"/>
                <a:ea typeface="ＭＳ Ｐゴシック" panose="020B0600070205080204" pitchFamily="34" charset="-128"/>
              </a:rPr>
              <a:t>Middle class felt disenfranchised</a:t>
            </a:r>
          </a:p>
          <a:p>
            <a:pPr lvl="1" eaLnBrk="1" hangingPunct="1"/>
            <a:r>
              <a:rPr lang="en-US" altLang="en-US" dirty="0" smtClean="0">
                <a:latin typeface="Calibri" panose="020F0502020204030204" pitchFamily="34" charset="0"/>
                <a:ea typeface="ＭＳ Ｐゴシック" panose="020B0600070205080204" pitchFamily="34" charset="-128"/>
              </a:rPr>
              <a:t>The “February Days”: “To the Barricades!”</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Abdication of Louis-Philippe: February 24 </a:t>
            </a:r>
          </a:p>
          <a:p>
            <a:pPr lvl="2" eaLnBrk="1" hangingPunct="1"/>
            <a:r>
              <a:rPr lang="en-US" altLang="en-US" dirty="0">
                <a:latin typeface="Calibri" panose="020F0502020204030204" pitchFamily="34" charset="0"/>
                <a:ea typeface="ＭＳ Ｐゴシック" panose="020B0600070205080204" pitchFamily="34" charset="-128"/>
              </a:rPr>
              <a:t>Provisional government </a:t>
            </a:r>
            <a:r>
              <a:rPr lang="en-US" altLang="en-US" dirty="0" smtClean="0">
                <a:latin typeface="Calibri" panose="020F0502020204030204" pitchFamily="34" charset="0"/>
                <a:ea typeface="ＭＳ Ｐゴシック" panose="020B0600070205080204" pitchFamily="34" charset="-128"/>
              </a:rPr>
              <a:t>established made of moderate and radical republicans- even the socialist Louis Blanc.</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Elections to be by universal manhood suffrage</a:t>
            </a:r>
          </a:p>
          <a:p>
            <a:pPr lvl="2" eaLnBrk="1" hangingPunct="1"/>
            <a:r>
              <a:rPr lang="en-US" altLang="en-US" dirty="0">
                <a:latin typeface="Calibri" panose="020F0502020204030204" pitchFamily="34" charset="0"/>
                <a:ea typeface="ＭＳ Ｐゴシック" panose="020B0600070205080204" pitchFamily="34" charset="-128"/>
              </a:rPr>
              <a:t>National </a:t>
            </a:r>
            <a:r>
              <a:rPr lang="en-US" altLang="en-US" dirty="0" smtClean="0">
                <a:latin typeface="Calibri" panose="020F0502020204030204" pitchFamily="34" charset="0"/>
                <a:ea typeface="ＭＳ Ｐゴシック" panose="020B0600070205080204" pitchFamily="34" charset="-128"/>
              </a:rPr>
              <a:t>workshops for the unemployed- supposed to be cooperative factories run by workers.</a:t>
            </a:r>
          </a:p>
          <a:p>
            <a:pPr lvl="2" eaLnBrk="1" hangingPunct="1"/>
            <a:r>
              <a:rPr lang="en-US" altLang="en-US" dirty="0" smtClean="0">
                <a:latin typeface="Calibri" panose="020F0502020204030204" pitchFamily="34" charset="0"/>
                <a:ea typeface="ＭＳ Ｐゴシック" panose="020B0600070205080204" pitchFamily="34" charset="-128"/>
              </a:rPr>
              <a:t>Unskilled jobs. Strained government $$$.</a:t>
            </a:r>
            <a:endParaRPr lang="en-US" altLang="en-US" dirty="0">
              <a:latin typeface="Calibri" panose="020F0502020204030204" pitchFamily="34" charset="0"/>
              <a:ea typeface="ＭＳ Ｐゴシック" panose="020B0600070205080204" pitchFamily="34" charset="-128"/>
            </a:endParaRPr>
          </a:p>
          <a:p>
            <a:pPr lvl="2" eaLnBrk="1" hangingPunct="1"/>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8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4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84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84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84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84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8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Political Cartoons: Attacks on the King (Slide 1 of 2)</a:t>
            </a:r>
            <a:endParaRPr lang="en-US" dirty="0"/>
          </a:p>
        </p:txBody>
      </p:sp>
      <p:sp>
        <p:nvSpPr>
          <p:cNvPr id="389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p639</a:t>
            </a:r>
          </a:p>
        </p:txBody>
      </p:sp>
      <p:pic>
        <p:nvPicPr>
          <p:cNvPr id="389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4475" y="685800"/>
            <a:ext cx="35750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2"/>
          <p:cNvSpPr>
            <a:spLocks noChangeArrowheads="1"/>
          </p:cNvSpPr>
          <p:nvPr/>
        </p:nvSpPr>
        <p:spPr bwMode="auto">
          <a:xfrm>
            <a:off x="593725" y="5462588"/>
            <a:ext cx="7956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Caricatures of Louis-Philippe often portrayed him with a pear-shaped head, both because there was a resemblance and because the French word for</a:t>
            </a:r>
          </a:p>
          <a:p>
            <a:pPr>
              <a:spcBef>
                <a:spcPct val="0"/>
              </a:spcBef>
              <a:buClrTx/>
              <a:buSzTx/>
              <a:buFontTx/>
              <a:buNone/>
            </a:pPr>
            <a:r>
              <a:rPr lang="en-US" altLang="en-US" sz="2000">
                <a:solidFill>
                  <a:srgbClr val="333333"/>
                </a:solidFill>
                <a:latin typeface="Calibri" panose="020F0502020204030204" pitchFamily="34" charset="0"/>
              </a:rPr>
              <a:t>pear—</a:t>
            </a:r>
            <a:r>
              <a:rPr lang="en-US" altLang="en-US" sz="2000" i="1">
                <a:solidFill>
                  <a:srgbClr val="333333"/>
                </a:solidFill>
                <a:latin typeface="Calibri" panose="020F0502020204030204" pitchFamily="34" charset="0"/>
              </a:rPr>
              <a:t>poire </a:t>
            </a:r>
            <a:r>
              <a:rPr lang="en-US" altLang="en-US" sz="2000">
                <a:solidFill>
                  <a:srgbClr val="333333"/>
                </a:solidFill>
                <a:latin typeface="Calibri" panose="020F0502020204030204" pitchFamily="34" charset="0"/>
              </a:rPr>
              <a:t>(PWAHr)—had the slang meaning of simpleton or fool.</a:t>
            </a:r>
            <a:endParaRPr lang="en-US" altLang="en-US" sz="20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85800" y="1588"/>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Conservative Order</a:t>
            </a:r>
          </a:p>
        </p:txBody>
      </p:sp>
      <p:sp>
        <p:nvSpPr>
          <p:cNvPr id="7171" name="Rectangle 3"/>
          <p:cNvSpPr>
            <a:spLocks noGrp="1" noChangeArrowheads="1"/>
          </p:cNvSpPr>
          <p:nvPr>
            <p:ph type="body" idx="1"/>
          </p:nvPr>
        </p:nvSpPr>
        <p:spPr>
          <a:xfrm>
            <a:off x="685800" y="990600"/>
            <a:ext cx="7769225" cy="5334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Peace Settlement</a:t>
            </a:r>
          </a:p>
          <a:p>
            <a:pPr lvl="1" eaLnBrk="1" hangingPunct="1"/>
            <a:r>
              <a:rPr lang="en-US" altLang="en-US" b="1" u="sng" dirty="0">
                <a:latin typeface="Calibri" panose="020F0502020204030204" pitchFamily="34" charset="0"/>
                <a:ea typeface="ＭＳ Ｐゴシック" panose="020B0600070205080204" pitchFamily="34" charset="-128"/>
              </a:rPr>
              <a:t>Congress of </a:t>
            </a:r>
            <a:r>
              <a:rPr lang="en-US" altLang="en-US" b="1" u="sng" dirty="0" smtClean="0">
                <a:latin typeface="Calibri" panose="020F0502020204030204" pitchFamily="34" charset="0"/>
                <a:ea typeface="ＭＳ Ｐゴシック" panose="020B0600070205080204" pitchFamily="34" charset="-128"/>
              </a:rPr>
              <a:t>Vienna</a:t>
            </a:r>
            <a:r>
              <a:rPr lang="en-US" altLang="en-US" dirty="0" smtClean="0">
                <a:latin typeface="Calibri" panose="020F0502020204030204" pitchFamily="34" charset="0"/>
                <a:ea typeface="ＭＳ Ｐゴシック" panose="020B0600070205080204" pitchFamily="34" charset="-128"/>
              </a:rPr>
              <a:t>:   Sep. 1814 - June 1815</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Prince </a:t>
            </a:r>
            <a:r>
              <a:rPr lang="en-US" altLang="en-US" dirty="0" err="1">
                <a:latin typeface="Calibri" panose="020F0502020204030204" pitchFamily="34" charset="0"/>
                <a:ea typeface="ＭＳ Ｐゴシック" panose="020B0600070205080204" pitchFamily="34" charset="-128"/>
              </a:rPr>
              <a:t>Klemens</a:t>
            </a:r>
            <a:r>
              <a:rPr lang="en-US" altLang="en-US" dirty="0">
                <a:latin typeface="Calibri" panose="020F0502020204030204" pitchFamily="34" charset="0"/>
                <a:ea typeface="ＭＳ Ｐゴシック" panose="020B0600070205080204" pitchFamily="34" charset="-128"/>
              </a:rPr>
              <a:t> von Metternich (1773 – 1859)</a:t>
            </a:r>
          </a:p>
          <a:p>
            <a:pPr lvl="1" eaLnBrk="1" hangingPunct="1"/>
            <a:r>
              <a:rPr lang="en-US" altLang="en-US" dirty="0">
                <a:latin typeface="Calibri" panose="020F0502020204030204" pitchFamily="34" charset="0"/>
                <a:ea typeface="ＭＳ Ｐゴシック" panose="020B0600070205080204" pitchFamily="34" charset="-128"/>
              </a:rPr>
              <a:t>The principle of </a:t>
            </a:r>
            <a:r>
              <a:rPr lang="en-US" altLang="en-US" b="1" u="sng" dirty="0" smtClean="0">
                <a:latin typeface="Calibri" panose="020F0502020204030204" pitchFamily="34" charset="0"/>
                <a:ea typeface="ＭＳ Ｐゴシック" panose="020B0600070205080204" pitchFamily="34" charset="-128"/>
              </a:rPr>
              <a:t>legitimacy</a:t>
            </a:r>
          </a:p>
          <a:p>
            <a:pPr lvl="2" eaLnBrk="1" hangingPunct="1"/>
            <a:r>
              <a:rPr lang="en-US" altLang="en-US" dirty="0" smtClean="0">
                <a:latin typeface="Calibri" panose="020F0502020204030204" pitchFamily="34" charset="0"/>
                <a:ea typeface="ＭＳ Ｐゴシック" panose="020B0600070205080204" pitchFamily="34" charset="-128"/>
              </a:rPr>
              <a:t>Restoring hereditary monarchs to thrones</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Variations in the restoration of  traditional </a:t>
            </a:r>
            <a:r>
              <a:rPr lang="en-US" altLang="en-US" dirty="0" smtClean="0">
                <a:latin typeface="Calibri" panose="020F0502020204030204" pitchFamily="34" charset="0"/>
                <a:ea typeface="ＭＳ Ｐゴシック" panose="020B0600070205080204" pitchFamily="34" charset="-128"/>
              </a:rPr>
              <a:t>powers</a:t>
            </a:r>
          </a:p>
          <a:p>
            <a:pPr lvl="2" eaLnBrk="1" hangingPunct="1"/>
            <a:r>
              <a:rPr lang="en-US" altLang="en-US" dirty="0" smtClean="0">
                <a:latin typeface="Calibri" panose="020F0502020204030204" pitchFamily="34" charset="0"/>
                <a:ea typeface="ＭＳ Ｐゴシック" panose="020B0600070205080204" pitchFamily="34" charset="-128"/>
              </a:rPr>
              <a:t>Bourbon kings returned to France and Spain</a:t>
            </a:r>
          </a:p>
          <a:p>
            <a:pPr lvl="2" eaLnBrk="1" hangingPunct="1"/>
            <a:r>
              <a:rPr lang="en-US" altLang="en-US" dirty="0" smtClean="0">
                <a:latin typeface="Calibri" panose="020F0502020204030204" pitchFamily="34" charset="0"/>
                <a:ea typeface="ＭＳ Ｐゴシック" panose="020B0600070205080204" pitchFamily="34" charset="-128"/>
              </a:rPr>
              <a:t>But no king was restored to Poland- why??</a:t>
            </a:r>
          </a:p>
          <a:p>
            <a:pPr lvl="2" eaLnBrk="1" hangingPunct="1"/>
            <a:r>
              <a:rPr lang="en-US" altLang="en-US" dirty="0" smtClean="0">
                <a:latin typeface="Calibri" panose="020F0502020204030204" pitchFamily="34" charset="0"/>
                <a:ea typeface="ＭＳ Ｐゴシック" panose="020B0600070205080204" pitchFamily="34" charset="-128"/>
              </a:rPr>
              <a:t>Some Italian states had kings restored, but northern provinces given to Austria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7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71">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7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Political Cartoons: Attacks on the King (Slide 2 of 2)</a:t>
            </a:r>
            <a:endParaRPr lang="en-US" dirty="0"/>
          </a:p>
        </p:txBody>
      </p:sp>
      <p:sp>
        <p:nvSpPr>
          <p:cNvPr id="409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p639</a:t>
            </a:r>
          </a:p>
        </p:txBody>
      </p:sp>
      <p:pic>
        <p:nvPicPr>
          <p:cNvPr id="409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762000"/>
            <a:ext cx="37338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2"/>
          <p:cNvSpPr>
            <a:spLocks noChangeArrowheads="1"/>
          </p:cNvSpPr>
          <p:nvPr/>
        </p:nvSpPr>
        <p:spPr bwMode="auto">
          <a:xfrm>
            <a:off x="800100" y="5638800"/>
            <a:ext cx="754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Louis-Philippe is shown with a pear-shaped head, running away from an angry crowd while carrying a bag of money.</a:t>
            </a:r>
            <a:endParaRPr lang="en-US" altLang="en-US" sz="20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914400"/>
          </a:xfrm>
        </p:spPr>
        <p:txBody>
          <a:bodyPr/>
          <a:lstStyle/>
          <a:p>
            <a:r>
              <a:rPr lang="en-US" dirty="0" smtClean="0"/>
              <a:t>The Revolutions of 1848</a:t>
            </a:r>
            <a:br>
              <a:rPr lang="en-US" dirty="0" smtClean="0"/>
            </a:br>
            <a:r>
              <a:rPr lang="en-US" dirty="0" smtClean="0"/>
              <a:t>France (Again)</a:t>
            </a:r>
            <a:endParaRPr lang="en-US" dirty="0"/>
          </a:p>
        </p:txBody>
      </p:sp>
      <p:sp>
        <p:nvSpPr>
          <p:cNvPr id="3" name="Content Placeholder 2"/>
          <p:cNvSpPr>
            <a:spLocks noGrp="1"/>
          </p:cNvSpPr>
          <p:nvPr>
            <p:ph idx="1"/>
          </p:nvPr>
        </p:nvSpPr>
        <p:spPr>
          <a:xfrm>
            <a:off x="652463" y="1371600"/>
            <a:ext cx="8034337" cy="5334000"/>
          </a:xfrm>
        </p:spPr>
        <p:txBody>
          <a:bodyPr/>
          <a:lstStyle/>
          <a:p>
            <a:pPr eaLnBrk="1" hangingPunct="1"/>
            <a:r>
              <a:rPr lang="en-US" altLang="en-US" dirty="0">
                <a:latin typeface="Calibri" panose="020F0502020204030204" pitchFamily="34" charset="0"/>
                <a:ea typeface="ＭＳ Ｐゴシック" panose="020B0600070205080204" pitchFamily="34" charset="-128"/>
              </a:rPr>
              <a:t>Growing split between moderate and liberal </a:t>
            </a:r>
            <a:r>
              <a:rPr lang="en-US" altLang="en-US" dirty="0" smtClean="0">
                <a:latin typeface="Calibri" panose="020F0502020204030204" pitchFamily="34" charset="0"/>
                <a:ea typeface="ＭＳ Ｐゴシック" panose="020B0600070205080204" pitchFamily="34" charset="-128"/>
              </a:rPr>
              <a:t>republicans</a:t>
            </a:r>
          </a:p>
          <a:p>
            <a:pPr lvl="1" eaLnBrk="1" hangingPunct="1"/>
            <a:r>
              <a:rPr lang="en-US" altLang="en-US" dirty="0" smtClean="0">
                <a:latin typeface="Calibri" panose="020F0502020204030204" pitchFamily="34" charset="0"/>
                <a:ea typeface="ＭＳ Ｐゴシック" panose="020B0600070205080204" pitchFamily="34" charset="-128"/>
              </a:rPr>
              <a:t>Workshops had to close. </a:t>
            </a:r>
            <a:endParaRPr lang="en-US" altLang="en-US" dirty="0">
              <a:latin typeface="Calibri" panose="020F0502020204030204" pitchFamily="34" charset="0"/>
              <a:ea typeface="ＭＳ Ｐゴシック" panose="020B0600070205080204" pitchFamily="34" charset="-128"/>
            </a:endParaRPr>
          </a:p>
          <a:p>
            <a:pPr eaLnBrk="1" hangingPunct="1"/>
            <a:r>
              <a:rPr lang="en-US" altLang="en-US" dirty="0" smtClean="0">
                <a:latin typeface="Calibri" panose="020F0502020204030204" pitchFamily="34" charset="0"/>
                <a:ea typeface="ＭＳ Ｐゴシック" panose="020B0600070205080204" pitchFamily="34" charset="-128"/>
              </a:rPr>
              <a:t>“June Days”: Barricades up again in Paris</a:t>
            </a:r>
          </a:p>
          <a:p>
            <a:pPr lvl="1" eaLnBrk="1" hangingPunct="1"/>
            <a:r>
              <a:rPr lang="en-US" altLang="en-US" dirty="0" smtClean="0">
                <a:latin typeface="Calibri" panose="020F0502020204030204" pitchFamily="34" charset="0"/>
                <a:ea typeface="ＭＳ Ｐゴシック" panose="020B0600070205080204" pitchFamily="34" charset="-128"/>
              </a:rPr>
              <a:t>Thousands killed after 4 days of fighting</a:t>
            </a:r>
          </a:p>
          <a:p>
            <a:pPr lvl="2" eaLnBrk="1" hangingPunct="1"/>
            <a:r>
              <a:rPr lang="en-US" altLang="en-US" dirty="0" smtClean="0">
                <a:latin typeface="Calibri" panose="020F0502020204030204" pitchFamily="34" charset="0"/>
                <a:ea typeface="ＭＳ Ｐゴシック" panose="020B0600070205080204" pitchFamily="34" charset="-128"/>
              </a:rPr>
              <a:t>400,000 deported to Algeria.</a:t>
            </a:r>
          </a:p>
          <a:p>
            <a:pPr lvl="1" eaLnBrk="1" hangingPunct="1"/>
            <a:r>
              <a:rPr lang="en-US" altLang="en-US" dirty="0" smtClean="0">
                <a:latin typeface="Calibri" panose="020F0502020204030204" pitchFamily="34" charset="0"/>
                <a:ea typeface="ＭＳ Ｐゴシック" panose="020B0600070205080204" pitchFamily="34" charset="-128"/>
              </a:rPr>
              <a:t>Government troops crush revolt</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Second Republic </a:t>
            </a:r>
            <a:r>
              <a:rPr lang="en-US" altLang="en-US" dirty="0" smtClean="0">
                <a:latin typeface="Calibri" panose="020F0502020204030204" pitchFamily="34" charset="0"/>
                <a:ea typeface="ＭＳ Ｐゴシック" panose="020B0600070205080204" pitchFamily="34" charset="-128"/>
              </a:rPr>
              <a:t>established- 1848</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Charles Louis Napoleon Bonaparte, elected </a:t>
            </a:r>
            <a:r>
              <a:rPr lang="en-US" altLang="en-US" dirty="0" smtClean="0">
                <a:latin typeface="Calibri" panose="020F0502020204030204" pitchFamily="34" charset="0"/>
                <a:ea typeface="ＭＳ Ｐゴシック" panose="020B0600070205080204" pitchFamily="34" charset="-128"/>
              </a:rPr>
              <a:t>December</a:t>
            </a:r>
          </a:p>
          <a:p>
            <a:pPr lvl="2" eaLnBrk="1" hangingPunct="1"/>
            <a:r>
              <a:rPr lang="en-US" altLang="en-US" dirty="0" smtClean="0">
                <a:latin typeface="Calibri" panose="020F0502020204030204" pitchFamily="34" charset="0"/>
                <a:ea typeface="ＭＳ Ｐゴシック" panose="020B0600070205080204" pitchFamily="34" charset="-128"/>
              </a:rPr>
              <a:t>4 years later, he crowned himself emperor and declared the Second Empire.</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24930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7800" cy="381000"/>
          </a:xfrm>
        </p:spPr>
        <p:txBody>
          <a:bodyPr/>
          <a:lstStyle/>
          <a:p>
            <a:r>
              <a:rPr lang="en-US" dirty="0" smtClean="0"/>
              <a:t>The Revolutions of 1848</a:t>
            </a:r>
            <a:endParaRPr lang="en-US" dirty="0"/>
          </a:p>
        </p:txBody>
      </p:sp>
      <p:sp>
        <p:nvSpPr>
          <p:cNvPr id="3" name="Content Placeholder 2"/>
          <p:cNvSpPr>
            <a:spLocks noGrp="1"/>
          </p:cNvSpPr>
          <p:nvPr>
            <p:ph idx="1"/>
          </p:nvPr>
        </p:nvSpPr>
        <p:spPr>
          <a:xfrm>
            <a:off x="652463" y="1066800"/>
            <a:ext cx="8034337" cy="5638800"/>
          </a:xfrm>
        </p:spPr>
        <p:txBody>
          <a:bodyPr/>
          <a:lstStyle/>
          <a:p>
            <a:r>
              <a:rPr lang="en-US" dirty="0" smtClean="0"/>
              <a:t>Something to remember…</a:t>
            </a:r>
          </a:p>
          <a:p>
            <a:pPr lvl="1"/>
            <a:r>
              <a:rPr lang="en-US" dirty="0" smtClean="0"/>
              <a:t>In </a:t>
            </a:r>
            <a:r>
              <a:rPr lang="en-US" dirty="0"/>
              <a:t>F</a:t>
            </a:r>
            <a:r>
              <a:rPr lang="en-US" dirty="0" smtClean="0"/>
              <a:t>ebruary, the poor and middle class were working TOGETHER to overthrow Louis Philippe.</a:t>
            </a:r>
          </a:p>
          <a:p>
            <a:pPr lvl="2"/>
            <a:r>
              <a:rPr lang="en-US" dirty="0" smtClean="0"/>
              <a:t>The Provisional Government was made of bourgeoisie.</a:t>
            </a:r>
          </a:p>
          <a:p>
            <a:pPr lvl="1"/>
            <a:r>
              <a:rPr lang="en-US" dirty="0" smtClean="0"/>
              <a:t>By June of the same year, the bourgeoisie ran the government, and were now seen as the </a:t>
            </a:r>
            <a:r>
              <a:rPr lang="en-US" i="1" dirty="0" smtClean="0"/>
              <a:t>enemies</a:t>
            </a:r>
            <a:r>
              <a:rPr lang="en-US" dirty="0" smtClean="0"/>
              <a:t> of the working class. </a:t>
            </a:r>
          </a:p>
          <a:p>
            <a:pPr lvl="1"/>
            <a:r>
              <a:rPr lang="en-US" b="1" i="1" dirty="0" smtClean="0"/>
              <a:t>1848 is the year the bourgeoisie become the ruling class.</a:t>
            </a:r>
            <a:endParaRPr lang="en-US" b="1" i="1" dirty="0"/>
          </a:p>
          <a:p>
            <a:pPr lvl="2"/>
            <a:r>
              <a:rPr lang="en-US" i="1" dirty="0" smtClean="0"/>
              <a:t>Was this what 1789 was trying to achieve?</a:t>
            </a:r>
          </a:p>
        </p:txBody>
      </p:sp>
    </p:spTree>
    <p:extLst>
      <p:ext uri="{BB962C8B-B14F-4D97-AF65-F5344CB8AC3E}">
        <p14:creationId xmlns:p14="http://schemas.microsoft.com/office/powerpoint/2010/main" val="107999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8"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MAP 21.4 The Revolutions of 1848–1849</a:t>
            </a:r>
            <a:endParaRPr lang="en-US" altLang="en-US" dirty="0">
              <a:ea typeface="ＭＳ Ｐゴシック" panose="020B0600070205080204" pitchFamily="34" charset="-128"/>
            </a:endParaRPr>
          </a:p>
        </p:txBody>
      </p:sp>
      <p:sp>
        <p:nvSpPr>
          <p:cNvPr id="3686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21.4 p638</a:t>
            </a:r>
          </a:p>
        </p:txBody>
      </p:sp>
      <p:pic>
        <p:nvPicPr>
          <p:cNvPr id="25605" name="Picture 1" descr="A map shows the regions where major revolts took place during 1848-49 in Europe. It further marks the territories of the Germanic Confederation and the Austrian Empire, and also shows the regions of Austrian Empire that were a part of the German Confederation. &#10;The Austrian Empire was bounded by the Russian Empire and the Ottoman Empire in the east, Prussian in the north and west, Switzerland and the Alps in the west, and the Papal States in the south. Bohemia and Hungary formed major portions of the Empire. Bohemia was a part of the German Confederation. The regions surrounding Milan and Venice, however, were not a part of the Confederation. Prussia and Bavaria formed the rest of the German Confederation.&#10;The following regions were the key areas where revolts rose during the period: Paris, Frankfurt, Stuttgart, Baden, Munich, Milan, Venice, Florence, Rome, Palermo, Buda, Vienna, Prague, Dresden, Berlin, and Krakow. " title="MAP 21.4 The Revolutions of 1848–184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2350" y="690563"/>
            <a:ext cx="7099300" cy="55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Revolutions of </a:t>
            </a:r>
            <a:r>
              <a:rPr lang="en-US" altLang="en-US" dirty="0" smtClean="0">
                <a:latin typeface="Calibri" panose="020F0502020204030204" pitchFamily="34" charset="0"/>
                <a:ea typeface="ＭＳ Ｐゴシック" panose="020B0600070205080204" pitchFamily="34" charset="-128"/>
              </a:rPr>
              <a:t>1848</a:t>
            </a:r>
            <a:endParaRPr lang="en-US" altLang="en-US" dirty="0">
              <a:latin typeface="Calibri" panose="020F0502020204030204" pitchFamily="34" charset="0"/>
              <a:ea typeface="ＭＳ Ｐゴシック" panose="020B0600070205080204" pitchFamily="34" charset="-128"/>
            </a:endParaRPr>
          </a:p>
        </p:txBody>
      </p:sp>
      <p:sp>
        <p:nvSpPr>
          <p:cNvPr id="43011" name="Rectangle 9"/>
          <p:cNvSpPr>
            <a:spLocks noGrp="1" noChangeArrowheads="1"/>
          </p:cNvSpPr>
          <p:nvPr>
            <p:ph type="body" idx="1"/>
          </p:nvPr>
        </p:nvSpPr>
        <p:spPr>
          <a:xfrm>
            <a:off x="685800" y="1219200"/>
            <a:ext cx="8229600" cy="5486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Revolution in the German States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French revolts led to promises of </a:t>
            </a:r>
            <a:r>
              <a:rPr lang="en-US" altLang="en-US" dirty="0" smtClean="0">
                <a:latin typeface="Calibri" panose="020F0502020204030204" pitchFamily="34" charset="0"/>
                <a:ea typeface="ＭＳ Ｐゴシック" panose="020B0600070205080204" pitchFamily="34" charset="-128"/>
              </a:rPr>
              <a:t>reform: free press, constitution, jury trials, etc.</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King of Prussia Frederick </a:t>
            </a:r>
            <a:r>
              <a:rPr lang="en-US" altLang="en-US" dirty="0">
                <a:latin typeface="Calibri" panose="020F0502020204030204" pitchFamily="34" charset="0"/>
                <a:ea typeface="ＭＳ Ｐゴシック" panose="020B0600070205080204" pitchFamily="34" charset="-128"/>
              </a:rPr>
              <a:t>William IV (1840 – 1861</a:t>
            </a:r>
            <a:r>
              <a:rPr lang="en-US" altLang="en-US" dirty="0" smtClean="0">
                <a:latin typeface="Calibri" panose="020F0502020204030204" pitchFamily="34" charset="0"/>
                <a:ea typeface="ＭＳ Ｐゴシック" panose="020B0600070205080204" pitchFamily="34" charset="-128"/>
              </a:rPr>
              <a:t>)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Promises reforms like no censorship, constitution, </a:t>
            </a:r>
            <a:r>
              <a:rPr lang="en-US" altLang="en-US" dirty="0" err="1" smtClean="0">
                <a:latin typeface="Calibri" panose="020F0502020204030204" pitchFamily="34" charset="0"/>
                <a:ea typeface="ＭＳ Ｐゴシック" panose="020B0600070205080204" pitchFamily="34" charset="-128"/>
              </a:rPr>
              <a:t>etc</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Frankfurt Assembly: </a:t>
            </a:r>
            <a:r>
              <a:rPr lang="en-US" altLang="en-US" dirty="0" smtClean="0">
                <a:latin typeface="Calibri" panose="020F0502020204030204" pitchFamily="34" charset="0"/>
                <a:ea typeface="ＭＳ Ｐゴシック" panose="020B0600070205080204" pitchFamily="34" charset="-128"/>
              </a:rPr>
              <a:t>Deputies elected via universal male suffrage.</a:t>
            </a:r>
          </a:p>
          <a:p>
            <a:pPr lvl="3" eaLnBrk="1" hangingPunct="1">
              <a:lnSpc>
                <a:spcPct val="90000"/>
              </a:lnSpc>
            </a:pPr>
            <a:r>
              <a:rPr lang="en-US" altLang="en-US" sz="2200" dirty="0" smtClean="0">
                <a:latin typeface="Calibri" panose="020F0502020204030204" pitchFamily="34" charset="0"/>
                <a:ea typeface="ＭＳ Ｐゴシック" panose="020B0600070205080204" pitchFamily="34" charset="-128"/>
              </a:rPr>
              <a:t>Educated middle class, intellectual, NATIONALIST</a:t>
            </a:r>
          </a:p>
          <a:p>
            <a:pPr lvl="3" eaLnBrk="1" hangingPunct="1">
              <a:lnSpc>
                <a:spcPct val="90000"/>
              </a:lnSpc>
            </a:pPr>
            <a:r>
              <a:rPr lang="en-US" altLang="en-US" sz="2200" dirty="0" smtClean="0">
                <a:latin typeface="Calibri" panose="020F0502020204030204" pitchFamily="34" charset="0"/>
                <a:ea typeface="ＭＳ Ｐゴシック" panose="020B0600070205080204" pitchFamily="34" charset="-128"/>
              </a:rPr>
              <a:t>Wanted a united Germany</a:t>
            </a:r>
          </a:p>
          <a:p>
            <a:pPr lvl="3" eaLnBrk="1" hangingPunct="1">
              <a:lnSpc>
                <a:spcPct val="90000"/>
              </a:lnSpc>
            </a:pPr>
            <a:r>
              <a:rPr lang="en-US" altLang="en-US" sz="2200" dirty="0" smtClean="0">
                <a:latin typeface="Calibri" panose="020F0502020204030204" pitchFamily="34" charset="0"/>
                <a:ea typeface="ＭＳ Ｐゴシック" panose="020B0600070205080204" pitchFamily="34" charset="-128"/>
              </a:rPr>
              <a:t>Debate over </a:t>
            </a:r>
            <a:r>
              <a:rPr lang="en-US" altLang="en-US" sz="2200" b="1" i="1" dirty="0" err="1" smtClean="0">
                <a:latin typeface="Calibri" panose="020F0502020204030204" pitchFamily="34" charset="0"/>
                <a:ea typeface="ＭＳ Ｐゴシック" panose="020B0600070205080204" pitchFamily="34" charset="-128"/>
              </a:rPr>
              <a:t>Grossdeutsch</a:t>
            </a:r>
            <a:r>
              <a:rPr lang="en-US" altLang="en-US" sz="2200" b="1" i="1" dirty="0" smtClean="0">
                <a:latin typeface="Calibri" panose="020F0502020204030204" pitchFamily="34" charset="0"/>
                <a:ea typeface="ＭＳ Ｐゴシック" panose="020B0600070205080204" pitchFamily="34" charset="-128"/>
              </a:rPr>
              <a:t> </a:t>
            </a:r>
            <a:r>
              <a:rPr lang="en-US" altLang="en-US" sz="2200" dirty="0" smtClean="0">
                <a:latin typeface="Calibri" panose="020F0502020204030204" pitchFamily="34" charset="0"/>
                <a:ea typeface="ＭＳ Ｐゴシック" panose="020B0600070205080204" pitchFamily="34" charset="-128"/>
              </a:rPr>
              <a:t>and </a:t>
            </a:r>
            <a:r>
              <a:rPr lang="en-US" altLang="en-US" sz="2200" b="1" i="1" dirty="0" err="1" smtClean="0">
                <a:latin typeface="Calibri" panose="020F0502020204030204" pitchFamily="34" charset="0"/>
                <a:ea typeface="ＭＳ Ｐゴシック" panose="020B0600070205080204" pitchFamily="34" charset="-128"/>
              </a:rPr>
              <a:t>Kleindeutsch</a:t>
            </a:r>
            <a:endParaRPr lang="en-US" altLang="en-US" sz="2200" b="1" i="1" dirty="0" smtClean="0">
              <a:latin typeface="Calibri" panose="020F0502020204030204" pitchFamily="34" charset="0"/>
              <a:ea typeface="ＭＳ Ｐゴシック" panose="020B0600070205080204" pitchFamily="34" charset="-128"/>
            </a:endParaRPr>
          </a:p>
          <a:p>
            <a:pPr lvl="3" eaLnBrk="1" hangingPunct="1">
              <a:lnSpc>
                <a:spcPct val="90000"/>
              </a:lnSpc>
            </a:pPr>
            <a:r>
              <a:rPr lang="en-US" altLang="en-US" sz="2200" dirty="0" smtClean="0">
                <a:latin typeface="Calibri" panose="020F0502020204030204" pitchFamily="34" charset="0"/>
                <a:ea typeface="ＭＳ Ｐゴシック" panose="020B0600070205080204" pitchFamily="34" charset="-128"/>
              </a:rPr>
              <a:t>Assembly offers Frederick the crown of a united Germany, but he refuses because it comes from “the gutter”. </a:t>
            </a:r>
          </a:p>
          <a:p>
            <a:pPr lvl="3" eaLnBrk="1" hangingPunct="1">
              <a:lnSpc>
                <a:spcPct val="90000"/>
              </a:lnSpc>
            </a:pPr>
            <a:r>
              <a:rPr lang="en-US" altLang="en-US" sz="2200" dirty="0" smtClean="0">
                <a:latin typeface="Calibri" panose="020F0502020204030204" pitchFamily="34" charset="0"/>
                <a:ea typeface="ＭＳ Ｐゴシック" panose="020B0600070205080204" pitchFamily="34" charset="-128"/>
              </a:rPr>
              <a:t>Failed liberalism: They could not united Germany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0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0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0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0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Revolutions of 1848</a:t>
            </a:r>
            <a:endParaRPr lang="en-US" dirty="0"/>
          </a:p>
        </p:txBody>
      </p:sp>
      <p:sp>
        <p:nvSpPr>
          <p:cNvPr id="3" name="Content Placeholder 2"/>
          <p:cNvSpPr>
            <a:spLocks noGrp="1"/>
          </p:cNvSpPr>
          <p:nvPr>
            <p:ph idx="1"/>
          </p:nvPr>
        </p:nvSpPr>
        <p:spPr>
          <a:xfrm>
            <a:off x="652463" y="1143000"/>
            <a:ext cx="8339137" cy="5410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Upheavals in the Austrian </a:t>
            </a:r>
            <a:r>
              <a:rPr lang="en-US" altLang="en-US" dirty="0" smtClean="0">
                <a:latin typeface="Calibri" panose="020F0502020204030204" pitchFamily="34" charset="0"/>
                <a:ea typeface="ＭＳ Ｐゴシック" panose="020B0600070205080204" pitchFamily="34" charset="-128"/>
              </a:rPr>
              <a:t>Empire- March 1848</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Louis Kossuth and Hungarian </a:t>
            </a:r>
            <a:r>
              <a:rPr lang="en-US" altLang="en-US" dirty="0" smtClean="0">
                <a:latin typeface="Calibri" panose="020F0502020204030204" pitchFamily="34" charset="0"/>
                <a:ea typeface="ＭＳ Ｐゴシック" panose="020B0600070205080204" pitchFamily="34" charset="-128"/>
              </a:rPr>
              <a:t>liberalism</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Hungarians want commonwealth status- keep Habsburg monarch, but have their own state.</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Subsequent urban demonstrations in Austrian lands lead to Metternich’s </a:t>
            </a:r>
            <a:r>
              <a:rPr lang="en-US" altLang="en-US" dirty="0" smtClean="0">
                <a:latin typeface="Calibri" panose="020F0502020204030204" pitchFamily="34" charset="0"/>
                <a:ea typeface="ＭＳ Ｐゴシック" panose="020B0600070205080204" pitchFamily="34" charset="-128"/>
              </a:rPr>
              <a:t>dismissal- Buda, Prague, Vienna</a:t>
            </a:r>
          </a:p>
          <a:p>
            <a:pPr lvl="3" eaLnBrk="1" hangingPunct="1">
              <a:lnSpc>
                <a:spcPct val="90000"/>
              </a:lnSpc>
            </a:pPr>
            <a:r>
              <a:rPr lang="en-US" altLang="en-US" sz="2400" i="1" dirty="0" smtClean="0">
                <a:latin typeface="Calibri" panose="020F0502020204030204" pitchFamily="34" charset="0"/>
                <a:ea typeface="ＭＳ Ｐゴシック" panose="020B0600070205080204" pitchFamily="34" charset="-128"/>
              </a:rPr>
              <a:t>Metternich actually flees Austria- in disguise!</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Bourgeois revolutionaries draw up constitution</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Hungary is given its own legislature, army, budget, and control over its own foreign policy- with allegiance to the Habsburgs. </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In Bohemia, the Czechs want the same thing- causing a conflict.</a:t>
            </a:r>
            <a:endParaRPr lang="en-US" altLang="en-US" sz="2400"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80711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7800" cy="381000"/>
          </a:xfrm>
        </p:spPr>
        <p:txBody>
          <a:bodyPr/>
          <a:lstStyle/>
          <a:p>
            <a:r>
              <a:rPr lang="en-US" dirty="0" smtClean="0"/>
              <a:t>Revolutions of 1848</a:t>
            </a:r>
            <a:endParaRPr lang="en-US" dirty="0"/>
          </a:p>
        </p:txBody>
      </p:sp>
      <p:sp>
        <p:nvSpPr>
          <p:cNvPr id="3" name="Content Placeholder 2"/>
          <p:cNvSpPr>
            <a:spLocks noGrp="1"/>
          </p:cNvSpPr>
          <p:nvPr>
            <p:ph idx="1"/>
          </p:nvPr>
        </p:nvSpPr>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Restoring firm control</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Francis Joseph I (1848 – 1916</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Takes advantage of rift and fuels middle class fear of violent revolt from the working class.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Imperial restoration and failed </a:t>
            </a:r>
            <a:r>
              <a:rPr lang="en-US" altLang="en-US" dirty="0" smtClean="0">
                <a:latin typeface="Calibri" panose="020F0502020204030204" pitchFamily="34" charset="0"/>
                <a:ea typeface="ＭＳ Ｐゴシック" panose="020B0600070205080204" pitchFamily="34" charset="-128"/>
              </a:rPr>
              <a:t>revolutions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Russia swoops in and helps to crush the revolt- Austrian empire is back as it was.</a:t>
            </a:r>
            <a:endParaRPr lang="en-US" altLang="en-US" dirty="0">
              <a:latin typeface="Calibri" panose="020F0502020204030204" pitchFamily="34" charset="0"/>
              <a:ea typeface="ＭＳ Ｐゴシック" panose="020B0600070205080204" pitchFamily="34" charset="-128"/>
            </a:endParaRPr>
          </a:p>
          <a:p>
            <a:endParaRPr lang="en-US" dirty="0"/>
          </a:p>
          <a:p>
            <a:endParaRPr lang="en-US" dirty="0"/>
          </a:p>
        </p:txBody>
      </p:sp>
    </p:spTree>
    <p:extLst>
      <p:ext uri="{BB962C8B-B14F-4D97-AF65-F5344CB8AC3E}">
        <p14:creationId xmlns:p14="http://schemas.microsoft.com/office/powerpoint/2010/main" val="33985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Revolutions of 1848 (Slide 3 of 3)</a:t>
            </a:r>
          </a:p>
        </p:txBody>
      </p:sp>
      <p:sp>
        <p:nvSpPr>
          <p:cNvPr id="44035" name="Rectangle 9"/>
          <p:cNvSpPr>
            <a:spLocks noGrp="1" noChangeArrowheads="1"/>
          </p:cNvSpPr>
          <p:nvPr>
            <p:ph type="body" idx="1"/>
          </p:nvPr>
        </p:nvSpPr>
        <p:spPr>
          <a:xfrm>
            <a:off x="685800" y="914400"/>
            <a:ext cx="7769225" cy="5943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Revolts in the Italian States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Families of Napoleonic Italy and 1830 revolution now part of new Italian leadership:</a:t>
            </a:r>
          </a:p>
          <a:p>
            <a:pPr lvl="1" eaLnBrk="1" hangingPunct="1">
              <a:lnSpc>
                <a:spcPct val="90000"/>
              </a:lnSpc>
            </a:pPr>
            <a:r>
              <a:rPr lang="en-US" altLang="en-US" i="1" dirty="0" smtClean="0">
                <a:latin typeface="Calibri" panose="020F0502020204030204" pitchFamily="34" charset="0"/>
                <a:ea typeface="ＭＳ Ｐゴシック" panose="020B0600070205080204" pitchFamily="34" charset="-128"/>
              </a:rPr>
              <a:t>Risorgimento</a:t>
            </a:r>
            <a:r>
              <a:rPr lang="en-US" altLang="en-US" dirty="0" smtClean="0">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and Giuseppe Mazzini (1805 – 1872</a:t>
            </a:r>
            <a:r>
              <a:rPr lang="en-US" altLang="en-US" dirty="0" smtClean="0">
                <a:latin typeface="Calibri" panose="020F0502020204030204" pitchFamily="34" charset="0"/>
                <a:ea typeface="ＭＳ Ｐゴシック" panose="020B0600070205080204" pitchFamily="34" charset="-128"/>
              </a:rPr>
              <a:t>)- young nationalist</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Young Italy, 1831</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Goal: a united Italy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Cristina Belgioioso (1808 – 1871)</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1848 Rebellions </a:t>
            </a:r>
            <a:r>
              <a:rPr lang="en-US" altLang="en-US" dirty="0">
                <a:latin typeface="Calibri" panose="020F0502020204030204" pitchFamily="34" charset="0"/>
                <a:ea typeface="ＭＳ Ｐゴシック" panose="020B0600070205080204" pitchFamily="34" charset="-128"/>
              </a:rPr>
              <a:t>began in </a:t>
            </a:r>
            <a:r>
              <a:rPr lang="en-US" altLang="en-US" dirty="0" smtClean="0">
                <a:latin typeface="Calibri" panose="020F0502020204030204" pitchFamily="34" charset="0"/>
                <a:ea typeface="ＭＳ Ｐゴシック" panose="020B0600070205080204" pitchFamily="34" charset="-128"/>
              </a:rPr>
              <a:t>Sicily spread north</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Rulers </a:t>
            </a:r>
            <a:r>
              <a:rPr lang="en-US" altLang="en-US" dirty="0" smtClean="0">
                <a:latin typeface="Calibri" panose="020F0502020204030204" pitchFamily="34" charset="0"/>
                <a:ea typeface="ＭＳ Ｐゴシック" panose="020B0600070205080204" pitchFamily="34" charset="-128"/>
              </a:rPr>
              <a:t>(kings of Italy) promised reforms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Venetia and Lombardy in the north rebel against Austria </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success of counterrevolutionary </a:t>
            </a:r>
            <a:r>
              <a:rPr lang="en-US" altLang="en-US" dirty="0" smtClean="0">
                <a:latin typeface="Calibri" panose="020F0502020204030204" pitchFamily="34" charset="0"/>
                <a:ea typeface="ＭＳ Ｐゴシック" panose="020B0600070205080204" pitchFamily="34" charset="-128"/>
              </a:rPr>
              <a:t>forces- Austria again crushes the revolts.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2463" y="2186268"/>
            <a:ext cx="8034337" cy="3780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2737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The Failures of 1848</a:t>
            </a:r>
            <a:endParaRPr lang="en-US" dirty="0"/>
          </a:p>
        </p:txBody>
      </p:sp>
      <p:sp>
        <p:nvSpPr>
          <p:cNvPr id="3" name="Content Placeholder 2"/>
          <p:cNvSpPr>
            <a:spLocks noGrp="1"/>
          </p:cNvSpPr>
          <p:nvPr>
            <p:ph idx="1"/>
          </p:nvPr>
        </p:nvSpPr>
        <p:spPr>
          <a:xfrm>
            <a:off x="652463" y="990600"/>
            <a:ext cx="8034337" cy="5715000"/>
          </a:xfrm>
        </p:spPr>
        <p:txBody>
          <a:bodyPr/>
          <a:lstStyle/>
          <a:p>
            <a:r>
              <a:rPr lang="en-US" dirty="0" smtClean="0"/>
              <a:t>“Failed liberalism”</a:t>
            </a:r>
          </a:p>
          <a:p>
            <a:r>
              <a:rPr lang="en-US" sz="2800" dirty="0" smtClean="0"/>
              <a:t>How did popular revolts, with liberal constitutions and governments, fail so quickly?</a:t>
            </a:r>
          </a:p>
          <a:p>
            <a:r>
              <a:rPr lang="en-US" sz="2800" dirty="0" smtClean="0"/>
              <a:t>1- Disunity: revolutionaries are united when revolution starts, but then become divided (moderates vs radicals, working class vs. middle class)</a:t>
            </a:r>
          </a:p>
          <a:p>
            <a:pPr lvl="1"/>
            <a:r>
              <a:rPr lang="en-US" sz="2400" dirty="0" smtClean="0"/>
              <a:t>Middle class is afraid of working class revolt, so they run back to the old ruling class for the sake of order- often ends in the old regime being re-established. </a:t>
            </a:r>
          </a:p>
          <a:p>
            <a:r>
              <a:rPr lang="en-US" sz="2800" dirty="0" smtClean="0"/>
              <a:t>2- Nationalists want self-government, but division occurs as minorities fight each other. </a:t>
            </a:r>
            <a:endParaRPr lang="en-US" sz="2800" dirty="0"/>
          </a:p>
        </p:txBody>
      </p:sp>
    </p:spTree>
    <p:extLst>
      <p:ext uri="{BB962C8B-B14F-4D97-AF65-F5344CB8AC3E}">
        <p14:creationId xmlns:p14="http://schemas.microsoft.com/office/powerpoint/2010/main" val="146913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The Conservative Order</a:t>
            </a:r>
            <a:endParaRPr lang="en-US" dirty="0"/>
          </a:p>
        </p:txBody>
      </p:sp>
      <p:sp>
        <p:nvSpPr>
          <p:cNvPr id="3" name="Content Placeholder 2"/>
          <p:cNvSpPr>
            <a:spLocks noGrp="1"/>
          </p:cNvSpPr>
          <p:nvPr>
            <p:ph idx="1"/>
          </p:nvPr>
        </p:nvSpPr>
        <p:spPr>
          <a:xfrm>
            <a:off x="652463" y="914400"/>
            <a:ext cx="8110537" cy="5943600"/>
          </a:xfrm>
        </p:spPr>
        <p:txBody>
          <a:bodyPr/>
          <a:lstStyle/>
          <a:p>
            <a:pPr eaLnBrk="1" hangingPunct="1"/>
            <a:r>
              <a:rPr lang="en-US" altLang="en-US" dirty="0">
                <a:latin typeface="Calibri" panose="020F0502020204030204" pitchFamily="34" charset="0"/>
                <a:ea typeface="ＭＳ Ｐゴシック" panose="020B0600070205080204" pitchFamily="34" charset="-128"/>
              </a:rPr>
              <a:t>A new </a:t>
            </a:r>
            <a:r>
              <a:rPr lang="en-US" altLang="en-US" b="1" u="sng" dirty="0">
                <a:latin typeface="Calibri" panose="020F0502020204030204" pitchFamily="34" charset="0"/>
                <a:ea typeface="ＭＳ Ｐゴシック" panose="020B0600070205080204" pitchFamily="34" charset="-128"/>
              </a:rPr>
              <a:t>balance of </a:t>
            </a:r>
            <a:r>
              <a:rPr lang="en-US" altLang="en-US" b="1" u="sng" dirty="0" smtClean="0">
                <a:latin typeface="Calibri" panose="020F0502020204030204" pitchFamily="34" charset="0"/>
                <a:ea typeface="ＭＳ Ｐゴシック" panose="020B0600070205080204" pitchFamily="34" charset="-128"/>
              </a:rPr>
              <a:t>power:</a:t>
            </a:r>
            <a:endParaRPr lang="en-US" altLang="en-US" b="1" u="sng"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Defensive barriers against </a:t>
            </a:r>
            <a:r>
              <a:rPr lang="en-US" altLang="en-US" dirty="0" smtClean="0">
                <a:latin typeface="Calibri" panose="020F0502020204030204" pitchFamily="34" charset="0"/>
                <a:ea typeface="ＭＳ Ｐゴシック" panose="020B0600070205080204" pitchFamily="34" charset="-128"/>
              </a:rPr>
              <a:t>France</a:t>
            </a:r>
          </a:p>
          <a:p>
            <a:pPr lvl="2" eaLnBrk="1" hangingPunct="1"/>
            <a:r>
              <a:rPr lang="en-US" altLang="en-US" dirty="0">
                <a:latin typeface="Calibri" panose="020F0502020204030204" pitchFamily="34" charset="0"/>
                <a:ea typeface="ＭＳ Ｐゴシック" panose="020B0600070205080204" pitchFamily="34" charset="-128"/>
              </a:rPr>
              <a:t>German states of Prussia, Westphalia, Saxony, and Rhine river were combined into one big state</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en-US" b="1" i="1" dirty="0" smtClean="0">
                <a:latin typeface="Calibri" panose="020F0502020204030204" pitchFamily="34" charset="0"/>
                <a:ea typeface="ＭＳ Ｐゴシック" panose="020B0600070205080204" pitchFamily="34" charset="-128"/>
              </a:rPr>
              <a:t>Germanic Confederation </a:t>
            </a:r>
            <a:r>
              <a:rPr lang="en-US" altLang="en-US" dirty="0" smtClean="0">
                <a:latin typeface="Calibri" panose="020F0502020204030204" pitchFamily="34" charset="0"/>
                <a:ea typeface="ＭＳ Ｐゴシック" panose="020B0600070205080204" pitchFamily="34" charset="-128"/>
              </a:rPr>
              <a:t>is created to replace Napoleon’s </a:t>
            </a:r>
            <a:r>
              <a:rPr lang="en-US" altLang="en-US" b="1" dirty="0" smtClean="0">
                <a:latin typeface="Calibri" panose="020F0502020204030204" pitchFamily="34" charset="0"/>
                <a:ea typeface="ＭＳ Ｐゴシック" panose="020B0600070205080204" pitchFamily="34" charset="-128"/>
              </a:rPr>
              <a:t>Confederation of the Rhine. </a:t>
            </a:r>
            <a:endParaRPr lang="en-US" altLang="en-US" b="1" dirty="0">
              <a:latin typeface="Calibri" panose="020F0502020204030204" pitchFamily="34" charset="0"/>
              <a:ea typeface="ＭＳ Ｐゴシック" panose="020B0600070205080204" pitchFamily="34" charset="-128"/>
            </a:endParaRPr>
          </a:p>
          <a:p>
            <a:pPr lvl="2" eaLnBrk="1" hangingPunct="1"/>
            <a:r>
              <a:rPr lang="en-US" altLang="en-US" dirty="0" smtClean="0">
                <a:latin typeface="Calibri" panose="020F0502020204030204" pitchFamily="34" charset="0"/>
                <a:ea typeface="ＭＳ Ｐゴシック" panose="020B0600070205080204" pitchFamily="34" charset="-128"/>
              </a:rPr>
              <a:t>The Dutch Republic and Belgium (Austrian Netherlands) were combined into one large state: </a:t>
            </a:r>
            <a:r>
              <a:rPr lang="en-US" altLang="en-US" b="1" dirty="0" smtClean="0">
                <a:latin typeface="Calibri" panose="020F0502020204030204" pitchFamily="34" charset="0"/>
                <a:ea typeface="ＭＳ Ｐゴシック" panose="020B0600070205080204" pitchFamily="34" charset="-128"/>
              </a:rPr>
              <a:t>The Netherlands</a:t>
            </a:r>
            <a:r>
              <a:rPr lang="en-US" altLang="en-US" dirty="0" smtClean="0">
                <a:latin typeface="Calibri" panose="020F0502020204030204" pitchFamily="34" charset="0"/>
                <a:ea typeface="ＭＳ Ｐゴシック" panose="020B0600070205080204" pitchFamily="34" charset="-128"/>
              </a:rPr>
              <a:t>. Run by Dutch Protestant King (Orange)</a:t>
            </a:r>
          </a:p>
          <a:p>
            <a:pPr lvl="2" eaLnBrk="1" hangingPunct="1"/>
            <a:r>
              <a:rPr lang="en-US" altLang="en-US" i="1" dirty="0" smtClean="0">
                <a:latin typeface="Calibri" panose="020F0502020204030204" pitchFamily="34" charset="0"/>
                <a:ea typeface="ＭＳ Ｐゴシック" panose="020B0600070205080204" pitchFamily="34" charset="-128"/>
              </a:rPr>
              <a:t>But Belgium is Catholic and speaks Flemish &amp; French.</a:t>
            </a:r>
            <a:endParaRPr lang="en-US" altLang="en-US" dirty="0" smtClean="0">
              <a:latin typeface="Calibri" panose="020F0502020204030204" pitchFamily="34" charset="0"/>
              <a:ea typeface="ＭＳ Ｐゴシック" panose="020B0600070205080204" pitchFamily="34" charset="-128"/>
            </a:endParaRPr>
          </a:p>
          <a:p>
            <a:pPr lvl="2" eaLnBrk="1" hangingPunct="1"/>
            <a:r>
              <a:rPr lang="en-US" altLang="en-US" i="1" dirty="0" smtClean="0">
                <a:latin typeface="Calibri" panose="020F0502020204030204" pitchFamily="34" charset="0"/>
                <a:ea typeface="ＭＳ Ｐゴシック" panose="020B0600070205080204" pitchFamily="34" charset="-128"/>
              </a:rPr>
              <a:t>**During this time, Napoleon escaped from Elba and was defeated at Waterloo.**</a:t>
            </a:r>
            <a:endParaRPr lang="en-US" altLang="en-US" i="1" dirty="0">
              <a:latin typeface="Calibri" panose="020F0502020204030204" pitchFamily="34" charset="0"/>
              <a:ea typeface="ＭＳ Ｐゴシック" panose="020B0600070205080204" pitchFamily="34" charset="-128"/>
            </a:endParaRPr>
          </a:p>
          <a:p>
            <a:pPr lvl="2" eaLnBrk="1" hangingPunct="1"/>
            <a:r>
              <a:rPr lang="en-US" altLang="en-US" dirty="0" smtClean="0">
                <a:latin typeface="Calibri" panose="020F0502020204030204" pitchFamily="34" charset="0"/>
                <a:ea typeface="ＭＳ Ｐゴシック" panose="020B0600070205080204" pitchFamily="34" charset="-128"/>
              </a:rPr>
              <a:t>French were punished for “enthusiastic” response-  borders shrunk and military occupation for 5 years. </a:t>
            </a:r>
          </a:p>
          <a:p>
            <a:pPr lvl="2" eaLnBrk="1" hangingPunct="1"/>
            <a:endParaRPr lang="en-US" altLang="en-US" i="1"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1337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noChangeArrowheads="1"/>
          </p:cNvSpPr>
          <p:nvPr>
            <p:ph type="title"/>
          </p:nvPr>
        </p:nvSpPr>
        <p:spPr>
          <a:xfrm>
            <a:off x="685800"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Maturing of the United States</a:t>
            </a:r>
          </a:p>
        </p:txBody>
      </p:sp>
      <p:sp>
        <p:nvSpPr>
          <p:cNvPr id="45059" name="Rectangle 3"/>
          <p:cNvSpPr>
            <a:spLocks noGrp="1" noChangeArrowheads="1"/>
          </p:cNvSpPr>
          <p:nvPr>
            <p:ph type="body" idx="1"/>
          </p:nvPr>
        </p:nvSpPr>
        <p:spPr>
          <a:xfrm>
            <a:off x="685800" y="1159565"/>
            <a:ext cx="7769225" cy="5546035"/>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Liberalism and Nationalism in the U.S.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American Constitution defended both major forces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Divisions over the power of the federal government</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Alexander Hamilton (1757 – 1804), Federalist</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Thomas Jefferson (1743 – 1826), Republican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Effects of the War of 1812</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Growth of the Supreme Court</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John Marshall (1755 – 1835)</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Andrew Jackson (1767 – 1845) and mass </a:t>
            </a:r>
            <a:r>
              <a:rPr lang="en-US" altLang="en-US" dirty="0" smtClean="0">
                <a:latin typeface="Calibri" panose="020F0502020204030204" pitchFamily="34" charset="0"/>
                <a:ea typeface="ＭＳ Ｐゴシック" panose="020B0600070205080204" pitchFamily="34" charset="-128"/>
              </a:rPr>
              <a:t>democracy- the enfranchisement of the common man</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0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0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0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0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itle 1"/>
          <p:cNvSpPr>
            <a:spLocks noGrp="1"/>
          </p:cNvSpPr>
          <p:nvPr>
            <p:ph type="title" idx="4294967295"/>
          </p:nvPr>
        </p:nvSpPr>
        <p:spPr>
          <a:xfrm>
            <a:off x="685800" y="8636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Reform, Reaction, and Revolution: The European States, </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1815–1850: Great Britain</a:t>
            </a:r>
            <a:endParaRPr lang="en-US" altLang="en-US" dirty="0">
              <a:ea typeface="ＭＳ Ｐゴシック" panose="020B0600070205080204" pitchFamily="34" charset="-128"/>
            </a:endParaRPr>
          </a:p>
        </p:txBody>
      </p:sp>
      <p:sp>
        <p:nvSpPr>
          <p:cNvPr id="460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p642</a:t>
            </a:r>
          </a:p>
        </p:txBody>
      </p:sp>
      <p:graphicFrame>
        <p:nvGraphicFramePr>
          <p:cNvPr id="6" name="Table 5"/>
          <p:cNvGraphicFramePr>
            <a:graphicFrameLocks noGrp="1"/>
          </p:cNvGraphicFramePr>
          <p:nvPr>
            <p:extLst>
              <p:ext uri="{D42A27DB-BD31-4B8C-83A1-F6EECF244321}">
                <p14:modId xmlns:p14="http://schemas.microsoft.com/office/powerpoint/2010/main" val="1051339089"/>
              </p:ext>
            </p:extLst>
          </p:nvPr>
        </p:nvGraphicFramePr>
        <p:xfrm>
          <a:off x="1143000" y="2362200"/>
          <a:ext cx="7543800" cy="3880917"/>
        </p:xfrm>
        <a:graphic>
          <a:graphicData uri="http://schemas.openxmlformats.org/drawingml/2006/table">
            <a:tbl>
              <a:tblPr firstRow="1"/>
              <a:tblGrid>
                <a:gridCol w="50292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754149">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1692">
                <a:tc>
                  <a:txBody>
                    <a:bodyPr/>
                    <a:lstStyle/>
                    <a:p>
                      <a:pPr marL="0" marR="0">
                        <a:lnSpc>
                          <a:spcPct val="115000"/>
                        </a:lnSpc>
                        <a:spcBef>
                          <a:spcPts val="0"/>
                        </a:spcBef>
                        <a:spcAft>
                          <a:spcPts val="0"/>
                        </a:spcAft>
                      </a:pPr>
                      <a:r>
                        <a:rPr lang="en-US" sz="2500" dirty="0" err="1">
                          <a:effectLst/>
                          <a:latin typeface="Calibri" panose="020F0502020204030204" pitchFamily="34" charset="0"/>
                          <a:ea typeface="Calibri"/>
                          <a:cs typeface="Times New Roman"/>
                        </a:rPr>
                        <a:t>Peterloo</a:t>
                      </a:r>
                      <a:r>
                        <a:rPr lang="en-US" sz="2500" dirty="0">
                          <a:effectLst/>
                          <a:latin typeface="Calibri" panose="020F0502020204030204" pitchFamily="34" charset="0"/>
                          <a:ea typeface="Calibri"/>
                          <a:cs typeface="Times New Roman"/>
                        </a:rPr>
                        <a:t> Massacre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1819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4839641"/>
                  </a:ext>
                </a:extLst>
              </a:tr>
              <a:tr h="78169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Reform Act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1832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8169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Poor Law</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1834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979595"/>
                  </a:ext>
                </a:extLst>
              </a:tr>
              <a:tr h="78169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Repeal of Corn Laws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9101524"/>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Reform, Reaction, and Revolution: The European States, </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1815–1850: France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980965267"/>
              </p:ext>
            </p:extLst>
          </p:nvPr>
        </p:nvGraphicFramePr>
        <p:xfrm>
          <a:off x="952500" y="1828800"/>
          <a:ext cx="7924800" cy="4876609"/>
        </p:xfrm>
        <a:graphic>
          <a:graphicData uri="http://schemas.openxmlformats.org/drawingml/2006/table">
            <a:tbl>
              <a:tblPr firstRow="1"/>
              <a:tblGrid>
                <a:gridCol w="50292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tblGrid>
              <a:tr h="531838">
                <a:tc>
                  <a:txBody>
                    <a:bodyPr/>
                    <a:lstStyle/>
                    <a:p>
                      <a:pPr marL="0" marR="0">
                        <a:lnSpc>
                          <a:spcPct val="115000"/>
                        </a:lnSpc>
                        <a:spcBef>
                          <a:spcPts val="0"/>
                        </a:spcBef>
                        <a:spcAft>
                          <a:spcPts val="0"/>
                        </a:spcAft>
                      </a:pPr>
                      <a:r>
                        <a:rPr lang="en-US" sz="2300" b="1" dirty="0">
                          <a:effectLst/>
                          <a:latin typeface="Calibri" panose="020F0502020204030204" pitchFamily="34" charset="0"/>
                          <a:ea typeface="Calibri"/>
                          <a:cs typeface="Times New Roman"/>
                        </a:rPr>
                        <a:t>Event/Leader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b="1" kern="1200" dirty="0">
                          <a:solidFill>
                            <a:schemeClr val="tx1"/>
                          </a:solidFill>
                          <a:effectLst/>
                          <a:latin typeface="Calibri" panose="020F0502020204030204" pitchFamily="34" charset="0"/>
                          <a:ea typeface="Calibri"/>
                          <a:cs typeface="Times New Roman"/>
                        </a:rPr>
                        <a:t>Dates</a:t>
                      </a:r>
                      <a:endParaRPr lang="en-US" sz="2300" b="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762">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Louis XVIII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1814–1824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7200">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Charles 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1824–1830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0">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July Revolution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1830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7200">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Louis-Philippe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1830–1848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52387">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Abdication of Louis-Philippe; formation of provisional government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1848 (February 22–24)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4817">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June</a:t>
                      </a:r>
                      <a:r>
                        <a:rPr lang="en-US" sz="2300" baseline="0" dirty="0">
                          <a:effectLst/>
                          <a:latin typeface="Calibri" panose="020F0502020204030204" pitchFamily="34" charset="0"/>
                          <a:ea typeface="Calibri"/>
                          <a:cs typeface="Times New Roman"/>
                        </a:rPr>
                        <a:t> Days: w</a:t>
                      </a:r>
                      <a:r>
                        <a:rPr lang="en-US" sz="2300" dirty="0">
                          <a:effectLst/>
                          <a:latin typeface="Calibri" panose="020F0502020204030204" pitchFamily="34" charset="0"/>
                          <a:ea typeface="Calibri"/>
                          <a:cs typeface="Times New Roman"/>
                        </a:rPr>
                        <a:t>orkers’ revolt in Paris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1848 (June)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7200">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Establishment of Second Republic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1848 (November)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652387">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Election of Louis Napoleon as French president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a:effectLst/>
                          <a:latin typeface="Calibri" panose="020F0502020204030204" pitchFamily="34" charset="0"/>
                          <a:ea typeface="Calibri"/>
                          <a:cs typeface="Times New Roman"/>
                        </a:rPr>
                        <a:t>1848 (December</a:t>
                      </a:r>
                      <a:r>
                        <a:rPr lang="en-US" sz="2300" dirty="0">
                          <a:effectLst/>
                          <a:latin typeface="Calibri" panose="020F0502020204030204" pitchFamily="34" charset="0"/>
                          <a:ea typeface="Calibri"/>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13581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Reform, Reaction, and Revolution: The European States, </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1815–1850: Low Countries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743758599"/>
              </p:ext>
            </p:extLst>
          </p:nvPr>
        </p:nvGraphicFramePr>
        <p:xfrm>
          <a:off x="1790700" y="2514600"/>
          <a:ext cx="6248400" cy="2476500"/>
        </p:xfrm>
        <a:graphic>
          <a:graphicData uri="http://schemas.openxmlformats.org/drawingml/2006/table">
            <a:tbl>
              <a:tblPr firstRow="1"/>
              <a:tblGrid>
                <a:gridCol w="4419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8001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01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Union of Netherlands and Belgium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1815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001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Belgian independence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1830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647797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Reform, Reaction, and Revolution: The European States, </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1815–1850: German States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906523128"/>
              </p:ext>
            </p:extLst>
          </p:nvPr>
        </p:nvGraphicFramePr>
        <p:xfrm>
          <a:off x="1295400" y="1978211"/>
          <a:ext cx="7239000" cy="4498790"/>
        </p:xfrm>
        <a:graphic>
          <a:graphicData uri="http://schemas.openxmlformats.org/drawingml/2006/table">
            <a:tbl>
              <a:tblPr firstRow="1"/>
              <a:tblGrid>
                <a:gridCol w="5120268">
                  <a:extLst>
                    <a:ext uri="{9D8B030D-6E8A-4147-A177-3AD203B41FA5}">
                      <a16:colId xmlns:a16="http://schemas.microsoft.com/office/drawing/2014/main" val="20000"/>
                    </a:ext>
                  </a:extLst>
                </a:gridCol>
                <a:gridCol w="2118732">
                  <a:extLst>
                    <a:ext uri="{9D8B030D-6E8A-4147-A177-3AD203B41FA5}">
                      <a16:colId xmlns:a16="http://schemas.microsoft.com/office/drawing/2014/main" val="20001"/>
                    </a:ext>
                  </a:extLst>
                </a:gridCol>
              </a:tblGrid>
              <a:tr h="562005">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1021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Frederick William III of Prussia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1797–1840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5314">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Germanic Confederation established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1815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5314">
                <a:tc>
                  <a:txBody>
                    <a:bodyPr/>
                    <a:lstStyle/>
                    <a:p>
                      <a:pPr marL="0" marR="0">
                        <a:lnSpc>
                          <a:spcPct val="115000"/>
                        </a:lnSpc>
                        <a:spcBef>
                          <a:spcPts val="0"/>
                        </a:spcBef>
                        <a:spcAft>
                          <a:spcPts val="0"/>
                        </a:spcAft>
                      </a:pPr>
                      <a:r>
                        <a:rPr lang="en-US" sz="2500" dirty="0" err="1">
                          <a:effectLst/>
                          <a:latin typeface="Calibri" panose="020F0502020204030204" pitchFamily="34" charset="0"/>
                          <a:ea typeface="Calibri"/>
                          <a:cs typeface="Times New Roman"/>
                        </a:rPr>
                        <a:t>Karlsbad</a:t>
                      </a:r>
                      <a:r>
                        <a:rPr lang="en-US" sz="2500" dirty="0">
                          <a:effectLst/>
                          <a:latin typeface="Calibri" panose="020F0502020204030204" pitchFamily="34" charset="0"/>
                          <a:ea typeface="Calibri"/>
                          <a:cs typeface="Times New Roman"/>
                        </a:rPr>
                        <a:t> Decrees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1819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6935507"/>
                  </a:ext>
                </a:extLst>
              </a:tr>
              <a:tr h="665314">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Frederick William IV of Prussia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1840–1861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9696776"/>
                  </a:ext>
                </a:extLst>
              </a:tr>
              <a:tr h="665314">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Revolution</a:t>
                      </a:r>
                      <a:r>
                        <a:rPr lang="en-US" sz="2500" baseline="0" dirty="0">
                          <a:effectLst/>
                          <a:latin typeface="Calibri" panose="020F0502020204030204" pitchFamily="34" charset="0"/>
                          <a:ea typeface="Calibri"/>
                          <a:cs typeface="Times New Roman"/>
                        </a:rPr>
                        <a:t> in Germany</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6261299"/>
                  </a:ext>
                </a:extLst>
              </a:tr>
              <a:tr h="665314">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Frankfurt Assembly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1848–1849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8464478"/>
                  </a:ext>
                </a:extLst>
              </a:tr>
            </a:tbl>
          </a:graphicData>
        </a:graphic>
      </p:graphicFrame>
    </p:spTree>
    <p:extLst>
      <p:ext uri="{BB962C8B-B14F-4D97-AF65-F5344CB8AC3E}">
        <p14:creationId xmlns:p14="http://schemas.microsoft.com/office/powerpoint/2010/main" val="9087235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Reform, Reaction, and Revolution: The European States, </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1815–1850: Austrian Empire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303166518"/>
              </p:ext>
            </p:extLst>
          </p:nvPr>
        </p:nvGraphicFramePr>
        <p:xfrm>
          <a:off x="1181100" y="2133600"/>
          <a:ext cx="7467600" cy="4557928"/>
        </p:xfrm>
        <a:graphic>
          <a:graphicData uri="http://schemas.openxmlformats.org/drawingml/2006/table">
            <a:tbl>
              <a:tblPr firstRow="1"/>
              <a:tblGrid>
                <a:gridCol w="5038380">
                  <a:extLst>
                    <a:ext uri="{9D8B030D-6E8A-4147-A177-3AD203B41FA5}">
                      <a16:colId xmlns:a16="http://schemas.microsoft.com/office/drawing/2014/main" val="20000"/>
                    </a:ext>
                  </a:extLst>
                </a:gridCol>
                <a:gridCol w="2429220">
                  <a:extLst>
                    <a:ext uri="{9D8B030D-6E8A-4147-A177-3AD203B41FA5}">
                      <a16:colId xmlns:a16="http://schemas.microsoft.com/office/drawing/2014/main" val="20001"/>
                    </a:ext>
                  </a:extLst>
                </a:gridCol>
              </a:tblGrid>
              <a:tr h="482257">
                <a:tc>
                  <a:txBody>
                    <a:bodyPr/>
                    <a:lstStyle/>
                    <a:p>
                      <a:pPr marL="0" marR="0">
                        <a:lnSpc>
                          <a:spcPct val="115000"/>
                        </a:lnSpc>
                        <a:spcBef>
                          <a:spcPts val="0"/>
                        </a:spcBef>
                        <a:spcAft>
                          <a:spcPts val="0"/>
                        </a:spcAft>
                      </a:pPr>
                      <a:r>
                        <a:rPr lang="en-US" sz="2500" b="1" i="0"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i="0"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0"/>
                  </a:ext>
                </a:extLst>
              </a:tr>
              <a:tr h="482257">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Emperor Ferdinand 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1835–1848</a:t>
                      </a:r>
                    </a:p>
                  </a:txBody>
                  <a:tcPr marL="68580" marR="68580" marT="0" marB="0">
                    <a:lnL w="12700" cap="flat" cmpd="sng" algn="ctr">
                      <a:solidFill>
                        <a:schemeClr val="tx1"/>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1"/>
                  </a:ext>
                </a:extLst>
              </a:tr>
              <a:tr h="635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Revolt in Austrian Empire; Metternich dismissed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1848 (March)</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2"/>
                  </a:ext>
                </a:extLst>
              </a:tr>
              <a:tr h="482257">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Austrian forces under General </a:t>
                      </a:r>
                      <a:r>
                        <a:rPr lang="en-US" sz="2500" dirty="0" err="1">
                          <a:effectLst/>
                          <a:latin typeface="Calibri" panose="020F0502020204030204" pitchFamily="34" charset="0"/>
                          <a:ea typeface="Calibri"/>
                          <a:cs typeface="Times New Roman"/>
                        </a:rPr>
                        <a:t>Windischgrätz</a:t>
                      </a:r>
                      <a:r>
                        <a:rPr lang="en-US" sz="2500" dirty="0">
                          <a:effectLst/>
                          <a:latin typeface="Calibri" panose="020F0502020204030204" pitchFamily="34" charset="0"/>
                          <a:ea typeface="Calibri"/>
                          <a:cs typeface="Times New Roman"/>
                        </a:rPr>
                        <a:t> crush Czech rebels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1848 (June)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3"/>
                  </a:ext>
                </a:extLst>
              </a:tr>
              <a:tr h="482257">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Viennese rebels crushed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1848 (October)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4"/>
                  </a:ext>
                </a:extLst>
              </a:tr>
              <a:tr h="482257">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Francis Joseph 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1848–1916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5"/>
                  </a:ext>
                </a:extLst>
              </a:tr>
              <a:tr h="635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Defeat of Hungarians with help of Russian troops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639686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458200" cy="5334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Reform, Reaction, and Revolution: The European States, </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1815–1850: Italian States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367997795"/>
              </p:ext>
            </p:extLst>
          </p:nvPr>
        </p:nvGraphicFramePr>
        <p:xfrm>
          <a:off x="1181100" y="2362200"/>
          <a:ext cx="7467600" cy="3835056"/>
        </p:xfrm>
        <a:graphic>
          <a:graphicData uri="http://schemas.openxmlformats.org/drawingml/2006/table">
            <a:tbl>
              <a:tblPr firstRow="1"/>
              <a:tblGrid>
                <a:gridCol w="5038380">
                  <a:extLst>
                    <a:ext uri="{9D8B030D-6E8A-4147-A177-3AD203B41FA5}">
                      <a16:colId xmlns:a16="http://schemas.microsoft.com/office/drawing/2014/main" val="20000"/>
                    </a:ext>
                  </a:extLst>
                </a:gridCol>
                <a:gridCol w="2429220">
                  <a:extLst>
                    <a:ext uri="{9D8B030D-6E8A-4147-A177-3AD203B41FA5}">
                      <a16:colId xmlns:a16="http://schemas.microsoft.com/office/drawing/2014/main" val="20001"/>
                    </a:ext>
                  </a:extLst>
                </a:gridCol>
              </a:tblGrid>
              <a:tr h="482257">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82257">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Revolts in southern Italy and Sardinia crushed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1821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4053767"/>
                  </a:ext>
                </a:extLst>
              </a:tr>
              <a:tr h="482257">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King Charles Albert of Piedmont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1831–1849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568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Revolutions in Italy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82257">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Charles Albert attacks Austrians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82257">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Austrians reestablish control in Lombardy and Venetia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35357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Reform, Reaction, and Revolution: The European States, </a:t>
            </a:r>
            <a:br>
              <a:rPr lang="en-US" altLang="en-US" dirty="0">
                <a:solidFill>
                  <a:srgbClr val="000000"/>
                </a:solidFill>
                <a:latin typeface="Calibri" panose="020F0502020204030204" pitchFamily="34" charset="0"/>
                <a:ea typeface="ＭＳ Ｐゴシック" panose="020B0600070205080204" pitchFamily="34" charset="-128"/>
              </a:rPr>
            </a:br>
            <a:r>
              <a:rPr lang="en-US" altLang="en-US" dirty="0">
                <a:solidFill>
                  <a:srgbClr val="000000"/>
                </a:solidFill>
                <a:latin typeface="Calibri" panose="020F0502020204030204" pitchFamily="34" charset="0"/>
                <a:ea typeface="ＭＳ Ｐゴシック" panose="020B0600070205080204" pitchFamily="34" charset="-128"/>
              </a:rPr>
              <a:t>1815–1850: Russia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892701561"/>
              </p:ext>
            </p:extLst>
          </p:nvPr>
        </p:nvGraphicFramePr>
        <p:xfrm>
          <a:off x="1504950" y="2286000"/>
          <a:ext cx="6819900" cy="3200400"/>
        </p:xfrm>
        <a:graphic>
          <a:graphicData uri="http://schemas.openxmlformats.org/drawingml/2006/table">
            <a:tbl>
              <a:tblPr firstRow="1"/>
              <a:tblGrid>
                <a:gridCol w="4576512">
                  <a:extLst>
                    <a:ext uri="{9D8B030D-6E8A-4147-A177-3AD203B41FA5}">
                      <a16:colId xmlns:a16="http://schemas.microsoft.com/office/drawing/2014/main" val="20000"/>
                    </a:ext>
                  </a:extLst>
                </a:gridCol>
                <a:gridCol w="2243388">
                  <a:extLst>
                    <a:ext uri="{9D8B030D-6E8A-4147-A177-3AD203B41FA5}">
                      <a16:colId xmlns:a16="http://schemas.microsoft.com/office/drawing/2014/main" val="20001"/>
                    </a:ext>
                  </a:extLst>
                </a:gridCol>
              </a:tblGrid>
              <a:tr h="5334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Tsar Alexander 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1801–1825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Decembrist Revolt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9832636"/>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Tsar Nicholas 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1825–1855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Polish uprising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1830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068828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Suppression of Polish revolt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1831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58299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Emergence of an Ordered Society</a:t>
            </a:r>
          </a:p>
        </p:txBody>
      </p:sp>
      <p:sp>
        <p:nvSpPr>
          <p:cNvPr id="48131" name="Rectangle 3"/>
          <p:cNvSpPr>
            <a:spLocks noGrp="1" noChangeArrowheads="1"/>
          </p:cNvSpPr>
          <p:nvPr>
            <p:ph type="body" idx="1"/>
          </p:nvPr>
        </p:nvSpPr>
        <p:spPr>
          <a:xfrm>
            <a:off x="685800" y="1126435"/>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New Police Forces</a:t>
            </a:r>
          </a:p>
          <a:p>
            <a:pPr lvl="1" eaLnBrk="1" hangingPunct="1"/>
            <a:r>
              <a:rPr lang="en-US" altLang="en-US" dirty="0">
                <a:latin typeface="Calibri" panose="020F0502020204030204" pitchFamily="34" charset="0"/>
                <a:ea typeface="ＭＳ Ｐゴシック" panose="020B0600070205080204" pitchFamily="34" charset="-128"/>
              </a:rPr>
              <a:t>French police </a:t>
            </a:r>
          </a:p>
          <a:p>
            <a:pPr lvl="2" eaLnBrk="1" hangingPunct="1"/>
            <a:r>
              <a:rPr lang="en-US" altLang="en-US" dirty="0">
                <a:latin typeface="Calibri" panose="020F0502020204030204" pitchFamily="34" charset="0"/>
                <a:ea typeface="ＭＳ Ｐゴシック" panose="020B0600070205080204" pitchFamily="34" charset="-128"/>
              </a:rPr>
              <a:t>The duties of the Parisian </a:t>
            </a:r>
            <a:r>
              <a:rPr lang="en-US" altLang="en-US" i="1" dirty="0" err="1">
                <a:latin typeface="Calibri" panose="020F0502020204030204" pitchFamily="34" charset="0"/>
                <a:ea typeface="ＭＳ Ｐゴシック" panose="020B0600070205080204" pitchFamily="34" charset="-128"/>
              </a:rPr>
              <a:t>serjents</a:t>
            </a:r>
            <a:endParaRPr lang="en-US" altLang="en-US" i="1"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British bobbies</a:t>
            </a:r>
          </a:p>
          <a:p>
            <a:pPr lvl="2" eaLnBrk="1" hangingPunct="1"/>
            <a:r>
              <a:rPr lang="en-US" altLang="en-US" dirty="0">
                <a:latin typeface="Calibri" panose="020F0502020204030204" pitchFamily="34" charset="0"/>
                <a:ea typeface="ＭＳ Ｐゴシック" panose="020B0600070205080204" pitchFamily="34" charset="-128"/>
              </a:rPr>
              <a:t>Growing professionalism</a:t>
            </a:r>
          </a:p>
          <a:p>
            <a:pPr lvl="1" eaLnBrk="1" hangingPunct="1"/>
            <a:r>
              <a:rPr lang="en-US" altLang="en-US" dirty="0">
                <a:latin typeface="Calibri" panose="020F0502020204030204" pitchFamily="34" charset="0"/>
                <a:ea typeface="ＭＳ Ｐゴシック" panose="020B0600070205080204" pitchFamily="34" charset="-128"/>
              </a:rPr>
              <a:t>Spread of police systems</a:t>
            </a:r>
          </a:p>
          <a:p>
            <a:pPr lvl="2" eaLnBrk="1" hangingPunct="1"/>
            <a:r>
              <a:rPr lang="en-US" altLang="en-US" dirty="0">
                <a:latin typeface="Calibri" panose="020F0502020204030204" pitchFamily="34" charset="0"/>
                <a:ea typeface="ＭＳ Ｐゴシック" panose="020B0600070205080204" pitchFamily="34" charset="-128"/>
              </a:rPr>
              <a:t>The military nature of the </a:t>
            </a:r>
            <a:r>
              <a:rPr lang="en-US" altLang="en-US" i="1" dirty="0" err="1">
                <a:latin typeface="Calibri" panose="020F0502020204030204" pitchFamily="34" charset="0"/>
                <a:ea typeface="ＭＳ Ｐゴシック" panose="020B0600070205080204" pitchFamily="34" charset="-128"/>
              </a:rPr>
              <a:t>Schutzmannschaft</a:t>
            </a:r>
            <a:endParaRPr lang="en-US" altLang="en-US" i="1"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Other approaches to the crime problem</a:t>
            </a:r>
          </a:p>
          <a:p>
            <a:pPr lvl="2" eaLnBrk="1" hangingPunct="1"/>
            <a:r>
              <a:rPr lang="en-US" altLang="en-US" dirty="0">
                <a:latin typeface="Calibri" panose="020F0502020204030204" pitchFamily="34" charset="0"/>
                <a:ea typeface="ＭＳ Ｐゴシック" panose="020B0600070205080204" pitchFamily="34" charset="-128"/>
              </a:rPr>
              <a:t>Reforms concerning poverty and morality</a:t>
            </a:r>
          </a:p>
          <a:p>
            <a:pPr eaLnBrk="1" hangingPunct="1"/>
            <a:r>
              <a:rPr lang="en-US" altLang="en-US" dirty="0">
                <a:latin typeface="Calibri" panose="020F0502020204030204" pitchFamily="34" charset="0"/>
                <a:ea typeface="ＭＳ Ｐゴシック" panose="020B0600070205080204" pitchFamily="34" charset="-128"/>
              </a:rPr>
              <a:t>Prison Reform</a:t>
            </a:r>
          </a:p>
          <a:p>
            <a:pPr lvl="1" eaLnBrk="1" hangingPunct="1"/>
            <a:r>
              <a:rPr lang="en-US" altLang="en-US" dirty="0">
                <a:latin typeface="Calibri" panose="020F0502020204030204" pitchFamily="34" charset="0"/>
                <a:ea typeface="ＭＳ Ｐゴシック" panose="020B0600070205080204" pitchFamily="34" charset="-128"/>
              </a:rPr>
              <a:t>New emphasis on rehabilitation</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London Police</a:t>
            </a:r>
            <a:endParaRPr lang="en-US" dirty="0"/>
          </a:p>
        </p:txBody>
      </p:sp>
      <p:sp>
        <p:nvSpPr>
          <p:cNvPr id="4915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p643</a:t>
            </a:r>
          </a:p>
        </p:txBody>
      </p:sp>
      <p:pic>
        <p:nvPicPr>
          <p:cNvPr id="491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1213" y="701675"/>
            <a:ext cx="4981575"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2"/>
          <p:cNvSpPr>
            <a:spLocks noChangeArrowheads="1"/>
          </p:cNvSpPr>
          <p:nvPr/>
        </p:nvSpPr>
        <p:spPr bwMode="auto">
          <a:xfrm>
            <a:off x="685800" y="5292725"/>
            <a:ext cx="80168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One response to the revolutionary upheavals of the late eighteenth and early nineteenth centuries was the development of civilian police forces that would be responsible for protecting property, arresting criminals, and maintaining domestic order. </a:t>
            </a:r>
            <a:endParaRPr lang="en-US" altLang="en-US"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Conservative Order</a:t>
            </a:r>
            <a:endParaRPr lang="en-US" dirty="0"/>
          </a:p>
        </p:txBody>
      </p:sp>
      <p:sp>
        <p:nvSpPr>
          <p:cNvPr id="3" name="Content Placeholder 2"/>
          <p:cNvSpPr>
            <a:spLocks noGrp="1"/>
          </p:cNvSpPr>
          <p:nvPr>
            <p:ph idx="1"/>
          </p:nvPr>
        </p:nvSpPr>
        <p:spPr>
          <a:xfrm>
            <a:off x="652463" y="914400"/>
            <a:ext cx="8034337"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Ideology</a:t>
            </a:r>
            <a:r>
              <a:rPr lang="en-US" altLang="en-US" sz="2800" dirty="0">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of Conservatism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Influences: Edmund Burke, </a:t>
            </a:r>
            <a:r>
              <a:rPr lang="en-US" altLang="en-US" i="1" dirty="0">
                <a:latin typeface="Calibri" panose="020F0502020204030204" pitchFamily="34" charset="0"/>
                <a:ea typeface="ＭＳ Ｐゴシック" panose="020B0600070205080204" pitchFamily="34" charset="-128"/>
              </a:rPr>
              <a:t>Reflections on the Revolution of France </a:t>
            </a:r>
            <a:r>
              <a:rPr lang="en-US" altLang="en-US" dirty="0">
                <a:latin typeface="Calibri" panose="020F0502020204030204" pitchFamily="34" charset="0"/>
                <a:ea typeface="ＭＳ Ｐゴシック" panose="020B0600070205080204" pitchFamily="34" charset="-128"/>
              </a:rPr>
              <a:t>(1790)</a:t>
            </a:r>
            <a:endParaRPr lang="en-US" altLang="en-US" i="1"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Obedience to political and religious authorities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Rejection of revolution and liberal </a:t>
            </a:r>
            <a:r>
              <a:rPr lang="en-US" altLang="en-US" dirty="0" smtClean="0">
                <a:latin typeface="Calibri" panose="020F0502020204030204" pitchFamily="34" charset="0"/>
                <a:ea typeface="ＭＳ Ｐゴシック" panose="020B0600070205080204" pitchFamily="34" charset="-128"/>
              </a:rPr>
              <a:t>demands influenced largely by mob violence of French Revolution.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“Society is a contract… not only between those who are living, but between those who are living, whose who are dead, and those who are yet to be born.”</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No generation has the “right” to destroy this partnership. </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Sudden change and overthrow is bad.</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Some change is good, but must be gradual. </a:t>
            </a:r>
            <a:endParaRPr lang="en-US" altLang="en-US" sz="2400"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9483470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noChangeArrowheads="1"/>
          </p:cNvSpPr>
          <p:nvPr>
            <p:ph type="title"/>
          </p:nvPr>
        </p:nvSpPr>
        <p:spPr>
          <a:xfrm>
            <a:off x="690563" y="228600"/>
            <a:ext cx="8453437" cy="1177925"/>
          </a:xfrm>
        </p:spPr>
        <p:txBody>
          <a:bodyPr/>
          <a:lstStyle/>
          <a:p>
            <a:pPr eaLnBrk="1" hangingPunct="1"/>
            <a:r>
              <a:rPr lang="en-US" altLang="en-US" dirty="0">
                <a:latin typeface="Calibri" panose="020F0502020204030204" pitchFamily="34" charset="0"/>
                <a:ea typeface="ＭＳ Ｐゴシック" panose="020B0600070205080204" pitchFamily="34" charset="-128"/>
              </a:rPr>
              <a:t>Culture in an Age of Reaction and Revolution: The Mood of Romanticism</a:t>
            </a:r>
          </a:p>
        </p:txBody>
      </p:sp>
      <p:sp>
        <p:nvSpPr>
          <p:cNvPr id="51203" name="Rectangle 9"/>
          <p:cNvSpPr>
            <a:spLocks noGrp="1" noChangeArrowheads="1"/>
          </p:cNvSpPr>
          <p:nvPr>
            <p:ph type="body" idx="1"/>
          </p:nvPr>
        </p:nvSpPr>
        <p:spPr>
          <a:xfrm>
            <a:off x="685800" y="1600200"/>
            <a:ext cx="7769225" cy="4432300"/>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The Characteristics of Romanticism</a:t>
            </a:r>
          </a:p>
          <a:p>
            <a:pPr lvl="1" eaLnBrk="1" hangingPunct="1">
              <a:lnSpc>
                <a:spcPct val="90000"/>
              </a:lnSpc>
            </a:pPr>
            <a:r>
              <a:rPr lang="en-US" altLang="en-US">
                <a:latin typeface="Calibri" panose="020F0502020204030204" pitchFamily="34" charset="0"/>
                <a:ea typeface="ＭＳ Ｐゴシック" panose="020B0600070205080204" pitchFamily="34" charset="-128"/>
              </a:rPr>
              <a:t>Emphases: emotion, sentiment, inner feelings</a:t>
            </a:r>
          </a:p>
          <a:p>
            <a:pPr lvl="2" eaLnBrk="1" hangingPunct="1">
              <a:lnSpc>
                <a:spcPct val="90000"/>
              </a:lnSpc>
            </a:pPr>
            <a:r>
              <a:rPr lang="en-US" altLang="en-US">
                <a:latin typeface="Calibri" panose="020F0502020204030204" pitchFamily="34" charset="0"/>
                <a:ea typeface="ＭＳ Ｐゴシック" panose="020B0600070205080204" pitchFamily="34" charset="-128"/>
              </a:rPr>
              <a:t>Johann Wolfgang von Goethe (1749 – 1832), </a:t>
            </a:r>
            <a:r>
              <a:rPr lang="en-US" altLang="en-US" i="1">
                <a:latin typeface="Calibri" panose="020F0502020204030204" pitchFamily="34" charset="0"/>
                <a:ea typeface="ＭＳ Ｐゴシック" panose="020B0600070205080204" pitchFamily="34" charset="-128"/>
              </a:rPr>
              <a:t>The Sorrows of the Young Werther</a:t>
            </a:r>
          </a:p>
          <a:p>
            <a:pPr lvl="1" eaLnBrk="1" hangingPunct="1">
              <a:lnSpc>
                <a:spcPct val="90000"/>
              </a:lnSpc>
            </a:pPr>
            <a:r>
              <a:rPr lang="en-US" altLang="en-US">
                <a:latin typeface="Calibri" panose="020F0502020204030204" pitchFamily="34" charset="0"/>
                <a:ea typeface="ＭＳ Ｐゴシック" panose="020B0600070205080204" pitchFamily="34" charset="-128"/>
              </a:rPr>
              <a:t>Individualism</a:t>
            </a:r>
          </a:p>
          <a:p>
            <a:pPr lvl="1" eaLnBrk="1" hangingPunct="1">
              <a:lnSpc>
                <a:spcPct val="90000"/>
              </a:lnSpc>
            </a:pPr>
            <a:r>
              <a:rPr lang="en-US" altLang="en-US">
                <a:latin typeface="Calibri" panose="020F0502020204030204" pitchFamily="34" charset="0"/>
                <a:ea typeface="ＭＳ Ｐゴシック" panose="020B0600070205080204" pitchFamily="34" charset="-128"/>
              </a:rPr>
              <a:t>Interest in the past</a:t>
            </a:r>
          </a:p>
          <a:p>
            <a:pPr lvl="2" eaLnBrk="1" hangingPunct="1">
              <a:lnSpc>
                <a:spcPct val="90000"/>
              </a:lnSpc>
            </a:pPr>
            <a:r>
              <a:rPr lang="en-US" altLang="en-US">
                <a:latin typeface="Calibri" panose="020F0502020204030204" pitchFamily="34" charset="0"/>
                <a:ea typeface="ＭＳ Ｐゴシック" panose="020B0600070205080204" pitchFamily="34" charset="-128"/>
              </a:rPr>
              <a:t>Fairy tales </a:t>
            </a:r>
          </a:p>
          <a:p>
            <a:pPr lvl="3" eaLnBrk="1" hangingPunct="1">
              <a:lnSpc>
                <a:spcPct val="90000"/>
              </a:lnSpc>
            </a:pPr>
            <a:r>
              <a:rPr lang="en-US" altLang="en-US">
                <a:latin typeface="Calibri" panose="020F0502020204030204" pitchFamily="34" charset="0"/>
                <a:ea typeface="ＭＳ Ｐゴシック" panose="020B0600070205080204" pitchFamily="34" charset="-128"/>
              </a:rPr>
              <a:t>The Grimm Brothers and Hans Christian Andersen</a:t>
            </a:r>
          </a:p>
          <a:p>
            <a:pPr lvl="2" eaLnBrk="1" hangingPunct="1">
              <a:lnSpc>
                <a:spcPct val="90000"/>
              </a:lnSpc>
            </a:pPr>
            <a:r>
              <a:rPr lang="en-US" altLang="en-US">
                <a:latin typeface="Calibri" panose="020F0502020204030204" pitchFamily="34" charset="0"/>
                <a:ea typeface="ＭＳ Ｐゴシック" panose="020B0600070205080204" pitchFamily="34" charset="-128"/>
              </a:rPr>
              <a:t>Walter Scott (1771 – 1832)</a:t>
            </a:r>
          </a:p>
          <a:p>
            <a:pPr lvl="2" eaLnBrk="1" hangingPunct="1">
              <a:lnSpc>
                <a:spcPct val="90000"/>
              </a:lnSpc>
            </a:pPr>
            <a:r>
              <a:rPr lang="en-US" altLang="en-US">
                <a:latin typeface="Calibri" panose="020F0502020204030204" pitchFamily="34" charset="0"/>
                <a:ea typeface="ＭＳ Ｐゴシック" panose="020B0600070205080204" pitchFamily="34" charset="-128"/>
              </a:rPr>
              <a:t>Gothic literature</a:t>
            </a:r>
          </a:p>
          <a:p>
            <a:pPr lvl="3" eaLnBrk="1" hangingPunct="1">
              <a:lnSpc>
                <a:spcPct val="90000"/>
              </a:lnSpc>
            </a:pPr>
            <a:r>
              <a:rPr lang="en-US" altLang="en-US">
                <a:latin typeface="Calibri" panose="020F0502020204030204" pitchFamily="34" charset="0"/>
                <a:ea typeface="ＭＳ Ｐゴシック" panose="020B0600070205080204" pitchFamily="34" charset="-128"/>
              </a:rPr>
              <a:t>Edgar Allan Poe (1808 – 1849)</a:t>
            </a:r>
          </a:p>
          <a:p>
            <a:pPr lvl="3" eaLnBrk="1" hangingPunct="1">
              <a:lnSpc>
                <a:spcPct val="90000"/>
              </a:lnSpc>
            </a:pPr>
            <a:r>
              <a:rPr lang="en-US" altLang="en-US">
                <a:latin typeface="Calibri" panose="020F0502020204030204" pitchFamily="34" charset="0"/>
                <a:ea typeface="ＭＳ Ｐゴシック" panose="020B0600070205080204" pitchFamily="34" charset="-128"/>
              </a:rPr>
              <a:t>Mary Wallstonecraft Shelley (1797 – 1851)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Neo-Gothic Revival: British Houses of Parliament</a:t>
            </a:r>
            <a:endParaRPr lang="en-US" dirty="0"/>
          </a:p>
        </p:txBody>
      </p:sp>
      <p:sp>
        <p:nvSpPr>
          <p:cNvPr id="5222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p646</a:t>
            </a:r>
          </a:p>
        </p:txBody>
      </p:sp>
      <p:pic>
        <p:nvPicPr>
          <p:cNvPr id="5222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725" y="762000"/>
            <a:ext cx="79565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2"/>
          <p:cNvSpPr>
            <a:spLocks noChangeArrowheads="1"/>
          </p:cNvSpPr>
          <p:nvPr/>
        </p:nvSpPr>
        <p:spPr bwMode="auto">
          <a:xfrm>
            <a:off x="593725" y="5486400"/>
            <a:ext cx="7956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Romantic movement of the first half of the nineteenth century led, among other things, to a revival of medieval Gothic architecture that</a:t>
            </a:r>
          </a:p>
          <a:p>
            <a:pPr>
              <a:spcBef>
                <a:spcPct val="0"/>
              </a:spcBef>
              <a:buClrTx/>
              <a:buSzTx/>
              <a:buFontTx/>
              <a:buNone/>
            </a:pPr>
            <a:r>
              <a:rPr lang="en-US" altLang="en-US" sz="2000">
                <a:latin typeface="Calibri" panose="020F0502020204030204" pitchFamily="34" charset="0"/>
              </a:rPr>
              <a:t>left European cities bedecked with neo-Gothic buildings. </a:t>
            </a:r>
            <a:endParaRPr lang="en-US" altLang="en-US" sz="20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noChangeArrowheads="1"/>
          </p:cNvSpPr>
          <p:nvPr>
            <p:ph type="title"/>
          </p:nvPr>
        </p:nvSpPr>
        <p:spPr>
          <a:xfrm>
            <a:off x="712304"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Mood of Romanticism (Slide 1 of 2)</a:t>
            </a:r>
          </a:p>
        </p:txBody>
      </p:sp>
      <p:sp>
        <p:nvSpPr>
          <p:cNvPr id="54275" name="Rectangle 3"/>
          <p:cNvSpPr>
            <a:spLocks noGrp="1" noChangeArrowheads="1"/>
          </p:cNvSpPr>
          <p:nvPr>
            <p:ph type="body" idx="1"/>
          </p:nvPr>
        </p:nvSpPr>
        <p:spPr>
          <a:xfrm>
            <a:off x="712304" y="1143000"/>
            <a:ext cx="7769225" cy="4113212"/>
          </a:xfrm>
        </p:spPr>
        <p:txBody>
          <a:bodyPr/>
          <a:lstStyle/>
          <a:p>
            <a:pPr eaLnBrk="1" hangingPunct="1"/>
            <a:r>
              <a:rPr lang="en-US" altLang="en-US">
                <a:latin typeface="Calibri" panose="020F0502020204030204" pitchFamily="34" charset="0"/>
                <a:ea typeface="ＭＳ Ｐゴシック" panose="020B0600070205080204" pitchFamily="34" charset="-128"/>
              </a:rPr>
              <a:t>Romantic Poets</a:t>
            </a:r>
          </a:p>
          <a:p>
            <a:pPr lvl="1" eaLnBrk="1" hangingPunct="1"/>
            <a:r>
              <a:rPr lang="en-US" altLang="en-US">
                <a:latin typeface="Calibri" panose="020F0502020204030204" pitchFamily="34" charset="0"/>
                <a:ea typeface="ＭＳ Ｐゴシック" panose="020B0600070205080204" pitchFamily="34" charset="-128"/>
              </a:rPr>
              <a:t>Poetry as an Expression of the Soul</a:t>
            </a:r>
          </a:p>
          <a:p>
            <a:pPr lvl="2" eaLnBrk="1" hangingPunct="1"/>
            <a:r>
              <a:rPr lang="en-US" altLang="en-US">
                <a:latin typeface="Calibri" panose="020F0502020204030204" pitchFamily="34" charset="0"/>
                <a:ea typeface="ＭＳ Ｐゴシック" panose="020B0600070205080204" pitchFamily="34" charset="-128"/>
              </a:rPr>
              <a:t>Percy Bysshe Shelley (1792 – 1822)</a:t>
            </a:r>
          </a:p>
          <a:p>
            <a:pPr lvl="3" eaLnBrk="1" hangingPunct="1"/>
            <a:r>
              <a:rPr lang="en-US" altLang="en-US" i="1">
                <a:latin typeface="Calibri" panose="020F0502020204030204" pitchFamily="34" charset="0"/>
                <a:ea typeface="ＭＳ Ｐゴシック" panose="020B0600070205080204" pitchFamily="34" charset="-128"/>
              </a:rPr>
              <a:t>Prometheus Unbound</a:t>
            </a:r>
          </a:p>
          <a:p>
            <a:pPr lvl="2" eaLnBrk="1" hangingPunct="1"/>
            <a:r>
              <a:rPr lang="en-US" altLang="en-US">
                <a:latin typeface="Calibri" panose="020F0502020204030204" pitchFamily="34" charset="0"/>
                <a:ea typeface="ＭＳ Ｐゴシック" panose="020B0600070205080204" pitchFamily="34" charset="-128"/>
              </a:rPr>
              <a:t>Lord Byron (1788 – 1824)</a:t>
            </a:r>
          </a:p>
          <a:p>
            <a:pPr lvl="3" eaLnBrk="1" hangingPunct="1"/>
            <a:r>
              <a:rPr lang="en-US" altLang="en-US" i="1">
                <a:latin typeface="Calibri" panose="020F0502020204030204" pitchFamily="34" charset="0"/>
                <a:ea typeface="ＭＳ Ｐゴシック" panose="020B0600070205080204" pitchFamily="34" charset="-128"/>
              </a:rPr>
              <a:t>Childe Harold’s Pilgrimage</a:t>
            </a:r>
            <a:endParaRPr lang="en-US" altLang="en-US">
              <a:latin typeface="Calibri" panose="020F0502020204030204" pitchFamily="34" charset="0"/>
              <a:ea typeface="ＭＳ Ｐゴシック" panose="020B0600070205080204" pitchFamily="34" charset="-128"/>
            </a:endParaRPr>
          </a:p>
          <a:p>
            <a:pPr lvl="1" eaLnBrk="1" hangingPunct="1"/>
            <a:r>
              <a:rPr lang="en-US" altLang="en-US">
                <a:latin typeface="Calibri" panose="020F0502020204030204" pitchFamily="34" charset="0"/>
                <a:ea typeface="ＭＳ Ｐゴシック" panose="020B0600070205080204" pitchFamily="34" charset="-128"/>
              </a:rPr>
              <a:t>Love of Nature</a:t>
            </a:r>
          </a:p>
          <a:p>
            <a:pPr lvl="2" eaLnBrk="1" hangingPunct="1"/>
            <a:r>
              <a:rPr lang="en-US" altLang="en-US">
                <a:latin typeface="Calibri" panose="020F0502020204030204" pitchFamily="34" charset="0"/>
                <a:ea typeface="ＭＳ Ｐゴシック" panose="020B0600070205080204" pitchFamily="34" charset="-128"/>
              </a:rPr>
              <a:t>William Wordsworth (1770 – 1850)</a:t>
            </a:r>
          </a:p>
          <a:p>
            <a:pPr lvl="3" eaLnBrk="1" hangingPunct="1"/>
            <a:r>
              <a:rPr lang="en-US" altLang="en-US">
                <a:latin typeface="Calibri" panose="020F0502020204030204" pitchFamily="34" charset="0"/>
                <a:ea typeface="ＭＳ Ｐゴシック" panose="020B0600070205080204" pitchFamily="34" charset="-128"/>
              </a:rPr>
              <a:t>The mysterious force of nature</a:t>
            </a:r>
          </a:p>
          <a:p>
            <a:pPr lvl="2" eaLnBrk="1" hangingPunct="1"/>
            <a:r>
              <a:rPr lang="en-US" altLang="en-US">
                <a:latin typeface="Calibri" panose="020F0502020204030204" pitchFamily="34" charset="0"/>
                <a:ea typeface="ＭＳ Ｐゴシック" panose="020B0600070205080204" pitchFamily="34" charset="-128"/>
              </a:rPr>
              <a:t>Pantheism</a:t>
            </a:r>
          </a:p>
          <a:p>
            <a:pPr lvl="1" eaLnBrk="1" hangingPunct="1"/>
            <a:r>
              <a:rPr lang="en-US" altLang="en-US">
                <a:latin typeface="Calibri" panose="020F0502020204030204" pitchFamily="34" charset="0"/>
                <a:ea typeface="ＭＳ Ｐゴシック" panose="020B0600070205080204" pitchFamily="34" charset="-128"/>
              </a:rPr>
              <a:t>Critique of Science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noChangeArrowheads="1"/>
          </p:cNvSpPr>
          <p:nvPr>
            <p:ph type="title"/>
          </p:nvPr>
        </p:nvSpPr>
        <p:spPr>
          <a:xfrm>
            <a:off x="690563" y="26504"/>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Mood of Romanticism (Slide 2 of 2)</a:t>
            </a:r>
          </a:p>
        </p:txBody>
      </p:sp>
      <p:sp>
        <p:nvSpPr>
          <p:cNvPr id="55299" name="Rectangle 13"/>
          <p:cNvSpPr>
            <a:spLocks noGrp="1" noChangeArrowheads="1"/>
          </p:cNvSpPr>
          <p:nvPr>
            <p:ph type="body" idx="1"/>
          </p:nvPr>
        </p:nvSpPr>
        <p:spPr>
          <a:xfrm>
            <a:off x="690563" y="1169504"/>
            <a:ext cx="7769225" cy="4953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Romanticism in Art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Casper David Friedrich (1774 – 1840)</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Joseph </a:t>
            </a:r>
            <a:r>
              <a:rPr lang="en-US" altLang="en-US" dirty="0" err="1">
                <a:latin typeface="Calibri" panose="020F0502020204030204" pitchFamily="34" charset="0"/>
                <a:ea typeface="ＭＳ Ｐゴシック" panose="020B0600070205080204" pitchFamily="34" charset="-128"/>
              </a:rPr>
              <a:t>Malford</a:t>
            </a:r>
            <a:r>
              <a:rPr lang="en-US" altLang="en-US" dirty="0">
                <a:latin typeface="Calibri" panose="020F0502020204030204" pitchFamily="34" charset="0"/>
                <a:ea typeface="ＭＳ Ｐゴシック" panose="020B0600070205080204" pitchFamily="34" charset="-128"/>
              </a:rPr>
              <a:t> William Turner (1775 – 1851)</a:t>
            </a:r>
          </a:p>
          <a:p>
            <a:pPr lvl="1" eaLnBrk="1" hangingPunct="1">
              <a:lnSpc>
                <a:spcPct val="90000"/>
              </a:lnSpc>
            </a:pPr>
            <a:r>
              <a:rPr lang="en-US" altLang="en-US" dirty="0" err="1">
                <a:latin typeface="Calibri" panose="020F0502020204030204" pitchFamily="34" charset="0"/>
                <a:ea typeface="ＭＳ Ｐゴシック" panose="020B0600070205080204" pitchFamily="34" charset="-128"/>
              </a:rPr>
              <a:t>Eugène</a:t>
            </a:r>
            <a:r>
              <a:rPr lang="en-US" altLang="en-US" dirty="0">
                <a:latin typeface="Calibri" panose="020F0502020204030204" pitchFamily="34" charset="0"/>
                <a:ea typeface="ＭＳ Ｐゴシック" panose="020B0600070205080204" pitchFamily="34" charset="-128"/>
              </a:rPr>
              <a:t> Delacroix (1798 – 1863)</a:t>
            </a:r>
          </a:p>
          <a:p>
            <a:pPr eaLnBrk="1" hangingPunct="1">
              <a:lnSpc>
                <a:spcPct val="90000"/>
              </a:lnSpc>
            </a:pPr>
            <a:r>
              <a:rPr lang="en-US" altLang="en-US" dirty="0">
                <a:latin typeface="Calibri" panose="020F0502020204030204" pitchFamily="34" charset="0"/>
                <a:ea typeface="ＭＳ Ｐゴシック" panose="020B0600070205080204" pitchFamily="34" charset="-128"/>
              </a:rPr>
              <a:t>Romanticism in Music</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Ludwig van Beethoven (1770 – 1827)</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Frenchman Hector Berlioz (1803 – 1869)</a:t>
            </a:r>
          </a:p>
          <a:p>
            <a:pPr eaLnBrk="1" hangingPunct="1">
              <a:lnSpc>
                <a:spcPct val="90000"/>
              </a:lnSpc>
            </a:pPr>
            <a:r>
              <a:rPr lang="en-US" altLang="en-US" dirty="0">
                <a:latin typeface="Calibri" panose="020F0502020204030204" pitchFamily="34" charset="0"/>
                <a:ea typeface="ＭＳ Ｐゴシック" panose="020B0600070205080204" pitchFamily="34" charset="-128"/>
              </a:rPr>
              <a:t>The Revival of Religion in the Age of Romanticism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Catholicism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Protestantism</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2600" kern="1200" dirty="0">
                <a:solidFill>
                  <a:srgbClr val="000000"/>
                </a:solidFill>
                <a:latin typeface="Calibri"/>
                <a:ea typeface="ＭＳ Ｐゴシック"/>
                <a:cs typeface="ＭＳ Ｐゴシック"/>
              </a:rPr>
              <a:t>Caspar David Friedrich, The Wanderer Above the Sea of Fog</a:t>
            </a:r>
            <a:endParaRPr lang="en-US" dirty="0"/>
          </a:p>
        </p:txBody>
      </p:sp>
      <p:sp>
        <p:nvSpPr>
          <p:cNvPr id="563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p647</a:t>
            </a:r>
          </a:p>
        </p:txBody>
      </p:sp>
      <p:pic>
        <p:nvPicPr>
          <p:cNvPr id="563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6213" y="571500"/>
            <a:ext cx="37877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2"/>
          <p:cNvSpPr>
            <a:spLocks noChangeArrowheads="1"/>
          </p:cNvSpPr>
          <p:nvPr/>
        </p:nvSpPr>
        <p:spPr bwMode="auto">
          <a:xfrm>
            <a:off x="838200" y="5334000"/>
            <a:ext cx="746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German artist Caspar David Friedrich sought to express in painting</a:t>
            </a:r>
          </a:p>
          <a:p>
            <a:pPr>
              <a:spcBef>
                <a:spcPct val="0"/>
              </a:spcBef>
              <a:buClrTx/>
              <a:buSzTx/>
              <a:buFontTx/>
              <a:buNone/>
            </a:pPr>
            <a:r>
              <a:rPr lang="en-US" altLang="en-US" sz="2000">
                <a:latin typeface="Calibri" panose="020F0502020204030204" pitchFamily="34" charset="0"/>
              </a:rPr>
              <a:t>his own mystical view of nature. ‘‘The divine is everywhere,’’ he once</a:t>
            </a:r>
          </a:p>
          <a:p>
            <a:pPr>
              <a:spcBef>
                <a:spcPct val="0"/>
              </a:spcBef>
              <a:buClrTx/>
              <a:buSzTx/>
              <a:buFontTx/>
              <a:buNone/>
            </a:pPr>
            <a:r>
              <a:rPr lang="en-US" altLang="en-US" sz="2000">
                <a:latin typeface="Calibri" panose="020F0502020204030204" pitchFamily="34" charset="0"/>
              </a:rPr>
              <a:t>wrote, ‘‘even in a grain of sand.’’ In this painting, a solitary wanderer is</a:t>
            </a:r>
          </a:p>
          <a:p>
            <a:pPr>
              <a:spcBef>
                <a:spcPct val="0"/>
              </a:spcBef>
              <a:buClrTx/>
              <a:buSzTx/>
              <a:buFontTx/>
              <a:buNone/>
            </a:pPr>
            <a:r>
              <a:rPr lang="en-US" altLang="en-US" sz="2000">
                <a:latin typeface="Calibri" panose="020F0502020204030204" pitchFamily="34" charset="0"/>
              </a:rPr>
              <a:t>shown from the back gazing at mountains covered in fog.</a:t>
            </a:r>
            <a:endParaRPr lang="en-US" altLang="en-US" sz="20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2" name="Title 1"/>
          <p:cNvSpPr>
            <a:spLocks noGrp="1"/>
          </p:cNvSpPr>
          <p:nvPr>
            <p:ph type="title" idx="4294967295"/>
          </p:nvPr>
        </p:nvSpPr>
        <p:spPr>
          <a:xfrm>
            <a:off x="0" y="3048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J. M. W. Turner, Rain, Steam, and Speed—The Great Western Railway</a:t>
            </a:r>
            <a:endParaRPr lang="en-US" altLang="en-US" sz="3000" dirty="0">
              <a:ea typeface="ＭＳ Ｐゴシック" panose="020B0600070205080204" pitchFamily="34" charset="-128"/>
            </a:endParaRPr>
          </a:p>
        </p:txBody>
      </p:sp>
      <p:sp>
        <p:nvSpPr>
          <p:cNvPr id="5837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p647</a:t>
            </a:r>
          </a:p>
        </p:txBody>
      </p:sp>
      <p:pic>
        <p:nvPicPr>
          <p:cNvPr id="583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3362" y="990600"/>
            <a:ext cx="6137275" cy="444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1"/>
          <p:cNvSpPr>
            <a:spLocks noChangeArrowheads="1"/>
          </p:cNvSpPr>
          <p:nvPr/>
        </p:nvSpPr>
        <p:spPr bwMode="auto">
          <a:xfrm>
            <a:off x="1181099" y="5588000"/>
            <a:ext cx="678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Although Turner began his artistic career by painting accurate representations of the natural world, he increasingly sought to create an atmosphere through the skillful use of light and color. </a:t>
            </a:r>
            <a:endParaRPr lang="en-US" altLang="en-US" sz="20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Eugene Delacroix, The Death of </a:t>
            </a:r>
            <a:r>
              <a:rPr lang="en-US" sz="3000" kern="1200" dirty="0" err="1">
                <a:solidFill>
                  <a:srgbClr val="000000"/>
                </a:solidFill>
                <a:latin typeface="Calibri"/>
                <a:ea typeface="ＭＳ Ｐゴシック"/>
                <a:cs typeface="ＭＳ Ｐゴシック"/>
              </a:rPr>
              <a:t>Sardanapalus</a:t>
            </a:r>
            <a:endParaRPr lang="en-US" dirty="0"/>
          </a:p>
        </p:txBody>
      </p:sp>
      <p:sp>
        <p:nvSpPr>
          <p:cNvPr id="6041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p648</a:t>
            </a:r>
          </a:p>
        </p:txBody>
      </p:sp>
      <p:pic>
        <p:nvPicPr>
          <p:cNvPr id="604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560388"/>
            <a:ext cx="683895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2"/>
          <p:cNvSpPr>
            <a:spLocks noChangeArrowheads="1"/>
          </p:cNvSpPr>
          <p:nvPr/>
        </p:nvSpPr>
        <p:spPr bwMode="auto">
          <a:xfrm>
            <a:off x="1300163" y="5726113"/>
            <a:ext cx="6543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Delacroix’s Death of Sardanapalus was based on Lord Byron’s</a:t>
            </a:r>
          </a:p>
          <a:p>
            <a:pPr>
              <a:spcBef>
                <a:spcPct val="0"/>
              </a:spcBef>
              <a:buClrTx/>
              <a:buSzTx/>
              <a:buFontTx/>
              <a:buNone/>
            </a:pPr>
            <a:r>
              <a:rPr lang="en-US" altLang="en-US" sz="2000">
                <a:latin typeface="Calibri" panose="020F0502020204030204" pitchFamily="34" charset="0"/>
              </a:rPr>
              <a:t>verse account of the dramatic last moments of the decadent Assyrian king.</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624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p650</a:t>
            </a:r>
          </a:p>
        </p:txBody>
      </p:sp>
      <p:pic>
        <p:nvPicPr>
          <p:cNvPr id="624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86725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noChangeArrowheads="1"/>
          </p:cNvSpPr>
          <p:nvPr>
            <p:ph type="title"/>
          </p:nvPr>
        </p:nvSpPr>
        <p:spPr>
          <a:xfrm>
            <a:off x="652463" y="228600"/>
            <a:ext cx="8491537" cy="381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64515" name="Rectangle 4"/>
          <p:cNvSpPr>
            <a:spLocks noGrp="1" noChangeArrowheads="1"/>
          </p:cNvSpPr>
          <p:nvPr>
            <p:ph type="body" idx="1"/>
          </p:nvPr>
        </p:nvSpPr>
        <p:spPr>
          <a:xfrm>
            <a:off x="652463" y="1066800"/>
            <a:ext cx="8034337" cy="4953000"/>
          </a:xfrm>
        </p:spPr>
        <p:txBody>
          <a:bodyPr/>
          <a:lstStyle/>
          <a:p>
            <a:pPr eaLnBrk="1" hangingPunct="1"/>
            <a:r>
              <a:rPr lang="en-US" altLang="en-US" sz="2800" dirty="0">
                <a:latin typeface="Calibri" panose="020F0502020204030204" pitchFamily="34" charset="0"/>
                <a:ea typeface="ＭＳ Ｐゴシック" panose="020B0600070205080204" pitchFamily="34" charset="-128"/>
              </a:rPr>
              <a:t>How did the revolts in Latin America affect the trading patterns with Europe?</a:t>
            </a:r>
          </a:p>
          <a:p>
            <a:pPr eaLnBrk="1" hangingPunct="1"/>
            <a:r>
              <a:rPr lang="en-US" altLang="en-US" sz="2800" dirty="0">
                <a:latin typeface="Calibri" panose="020F0502020204030204" pitchFamily="34" charset="0"/>
                <a:ea typeface="ＭＳ Ｐゴシック" panose="020B0600070205080204" pitchFamily="34" charset="-128"/>
              </a:rPr>
              <a:t>How was the Greek revolt against the Ottoman Empire transformed into a noble cause?</a:t>
            </a:r>
          </a:p>
          <a:p>
            <a:pPr eaLnBrk="1" hangingPunct="1"/>
            <a:r>
              <a:rPr lang="en-US" altLang="en-US" sz="2800" dirty="0">
                <a:latin typeface="Calibri" panose="020F0502020204030204" pitchFamily="34" charset="0"/>
                <a:ea typeface="ＭＳ Ｐゴシック" panose="020B0600070205080204" pitchFamily="34" charset="-128"/>
              </a:rPr>
              <a:t>How did Russia’s actions affect the cause of Greek independence?</a:t>
            </a:r>
          </a:p>
          <a:p>
            <a:pPr eaLnBrk="1" hangingPunct="1"/>
            <a:r>
              <a:rPr lang="en-US" altLang="en-US" sz="2800" dirty="0">
                <a:latin typeface="Calibri" panose="020F0502020204030204" pitchFamily="34" charset="0"/>
                <a:ea typeface="ＭＳ Ｐゴシック" panose="020B0600070205080204" pitchFamily="34" charset="-128"/>
              </a:rPr>
              <a:t>How did John Marshall increase the power of the United States Supreme Court?</a:t>
            </a:r>
          </a:p>
          <a:p>
            <a:pPr eaLnBrk="1" hangingPunct="1"/>
            <a:r>
              <a:rPr lang="en-US" altLang="en-US" sz="2800" dirty="0">
                <a:latin typeface="Calibri" panose="020F0502020204030204" pitchFamily="34" charset="0"/>
                <a:ea typeface="ＭＳ Ｐゴシック" panose="020B0600070205080204" pitchFamily="34" charset="-128"/>
              </a:rPr>
              <a:t>How did the Romantics view society and the social conventions of the day?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Conservative Order</a:t>
            </a:r>
            <a:endParaRPr lang="en-US" dirty="0"/>
          </a:p>
        </p:txBody>
      </p:sp>
      <p:sp>
        <p:nvSpPr>
          <p:cNvPr id="3" name="Content Placeholder 2"/>
          <p:cNvSpPr>
            <a:spLocks noGrp="1"/>
          </p:cNvSpPr>
          <p:nvPr>
            <p:ph idx="1"/>
          </p:nvPr>
        </p:nvSpPr>
        <p:spPr>
          <a:xfrm>
            <a:off x="652463" y="838200"/>
            <a:ext cx="8034337" cy="5715000"/>
          </a:xfrm>
        </p:spPr>
        <p:txBody>
          <a:bodyPr/>
          <a:lstStyle/>
          <a:p>
            <a:r>
              <a:rPr lang="en-US" dirty="0" smtClean="0"/>
              <a:t>Beliefs of conservatives:</a:t>
            </a:r>
          </a:p>
          <a:p>
            <a:pPr lvl="1"/>
            <a:r>
              <a:rPr lang="en-US" sz="2400" dirty="0" smtClean="0"/>
              <a:t>Obedience to political authority</a:t>
            </a:r>
          </a:p>
          <a:p>
            <a:pPr lvl="1"/>
            <a:r>
              <a:rPr lang="en-US" sz="2400" dirty="0" smtClean="0"/>
              <a:t>Organized religion is necessary for order</a:t>
            </a:r>
          </a:p>
          <a:p>
            <a:pPr lvl="1"/>
            <a:r>
              <a:rPr lang="en-US" sz="2400" dirty="0" smtClean="0"/>
              <a:t>Against revolutionary upheaval</a:t>
            </a:r>
          </a:p>
          <a:p>
            <a:pPr lvl="1"/>
            <a:r>
              <a:rPr lang="en-US" sz="2400" dirty="0" smtClean="0"/>
              <a:t>Against constitutional </a:t>
            </a:r>
            <a:r>
              <a:rPr lang="en-US" sz="2400" dirty="0" err="1" smtClean="0"/>
              <a:t>gov</a:t>
            </a:r>
            <a:r>
              <a:rPr lang="en-US" sz="2400" dirty="0" smtClean="0"/>
              <a:t>, demands for civil rights, and nationalistic aspirations. </a:t>
            </a:r>
          </a:p>
          <a:p>
            <a:pPr lvl="1"/>
            <a:r>
              <a:rPr lang="en-US" sz="2400" dirty="0" smtClean="0"/>
              <a:t>The “community” is more important than the individual</a:t>
            </a:r>
          </a:p>
          <a:p>
            <a:pPr lvl="1"/>
            <a:r>
              <a:rPr lang="en-US" sz="2400" dirty="0" smtClean="0"/>
              <a:t>Society must be ordered and organized.</a:t>
            </a:r>
          </a:p>
          <a:p>
            <a:pPr lvl="1"/>
            <a:r>
              <a:rPr lang="en-US" sz="2400" dirty="0" smtClean="0"/>
              <a:t>Traditions are important.</a:t>
            </a:r>
          </a:p>
          <a:p>
            <a:r>
              <a:rPr lang="en-US" dirty="0" smtClean="0"/>
              <a:t>Landowning aristocracy, monarchs, bureaucracies, church (both Protestant and Catholic) </a:t>
            </a:r>
            <a:endParaRPr lang="en-US" dirty="0"/>
          </a:p>
        </p:txBody>
      </p:sp>
    </p:spTree>
    <p:extLst>
      <p:ext uri="{BB962C8B-B14F-4D97-AF65-F5344CB8AC3E}">
        <p14:creationId xmlns:p14="http://schemas.microsoft.com/office/powerpoint/2010/main" val="111654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21.1 Europe After the Congress of Vienna, 1815</a:t>
            </a:r>
            <a:endParaRPr lang="en-US" dirty="0"/>
          </a:p>
        </p:txBody>
      </p:sp>
      <p:sp>
        <p:nvSpPr>
          <p:cNvPr id="819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21.1 p622</a:t>
            </a:r>
          </a:p>
        </p:txBody>
      </p:sp>
      <p:pic>
        <p:nvPicPr>
          <p:cNvPr id="7173" name="Picture 2" descr="A map shows the European territories post Congress of Vienna, 1815.&#10;Western Europe was divided between Great Britain, Netherland, France, Spain and Portugal. Eastern Europe included mainly the  Russian Empire, and to its south lay the Ottoman Empire. In the north, the map shows the Kingdom of Norway and Sweden. In the south, there was the Kingdom of the two Sicilies and above it lay the Papal states. &#10;The Central Europe had many divisions. However, a number of these territories were united as the Germanic Confederation. The Confederation included a portion of Prussia, Venetia (a portion of Austrian Empire), and Saxony.  The Danube River runs in the Confederation passing through Vienna. The key cities of the Confederation include Vienna, Laibach, and Berlin. &#10;To the east of the Confederation were the rest of Prussia and Austrian Empire, and the Kingdom of Poland. Switzerland was to the east of France and west of Venetia. To the south of Switzerland, Piedmont along with the island of Sardinia formed the Kingdom of Sardinia. The island of Corsica belonged to the French. And the islands of Crete and Cyprus belonged to the Ottoman Empire.&#10;" title="MAP 21.1 Europe After the Congress of Vienna, 18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550" y="927100"/>
            <a:ext cx="79629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690563" y="228600"/>
            <a:ext cx="8453437"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Conservative Domination: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Concert of Europe</a:t>
            </a:r>
          </a:p>
        </p:txBody>
      </p:sp>
      <p:sp>
        <p:nvSpPr>
          <p:cNvPr id="10243" name="Rectangle 7"/>
          <p:cNvSpPr>
            <a:spLocks noGrp="1" noChangeArrowheads="1"/>
          </p:cNvSpPr>
          <p:nvPr>
            <p:ph type="body" idx="1"/>
          </p:nvPr>
        </p:nvSpPr>
        <p:spPr>
          <a:xfrm>
            <a:off x="685800" y="1600200"/>
            <a:ext cx="8382000" cy="5181600"/>
          </a:xfrm>
        </p:spPr>
        <p:txBody>
          <a:bodyPr/>
          <a:lstStyle/>
          <a:p>
            <a:pPr marL="457200" lvl="1" indent="-457200" eaLnBrk="1" hangingPunct="1">
              <a:lnSpc>
                <a:spcPct val="80000"/>
              </a:lnSpc>
            </a:pPr>
            <a:r>
              <a:rPr lang="en-US" altLang="en-US" sz="3200" dirty="0">
                <a:latin typeface="Calibri" panose="020F0502020204030204" pitchFamily="34" charset="0"/>
                <a:ea typeface="ＭＳ Ｐゴシック" panose="020B0600070205080204" pitchFamily="34" charset="-128"/>
              </a:rPr>
              <a:t>M</a:t>
            </a:r>
            <a:r>
              <a:rPr lang="en-US" altLang="en-US" sz="3200" dirty="0" smtClean="0">
                <a:latin typeface="Calibri" panose="020F0502020204030204" pitchFamily="34" charset="0"/>
                <a:ea typeface="ＭＳ Ｐゴシック" panose="020B0600070205080204" pitchFamily="34" charset="-128"/>
              </a:rPr>
              <a:t>ore </a:t>
            </a:r>
            <a:r>
              <a:rPr lang="en-US" altLang="en-US" sz="3200" dirty="0">
                <a:latin typeface="Calibri" panose="020F0502020204030204" pitchFamily="34" charset="0"/>
                <a:ea typeface="ＭＳ Ｐゴシック" panose="020B0600070205080204" pitchFamily="34" charset="-128"/>
              </a:rPr>
              <a:t>Congresses: the </a:t>
            </a:r>
            <a:r>
              <a:rPr lang="en-US" altLang="en-US" sz="3200" b="1" dirty="0">
                <a:latin typeface="Calibri" panose="020F0502020204030204" pitchFamily="34" charset="0"/>
                <a:ea typeface="ＭＳ Ｐゴシック" panose="020B0600070205080204" pitchFamily="34" charset="-128"/>
              </a:rPr>
              <a:t>Quadruple </a:t>
            </a:r>
            <a:r>
              <a:rPr lang="en-US" altLang="en-US" sz="3200" b="1" dirty="0" smtClean="0">
                <a:latin typeface="Calibri" panose="020F0502020204030204" pitchFamily="34" charset="0"/>
                <a:ea typeface="ＭＳ Ｐゴシック" panose="020B0600070205080204" pitchFamily="34" charset="-128"/>
              </a:rPr>
              <a:t>Alliance</a:t>
            </a:r>
          </a:p>
          <a:p>
            <a:pPr marL="457200" lvl="1" indent="-457200" eaLnBrk="1" hangingPunct="1">
              <a:lnSpc>
                <a:spcPct val="80000"/>
              </a:lnSpc>
            </a:pPr>
            <a:r>
              <a:rPr lang="en-US" altLang="en-US" sz="3200" dirty="0" smtClean="0">
                <a:latin typeface="Calibri" panose="020F0502020204030204" pitchFamily="34" charset="0"/>
                <a:ea typeface="ＭＳ Ｐゴシック" panose="020B0600070205080204" pitchFamily="34" charset="-128"/>
              </a:rPr>
              <a:t>Created to conserve the status quo and “police Europe” to prevent revolution.</a:t>
            </a:r>
          </a:p>
          <a:p>
            <a:pPr marL="857250" lvl="2" indent="-457200" eaLnBrk="1" hangingPunct="1">
              <a:lnSpc>
                <a:spcPct val="80000"/>
              </a:lnSpc>
            </a:pPr>
            <a:r>
              <a:rPr lang="en-US" altLang="en-US" dirty="0" smtClean="0">
                <a:latin typeface="Calibri" panose="020F0502020204030204" pitchFamily="34" charset="0"/>
                <a:ea typeface="ＭＳ Ｐゴシック" panose="020B0600070205080204" pitchFamily="34" charset="-128"/>
              </a:rPr>
              <a:t>Metternich: “When France sneezes, Europe catches cold.”</a:t>
            </a:r>
          </a:p>
          <a:p>
            <a:pPr marL="457200" lvl="1" indent="-457200" eaLnBrk="1" hangingPunct="1">
              <a:lnSpc>
                <a:spcPct val="80000"/>
              </a:lnSpc>
            </a:pPr>
            <a:r>
              <a:rPr lang="en-US" altLang="en-US" u="sng" dirty="0" smtClean="0">
                <a:latin typeface="Calibri" panose="020F0502020204030204" pitchFamily="34" charset="0"/>
                <a:ea typeface="ＭＳ Ｐゴシック" panose="020B0600070205080204" pitchFamily="34" charset="-128"/>
              </a:rPr>
              <a:t>1818 Treaty of Aix-La-Chapelle</a:t>
            </a:r>
            <a:r>
              <a:rPr lang="en-US" altLang="en-US" dirty="0" smtClean="0">
                <a:latin typeface="Calibri" panose="020F0502020204030204" pitchFamily="34" charset="0"/>
                <a:ea typeface="ＭＳ Ｐゴシック" panose="020B0600070205080204" pitchFamily="34" charset="-128"/>
              </a:rPr>
              <a:t>: “Pretty Little Congress”- France is added to the Alliance.</a:t>
            </a:r>
          </a:p>
          <a:p>
            <a:pPr marL="457200" lvl="1" indent="-457200" eaLnBrk="1" hangingPunct="1">
              <a:lnSpc>
                <a:spcPct val="80000"/>
              </a:lnSpc>
            </a:pPr>
            <a:r>
              <a:rPr lang="en-US" altLang="en-US" u="sng" dirty="0" smtClean="0">
                <a:latin typeface="Calibri" panose="020F0502020204030204" pitchFamily="34" charset="0"/>
                <a:ea typeface="ＭＳ Ｐゴシック" panose="020B0600070205080204" pitchFamily="34" charset="-128"/>
              </a:rPr>
              <a:t>1820 Treaty of Troppau</a:t>
            </a:r>
            <a:r>
              <a:rPr lang="en-US" altLang="en-US" dirty="0" smtClean="0">
                <a:latin typeface="Calibri" panose="020F0502020204030204" pitchFamily="34" charset="0"/>
                <a:ea typeface="ＭＳ Ｐゴシック" panose="020B0600070205080204" pitchFamily="34" charset="-128"/>
              </a:rPr>
              <a:t>: deal with revolts in Spain and Italy. </a:t>
            </a:r>
            <a:endParaRPr lang="en-US" altLang="en-US" dirty="0">
              <a:latin typeface="Calibri" panose="020F0502020204030204" pitchFamily="34" charset="0"/>
              <a:ea typeface="ＭＳ Ｐゴシック" panose="020B0600070205080204" pitchFamily="34" charset="-128"/>
            </a:endParaRPr>
          </a:p>
          <a:p>
            <a:pPr eaLnBrk="1" hangingPunct="1">
              <a:lnSpc>
                <a:spcPct val="80000"/>
              </a:lnSpc>
            </a:pPr>
            <a:r>
              <a:rPr lang="en-US" altLang="en-US" dirty="0">
                <a:latin typeface="Calibri" panose="020F0502020204030204" pitchFamily="34" charset="0"/>
                <a:ea typeface="ＭＳ Ｐゴシック" panose="020B0600070205080204" pitchFamily="34" charset="-128"/>
              </a:rPr>
              <a:t>The </a:t>
            </a:r>
            <a:r>
              <a:rPr lang="en-US" altLang="en-US" b="1" u="sng" dirty="0">
                <a:latin typeface="Calibri" panose="020F0502020204030204" pitchFamily="34" charset="0"/>
                <a:ea typeface="ＭＳ Ｐゴシック" panose="020B0600070205080204" pitchFamily="34" charset="-128"/>
              </a:rPr>
              <a:t>Principle of Intervention</a:t>
            </a:r>
          </a:p>
          <a:p>
            <a:pPr marL="457200" lvl="1" indent="-457200" eaLnBrk="1" hangingPunct="1">
              <a:lnSpc>
                <a:spcPct val="80000"/>
              </a:lnSpc>
            </a:pPr>
            <a:r>
              <a:rPr lang="en-US" altLang="en-US" dirty="0">
                <a:latin typeface="Calibri" panose="020F0502020204030204" pitchFamily="34" charset="0"/>
                <a:ea typeface="ＭＳ Ｐゴシック" panose="020B0600070205080204" pitchFamily="34" charset="-128"/>
              </a:rPr>
              <a:t>Allied intervention against revolution </a:t>
            </a:r>
            <a:r>
              <a:rPr lang="en-US" altLang="en-US" dirty="0" smtClean="0">
                <a:latin typeface="Calibri" panose="020F0502020204030204" pitchFamily="34" charset="0"/>
                <a:ea typeface="ＭＳ Ｐゴシック" panose="020B0600070205080204" pitchFamily="34" charset="-128"/>
              </a:rPr>
              <a:t>in any state.</a:t>
            </a:r>
          </a:p>
          <a:p>
            <a:pPr marL="457200" lvl="1" indent="-457200" eaLnBrk="1" hangingPunct="1">
              <a:lnSpc>
                <a:spcPct val="80000"/>
              </a:lnSpc>
            </a:pPr>
            <a:r>
              <a:rPr lang="en-US" altLang="en-US" dirty="0" smtClean="0">
                <a:latin typeface="Calibri" panose="020F0502020204030204" pitchFamily="34" charset="0"/>
                <a:ea typeface="ＭＳ Ｐゴシック" panose="020B0600070205080204" pitchFamily="34" charset="-128"/>
              </a:rPr>
              <a:t>Britain did not join- did not like the precedent it set.</a:t>
            </a:r>
            <a:endParaRPr lang="en-US" altLang="en-US" dirty="0">
              <a:latin typeface="Calibri" panose="020F0502020204030204" pitchFamily="34" charset="0"/>
              <a:ea typeface="ＭＳ Ｐゴシック" panose="020B0600070205080204" pitchFamily="34" charset="-128"/>
            </a:endParaRPr>
          </a:p>
          <a:p>
            <a:pPr marL="457200" lvl="1" indent="-457200" eaLnBrk="1" hangingPunct="1">
              <a:lnSpc>
                <a:spcPct val="80000"/>
              </a:lnSpc>
            </a:pPr>
            <a:r>
              <a:rPr lang="en-US" altLang="en-US" dirty="0">
                <a:latin typeface="Calibri" panose="020F0502020204030204" pitchFamily="34" charset="0"/>
                <a:ea typeface="ＭＳ Ｐゴシック" panose="020B0600070205080204" pitchFamily="34" charset="-128"/>
              </a:rPr>
              <a:t>Breakdown of the Concert of </a:t>
            </a:r>
            <a:r>
              <a:rPr lang="en-US" altLang="en-US" dirty="0" smtClean="0">
                <a:latin typeface="Calibri" panose="020F0502020204030204" pitchFamily="34" charset="0"/>
                <a:ea typeface="ＭＳ Ｐゴシック" panose="020B0600070205080204" pitchFamily="34" charset="-128"/>
              </a:rPr>
              <a:t>Europe.</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1235</TotalTime>
  <Words>4786</Words>
  <Application>Microsoft Office PowerPoint</Application>
  <PresentationFormat>On-screen Show (4:3)</PresentationFormat>
  <Paragraphs>621</Paragraphs>
  <Slides>68</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ＭＳ Ｐゴシック</vt:lpstr>
      <vt:lpstr>Arial</vt:lpstr>
      <vt:lpstr>Calibri</vt:lpstr>
      <vt:lpstr>Times New Roman</vt:lpstr>
      <vt:lpstr>Wingdings</vt:lpstr>
      <vt:lpstr>Default Design</vt:lpstr>
      <vt:lpstr>Reaction, Revolution, and Romanticism,  1815–1850</vt:lpstr>
      <vt:lpstr>Focus Questions</vt:lpstr>
      <vt:lpstr>A gathering of statesmen at the Congress of Vienna</vt:lpstr>
      <vt:lpstr>The Conservative Order</vt:lpstr>
      <vt:lpstr>The Conservative Order</vt:lpstr>
      <vt:lpstr>The Conservative Order</vt:lpstr>
      <vt:lpstr>The Conservative Order</vt:lpstr>
      <vt:lpstr>MAP 21.1 Europe After the Congress of Vienna, 1815</vt:lpstr>
      <vt:lpstr>Conservative Domination:  the Concert of Europe</vt:lpstr>
      <vt:lpstr>Conservative Dominance</vt:lpstr>
      <vt:lpstr>The Liberators of South America</vt:lpstr>
      <vt:lpstr>MAP 21.2 Latin America in the First Half of the Nineteenth Century</vt:lpstr>
      <vt:lpstr>Conservative Dominance</vt:lpstr>
      <vt:lpstr>CHRONOLOGY Conservative Domination: The Concert of Europe</vt:lpstr>
      <vt:lpstr>The Balkans by 1830</vt:lpstr>
      <vt:lpstr>Conservative Domination: The European States</vt:lpstr>
      <vt:lpstr>Peterloo Massacre </vt:lpstr>
      <vt:lpstr>Conservative Domination: The European States</vt:lpstr>
      <vt:lpstr>Conservative Domination: The European States</vt:lpstr>
      <vt:lpstr>Italy, 1815</vt:lpstr>
      <vt:lpstr>Conservative Domination: The European States</vt:lpstr>
      <vt:lpstr>Repression- Central Europe </vt:lpstr>
      <vt:lpstr>Repression- Central Europe</vt:lpstr>
      <vt:lpstr>PowerPoint Presentation</vt:lpstr>
      <vt:lpstr>Ideologies of Change</vt:lpstr>
      <vt:lpstr>Ideologies of Change</vt:lpstr>
      <vt:lpstr>PowerPoint Presentation</vt:lpstr>
      <vt:lpstr>Nationalism Movements</vt:lpstr>
      <vt:lpstr>PowerPoint Presentation</vt:lpstr>
      <vt:lpstr>Ideologies of Change</vt:lpstr>
      <vt:lpstr>MAP 21.3 The Distribution of Languages in Nineteenth-Century Europe</vt:lpstr>
      <vt:lpstr>Children at New Lanark</vt:lpstr>
      <vt:lpstr>Revolution and Reform (1830-1850)</vt:lpstr>
      <vt:lpstr>The Revolution of 1830</vt:lpstr>
      <vt:lpstr>PowerPoint Presentation</vt:lpstr>
      <vt:lpstr>Revolution and Reform (1830-1850)</vt:lpstr>
      <vt:lpstr>Revolutions of 1848</vt:lpstr>
      <vt:lpstr>The Revolutions of 1848</vt:lpstr>
      <vt:lpstr>Political Cartoons: Attacks on the King (Slide 1 of 2)</vt:lpstr>
      <vt:lpstr>Political Cartoons: Attacks on the King (Slide 2 of 2)</vt:lpstr>
      <vt:lpstr>The Revolutions of 1848 France (Again)</vt:lpstr>
      <vt:lpstr>The Revolutions of 1848</vt:lpstr>
      <vt:lpstr>MAP 21.4 The Revolutions of 1848–1849</vt:lpstr>
      <vt:lpstr>The Revolutions of 1848</vt:lpstr>
      <vt:lpstr>Revolutions of 1848</vt:lpstr>
      <vt:lpstr>Revolutions of 1848</vt:lpstr>
      <vt:lpstr>The Revolutions of 1848 (Slide 3 of 3)</vt:lpstr>
      <vt:lpstr>PowerPoint Presentation</vt:lpstr>
      <vt:lpstr>The Failures of 1848</vt:lpstr>
      <vt:lpstr>The Maturing of the United States</vt:lpstr>
      <vt:lpstr>CHRONOLOGY Reform, Reaction, and Revolution: The European States,  1815–1850: Great Britain</vt:lpstr>
      <vt:lpstr>CHRONOLOGY Reform, Reaction, and Revolution: The European States,  1815–1850: France</vt:lpstr>
      <vt:lpstr>CHRONOLOGY Reform, Reaction, and Revolution: The European States,  1815–1850: Low Countries</vt:lpstr>
      <vt:lpstr>CHRONOLOGY Reform, Reaction, and Revolution: The European States,  1815–1850: German States</vt:lpstr>
      <vt:lpstr>CHRONOLOGY Reform, Reaction, and Revolution: The European States,  1815–1850: Austrian Empire</vt:lpstr>
      <vt:lpstr>CHRONOLOGY Reform, Reaction, and Revolution: The European States,  1815–1850: Italian States</vt:lpstr>
      <vt:lpstr>CHRONOLOGY Reform, Reaction, and Revolution: The European States,  1815–1850: Russia</vt:lpstr>
      <vt:lpstr>The Emergence of an Ordered Society</vt:lpstr>
      <vt:lpstr>The London Police</vt:lpstr>
      <vt:lpstr>Culture in an Age of Reaction and Revolution: The Mood of Romanticism</vt:lpstr>
      <vt:lpstr>Neo-Gothic Revival: British Houses of Parliament</vt:lpstr>
      <vt:lpstr>The Mood of Romanticism (Slide 1 of 2)</vt:lpstr>
      <vt:lpstr>The Mood of Romanticism (Slide 2 of 2)</vt:lpstr>
      <vt:lpstr>Caspar David Friedrich, The Wanderer Above the Sea of Fog</vt:lpstr>
      <vt:lpstr>J. M. W. Turner, Rain, Steam, and Speed—The Great Western Railway</vt:lpstr>
      <vt:lpstr>Eugene Delacroix, The Death of Sardanapalus</vt:lpstr>
      <vt:lpstr>Chapter Timeline</vt:lpstr>
      <vt:lpstr>Discussion Questions</vt:lpstr>
    </vt:vector>
  </TitlesOfParts>
  <Company>Learning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Paula Dillon</cp:lastModifiedBy>
  <cp:revision>98</cp:revision>
  <dcterms:created xsi:type="dcterms:W3CDTF">2008-08-28T18:47:09Z</dcterms:created>
  <dcterms:modified xsi:type="dcterms:W3CDTF">2018-01-22T16:13:33Z</dcterms:modified>
</cp:coreProperties>
</file>