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69" r:id="rId2"/>
    <p:sldId id="333" r:id="rId3"/>
    <p:sldId id="287" r:id="rId4"/>
    <p:sldId id="339" r:id="rId5"/>
    <p:sldId id="341" r:id="rId6"/>
    <p:sldId id="313" r:id="rId7"/>
    <p:sldId id="340" r:id="rId8"/>
    <p:sldId id="343" r:id="rId9"/>
    <p:sldId id="342" r:id="rId10"/>
    <p:sldId id="288" r:id="rId11"/>
    <p:sldId id="314" r:id="rId12"/>
    <p:sldId id="289" r:id="rId13"/>
    <p:sldId id="344" r:id="rId14"/>
    <p:sldId id="290" r:id="rId15"/>
    <p:sldId id="347" r:id="rId16"/>
    <p:sldId id="345" r:id="rId17"/>
    <p:sldId id="346" r:id="rId18"/>
    <p:sldId id="291" r:id="rId19"/>
    <p:sldId id="292" r:id="rId20"/>
    <p:sldId id="348" r:id="rId21"/>
    <p:sldId id="353" r:id="rId22"/>
    <p:sldId id="315" r:id="rId23"/>
    <p:sldId id="351" r:id="rId24"/>
    <p:sldId id="349" r:id="rId25"/>
    <p:sldId id="350" r:id="rId26"/>
    <p:sldId id="294" r:id="rId27"/>
    <p:sldId id="352" r:id="rId28"/>
    <p:sldId id="354" r:id="rId29"/>
    <p:sldId id="293" r:id="rId30"/>
    <p:sldId id="316" r:id="rId31"/>
    <p:sldId id="317" r:id="rId32"/>
    <p:sldId id="355" r:id="rId33"/>
    <p:sldId id="356" r:id="rId34"/>
    <p:sldId id="357" r:id="rId35"/>
    <p:sldId id="296" r:id="rId36"/>
    <p:sldId id="318" r:id="rId37"/>
    <p:sldId id="358" r:id="rId38"/>
    <p:sldId id="319" r:id="rId39"/>
    <p:sldId id="359" r:id="rId40"/>
    <p:sldId id="360" r:id="rId41"/>
    <p:sldId id="297" r:id="rId42"/>
    <p:sldId id="320" r:id="rId43"/>
    <p:sldId id="321" r:id="rId44"/>
    <p:sldId id="322" r:id="rId45"/>
    <p:sldId id="299" r:id="rId46"/>
    <p:sldId id="301" r:id="rId47"/>
    <p:sldId id="300" r:id="rId48"/>
    <p:sldId id="323" r:id="rId49"/>
    <p:sldId id="304" r:id="rId50"/>
    <p:sldId id="302" r:id="rId51"/>
    <p:sldId id="325" r:id="rId52"/>
    <p:sldId id="324" r:id="rId53"/>
    <p:sldId id="306" r:id="rId54"/>
    <p:sldId id="326" r:id="rId55"/>
    <p:sldId id="334" r:id="rId56"/>
    <p:sldId id="335" r:id="rId57"/>
    <p:sldId id="336" r:id="rId58"/>
    <p:sldId id="337" r:id="rId59"/>
    <p:sldId id="338" r:id="rId60"/>
    <p:sldId id="361" r:id="rId61"/>
    <p:sldId id="327" r:id="rId62"/>
    <p:sldId id="362" r:id="rId63"/>
    <p:sldId id="363" r:id="rId64"/>
    <p:sldId id="364" r:id="rId65"/>
    <p:sldId id="307" r:id="rId66"/>
    <p:sldId id="308" r:id="rId67"/>
    <p:sldId id="328" r:id="rId68"/>
    <p:sldId id="365" r:id="rId69"/>
    <p:sldId id="366" r:id="rId70"/>
    <p:sldId id="329" r:id="rId71"/>
    <p:sldId id="367" r:id="rId72"/>
    <p:sldId id="309" r:id="rId73"/>
    <p:sldId id="330" r:id="rId74"/>
    <p:sldId id="331" r:id="rId75"/>
    <p:sldId id="310" r:id="rId76"/>
    <p:sldId id="311" r:id="rId77"/>
    <p:sldId id="368" r:id="rId78"/>
    <p:sldId id="369" r:id="rId79"/>
    <p:sldId id="370" r:id="rId80"/>
    <p:sldId id="371" r:id="rId81"/>
    <p:sldId id="312" r:id="rId82"/>
    <p:sldId id="332" r:id="rId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5">
          <p15:clr>
            <a:srgbClr val="A4A3A4"/>
          </p15:clr>
        </p15:guide>
        <p15:guide id="2" orient="horz" pos="2160">
          <p15:clr>
            <a:srgbClr val="A4A3A4"/>
          </p15:clr>
        </p15:guide>
        <p15:guide id="3" orient="horz" pos="176">
          <p15:clr>
            <a:srgbClr val="A4A3A4"/>
          </p15:clr>
        </p15:guide>
        <p15:guide id="4" orient="horz" pos="889">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64" autoAdjust="0"/>
  </p:normalViewPr>
  <p:slideViewPr>
    <p:cSldViewPr>
      <p:cViewPr>
        <p:scale>
          <a:sx n="60" d="100"/>
          <a:sy n="60" d="100"/>
        </p:scale>
        <p:origin x="-1620" y="138"/>
      </p:cViewPr>
      <p:guideLst>
        <p:guide orient="horz" pos="1005"/>
        <p:guide orient="horz" pos="2160"/>
        <p:guide orient="horz" pos="176"/>
        <p:guide orient="horz" pos="889"/>
        <p:guide pos="2880"/>
      </p:guideLst>
    </p:cSldViewPr>
  </p:slideViewPr>
  <p:outlineViewPr>
    <p:cViewPr>
      <p:scale>
        <a:sx n="33" d="100"/>
        <a:sy n="33" d="100"/>
      </p:scale>
      <p:origin x="0" y="1260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6" d="100"/>
        <a:sy n="106" d="100"/>
      </p:scale>
      <p:origin x="0" y="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7" Type="http://schemas.openxmlformats.org/officeDocument/2006/relationships/slide" Target="slides/slide52.xml"/><Relationship Id="rId2" Type="http://schemas.openxmlformats.org/officeDocument/2006/relationships/slide" Target="slides/slide11.xml"/><Relationship Id="rId1" Type="http://schemas.openxmlformats.org/officeDocument/2006/relationships/slide" Target="slides/slide6.xml"/><Relationship Id="rId6" Type="http://schemas.openxmlformats.org/officeDocument/2006/relationships/slide" Target="slides/slide38.xml"/><Relationship Id="rId5" Type="http://schemas.openxmlformats.org/officeDocument/2006/relationships/slide" Target="slides/slide36.xml"/><Relationship Id="rId4"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6C4070-909D-405E-AF24-80F9C9718802}" type="slidenum">
              <a:rPr lang="en-US" altLang="en-US"/>
              <a:pPr>
                <a:defRPr/>
              </a:pPr>
              <a:t>‹#›</a:t>
            </a:fld>
            <a:endParaRPr lang="en-US" altLang="en-US"/>
          </a:p>
        </p:txBody>
      </p:sp>
    </p:spTree>
    <p:extLst>
      <p:ext uri="{BB962C8B-B14F-4D97-AF65-F5344CB8AC3E}">
        <p14:creationId xmlns:p14="http://schemas.microsoft.com/office/powerpoint/2010/main" val="39278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Proclamation of the German Empire in the Hall of Mirrors in the palace of</a:t>
            </a:r>
          </a:p>
          <a:p>
            <a:r>
              <a:rPr lang="en-US" altLang="en-US">
                <a:latin typeface="Calibri" panose="020F0502020204030204" pitchFamily="34" charset="0"/>
                <a:ea typeface="ＭＳ Ｐゴシック" panose="020B0600070205080204" pitchFamily="34" charset="-128"/>
              </a:rPr>
              <a:t>Versailles</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09562F-5E33-4438-98D6-893574C765A7}"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Otto von Bismarck. Otto von Bismarck played a major role in leading</a:t>
            </a:r>
          </a:p>
          <a:p>
            <a:r>
              <a:rPr lang="en-US" altLang="en-US">
                <a:latin typeface="Calibri" panose="020F0502020204030204" pitchFamily="34" charset="0"/>
                <a:ea typeface="ＭＳ Ｐゴシック" panose="020B0600070205080204" pitchFamily="34" charset="-128"/>
              </a:rPr>
              <a:t>Prussia to achieve the unification of the German states into a new</a:t>
            </a:r>
          </a:p>
          <a:p>
            <a:r>
              <a:rPr lang="en-US" altLang="en-US">
                <a:latin typeface="Calibri" panose="020F0502020204030204" pitchFamily="34" charset="0"/>
                <a:ea typeface="ＭＳ Ｐゴシック" panose="020B0600070205080204" pitchFamily="34" charset="-128"/>
              </a:rPr>
              <a:t>German Empire, proclaimed on January 18, 1871. Bismarck then became</a:t>
            </a:r>
          </a:p>
          <a:p>
            <a:r>
              <a:rPr lang="en-US" altLang="en-US">
                <a:latin typeface="Calibri" panose="020F0502020204030204" pitchFamily="34" charset="0"/>
                <a:ea typeface="ＭＳ Ｐゴシック" panose="020B0600070205080204" pitchFamily="34" charset="-128"/>
              </a:rPr>
              <a:t>chancellor of the new Germany. This photograph of Bismarck was taken</a:t>
            </a:r>
          </a:p>
          <a:p>
            <a:r>
              <a:rPr lang="en-US" altLang="en-US">
                <a:latin typeface="Calibri" panose="020F0502020204030204" pitchFamily="34" charset="0"/>
                <a:ea typeface="ＭＳ Ｐゴシック" panose="020B0600070205080204" pitchFamily="34" charset="-128"/>
              </a:rPr>
              <a:t>in 1874, when he was at the height of his power and prestige.</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6E3AF50-49EF-443A-8FAC-721D132E3E61}"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22.3 The Unification of Germany. Count Otto von Bismarck, the Prussian prime minister,</a:t>
            </a:r>
          </a:p>
          <a:p>
            <a:r>
              <a:rPr lang="en-US" altLang="en-US">
                <a:latin typeface="Calibri" panose="020F0502020204030204" pitchFamily="34" charset="0"/>
                <a:ea typeface="ＭＳ Ｐゴシック" panose="020B0600070205080204" pitchFamily="34" charset="-128"/>
              </a:rPr>
              <a:t>skillfully combined domestic policies with wars with Denmark, Austria, and France to achieve the</a:t>
            </a:r>
          </a:p>
          <a:p>
            <a:r>
              <a:rPr lang="en-US" altLang="en-US">
                <a:latin typeface="Calibri" panose="020F0502020204030204" pitchFamily="34" charset="0"/>
                <a:ea typeface="ＭＳ Ｐゴシック" panose="020B0600070205080204" pitchFamily="34" charset="-128"/>
              </a:rPr>
              <a:t>creation of the German Empire in 1871.</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93F46EF-A3DD-44F9-885F-F18572FB0096}"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Unification of Germany</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7BBAAD-BF7B-45AA-BEA9-07D6F92D3476}"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22.4 Europe in 1871. By 1871, most of the small states of Europe had been absorbed into</a:t>
            </a:r>
          </a:p>
          <a:p>
            <a:r>
              <a:rPr lang="en-US" altLang="en-US">
                <a:latin typeface="Calibri" panose="020F0502020204030204" pitchFamily="34" charset="0"/>
                <a:ea typeface="ＭＳ Ｐゴシック" panose="020B0600070205080204" pitchFamily="34" charset="-128"/>
              </a:rPr>
              <a:t>larger ones, leaving the major powers uncomfortably rubbing shoulders with one another. Meanwhile,</a:t>
            </a:r>
          </a:p>
          <a:p>
            <a:r>
              <a:rPr lang="en-US" altLang="en-US">
                <a:latin typeface="Calibri" panose="020F0502020204030204" pitchFamily="34" charset="0"/>
                <a:ea typeface="ＭＳ Ｐゴシック" panose="020B0600070205080204" pitchFamily="34" charset="-128"/>
              </a:rPr>
              <a:t>the power equation was shifting: the German Empire increased in power while Austria-Hungary and</a:t>
            </a:r>
          </a:p>
          <a:p>
            <a:r>
              <a:rPr lang="en-US" altLang="en-US">
                <a:latin typeface="Calibri" panose="020F0502020204030204" pitchFamily="34" charset="0"/>
                <a:ea typeface="ＭＳ Ｐゴシック" panose="020B0600070205080204" pitchFamily="34" charset="-128"/>
              </a:rPr>
              <a:t>the Ottoman Empire declined.</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B89737-4E97-4E42-B4E5-C7221EC8F04D}" type="slidenum">
              <a:rPr lang="en-US" altLang="en-US" smtClean="0">
                <a:latin typeface="Calibri" panose="020F0502020204030204" pitchFamily="34" charset="0"/>
              </a:rPr>
              <a:pPr>
                <a:spcBef>
                  <a:spcPct val="0"/>
                </a:spcBef>
              </a:pPr>
              <a:t>45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Emancipation of the Serfs. On March 3,</a:t>
            </a:r>
          </a:p>
          <a:p>
            <a:r>
              <a:rPr lang="en-US" altLang="en-US">
                <a:latin typeface="Calibri" panose="020F0502020204030204" pitchFamily="34" charset="0"/>
                <a:ea typeface="ＭＳ Ｐゴシック" panose="020B0600070205080204" pitchFamily="34" charset="-128"/>
              </a:rPr>
              <a:t>1861, Tsar Alexander II issued an edict</a:t>
            </a:r>
          </a:p>
          <a:p>
            <a:r>
              <a:rPr lang="en-US" altLang="en-US">
                <a:latin typeface="Calibri" panose="020F0502020204030204" pitchFamily="34" charset="0"/>
                <a:ea typeface="ＭＳ Ｐゴシック" panose="020B0600070205080204" pitchFamily="34" charset="-128"/>
              </a:rPr>
              <a:t>emancipating the Russia serfs. This</a:t>
            </a:r>
          </a:p>
          <a:p>
            <a:r>
              <a:rPr lang="en-US" altLang="en-US">
                <a:latin typeface="Calibri" panose="020F0502020204030204" pitchFamily="34" charset="0"/>
                <a:ea typeface="ＭＳ Ｐゴシック" panose="020B0600070205080204" pitchFamily="34" charset="-128"/>
              </a:rPr>
              <a:t>watercolor by Alexei Kivshenko shows</a:t>
            </a:r>
          </a:p>
          <a:p>
            <a:r>
              <a:rPr lang="en-US" altLang="en-US">
                <a:latin typeface="Calibri" panose="020F0502020204030204" pitchFamily="34" charset="0"/>
                <a:ea typeface="ＭＳ Ｐゴシック" panose="020B0600070205080204" pitchFamily="34" charset="-128"/>
              </a:rPr>
              <a:t>the tsar proclaiming the emancipation.</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D30368-124D-4CAC-BE1C-C8FDF943E2E0}" type="slidenum">
              <a:rPr lang="en-US" altLang="en-US" smtClean="0">
                <a:latin typeface="Calibri" panose="020F0502020204030204" pitchFamily="34" charset="0"/>
              </a:rPr>
              <a:pPr>
                <a:spcBef>
                  <a:spcPct val="0"/>
                </a:spcBef>
              </a:pPr>
              <a:t>46</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22.5 Ethnic Groups in the Dual Monarchy, 1867. Nationalism continued to be a problem in</a:t>
            </a:r>
          </a:p>
          <a:p>
            <a:r>
              <a:rPr lang="en-US" altLang="en-US">
                <a:latin typeface="Calibri" panose="020F0502020204030204" pitchFamily="34" charset="0"/>
                <a:ea typeface="ＭＳ Ｐゴシック" panose="020B0600070205080204" pitchFamily="34" charset="-128"/>
              </a:rPr>
              <a:t>the Austrian Empire after the suppression of the 1848–1849 revolutions. Military defeats led Emperor</a:t>
            </a:r>
          </a:p>
          <a:p>
            <a:r>
              <a:rPr lang="en-US" altLang="en-US">
                <a:latin typeface="Calibri" panose="020F0502020204030204" pitchFamily="34" charset="0"/>
                <a:ea typeface="ＭＳ Ｐゴシック" panose="020B0600070205080204" pitchFamily="34" charset="-128"/>
              </a:rPr>
              <a:t>Francis Joseph to create the Dual Monarchy, giving Hungary power over its domestic affairs. The</a:t>
            </a:r>
          </a:p>
          <a:p>
            <a:r>
              <a:rPr lang="en-US" altLang="en-US">
                <a:latin typeface="Calibri" panose="020F0502020204030204" pitchFamily="34" charset="0"/>
                <a:ea typeface="ＭＳ Ｐゴシック" panose="020B0600070205080204" pitchFamily="34" charset="-128"/>
              </a:rPr>
              <a:t>demands of other ethnic minorities went largely unmet, however.</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11EAE9-2F18-4CEB-B318-E383F08E19F2}" type="slidenum">
              <a:rPr lang="en-US" altLang="en-US" smtClean="0">
                <a:latin typeface="Calibri" panose="020F0502020204030204" pitchFamily="34" charset="0"/>
              </a:rPr>
              <a:pPr>
                <a:spcBef>
                  <a:spcPct val="0"/>
                </a:spcBef>
              </a:pPr>
              <a:t>47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coronation of Victoria (Emily Blunt) as the queen of England.</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40D774-6ABD-42F8-92DC-AC65D0DDF425}"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Queen Victoria and Her Family.</a:t>
            </a:r>
          </a:p>
          <a:p>
            <a:r>
              <a:rPr lang="en-US" altLang="en-US">
                <a:latin typeface="Calibri" panose="020F0502020204030204" pitchFamily="34" charset="0"/>
                <a:ea typeface="ＭＳ Ｐゴシック" panose="020B0600070205080204" pitchFamily="34" charset="-128"/>
              </a:rPr>
              <a:t>Queen Victoria, who ruled Britain from</a:t>
            </a:r>
          </a:p>
          <a:p>
            <a:r>
              <a:rPr lang="en-US" altLang="en-US">
                <a:latin typeface="Calibri" panose="020F0502020204030204" pitchFamily="34" charset="0"/>
                <a:ea typeface="ＭＳ Ｐゴシック" panose="020B0600070205080204" pitchFamily="34" charset="-128"/>
              </a:rPr>
              <a:t>1837 to 1901, married her German first</a:t>
            </a:r>
          </a:p>
          <a:p>
            <a:r>
              <a:rPr lang="en-US" altLang="en-US">
                <a:latin typeface="Calibri" panose="020F0502020204030204" pitchFamily="34" charset="0"/>
                <a:ea typeface="ＭＳ Ｐゴシック" panose="020B0600070205080204" pitchFamily="34" charset="-128"/>
              </a:rPr>
              <a:t>cousin, Prince Albert of Saxe-Coburg-Gotha,</a:t>
            </a:r>
          </a:p>
          <a:p>
            <a:r>
              <a:rPr lang="en-US" altLang="en-US">
                <a:latin typeface="Calibri" panose="020F0502020204030204" pitchFamily="34" charset="0"/>
                <a:ea typeface="ＭＳ Ｐゴシック" panose="020B0600070205080204" pitchFamily="34" charset="-128"/>
              </a:rPr>
              <a:t>in 1840 and subsequently gave birth to four</a:t>
            </a:r>
          </a:p>
          <a:p>
            <a:r>
              <a:rPr lang="en-US" altLang="en-US">
                <a:latin typeface="Calibri" panose="020F0502020204030204" pitchFamily="34" charset="0"/>
                <a:ea typeface="ＭＳ Ｐゴシック" panose="020B0600070205080204" pitchFamily="34" charset="-128"/>
              </a:rPr>
              <a:t>sons and five daughters, who married into a</a:t>
            </a:r>
          </a:p>
          <a:p>
            <a:r>
              <a:rPr lang="en-US" altLang="en-US">
                <a:latin typeface="Calibri" panose="020F0502020204030204" pitchFamily="34" charset="0"/>
                <a:ea typeface="ＭＳ Ｐゴシック" panose="020B0600070205080204" pitchFamily="34" charset="-128"/>
              </a:rPr>
              <a:t>number of European royal families. When</a:t>
            </a:r>
          </a:p>
          <a:p>
            <a:r>
              <a:rPr lang="en-US" altLang="en-US">
                <a:latin typeface="Calibri" panose="020F0502020204030204" pitchFamily="34" charset="0"/>
                <a:ea typeface="ＭＳ Ｐゴシック" panose="020B0600070205080204" pitchFamily="34" charset="-128"/>
              </a:rPr>
              <a:t>she died at age eighty-one, she had thirty-seven</a:t>
            </a:r>
          </a:p>
          <a:p>
            <a:r>
              <a:rPr lang="en-US" altLang="en-US">
                <a:latin typeface="Calibri" panose="020F0502020204030204" pitchFamily="34" charset="0"/>
                <a:ea typeface="ＭＳ Ｐゴシック" panose="020B0600070205080204" pitchFamily="34" charset="-128"/>
              </a:rPr>
              <a:t>great-grandchildren. Victoria is seated</a:t>
            </a:r>
          </a:p>
          <a:p>
            <a:r>
              <a:rPr lang="en-US" altLang="en-US">
                <a:latin typeface="Calibri" panose="020F0502020204030204" pitchFamily="34" charset="0"/>
                <a:ea typeface="ＭＳ Ｐゴシック" panose="020B0600070205080204" pitchFamily="34" charset="-128"/>
              </a:rPr>
              <a:t>at the center of this 1881 photograph,</a:t>
            </a:r>
          </a:p>
          <a:p>
            <a:r>
              <a:rPr lang="en-US" altLang="en-US">
                <a:latin typeface="Calibri" panose="020F0502020204030204" pitchFamily="34" charset="0"/>
                <a:ea typeface="ＭＳ Ｐゴシック" panose="020B0600070205080204" pitchFamily="34" charset="-128"/>
              </a:rPr>
              <a:t>surrounded by members of her family.</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7209BD7-F4C3-434F-BC0D-87CAF6CF32A0}" type="slidenum">
              <a:rPr lang="en-US" altLang="en-US" smtClean="0">
                <a:latin typeface="Calibri" panose="020F0502020204030204" pitchFamily="34" charset="0"/>
              </a:rPr>
              <a:pPr>
                <a:spcBef>
                  <a:spcPct val="0"/>
                </a:spcBef>
              </a:pPr>
              <a:t>50</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TABLE 22.1 Expansion of the British Electorate</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EB31ED1-921B-4434-B20E-888C7BBE9DC9}" type="slidenum">
              <a:rPr lang="en-US" altLang="en-US" smtClean="0">
                <a:latin typeface="Calibri" panose="020F0502020204030204" pitchFamily="34" charset="0"/>
              </a:rPr>
              <a:pPr>
                <a:spcBef>
                  <a:spcPct val="0"/>
                </a:spcBef>
              </a:pPr>
              <a:t>51</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22.6 The United States: The West and the Civil War. By 1860, the North had developed</a:t>
            </a:r>
          </a:p>
          <a:p>
            <a:r>
              <a:rPr lang="en-US" altLang="en-US">
                <a:latin typeface="Calibri" panose="020F0502020204030204" pitchFamily="34" charset="0"/>
                <a:ea typeface="ＭＳ Ｐゴシック" panose="020B0600070205080204" pitchFamily="34" charset="-128"/>
              </a:rPr>
              <a:t>an economy based on industry and commerce, whereas the South had remained a primarily</a:t>
            </a:r>
          </a:p>
          <a:p>
            <a:r>
              <a:rPr lang="en-US" altLang="en-US">
                <a:latin typeface="Calibri" panose="020F0502020204030204" pitchFamily="34" charset="0"/>
                <a:ea typeface="ＭＳ Ｐゴシック" panose="020B0600070205080204" pitchFamily="34" charset="-128"/>
              </a:rPr>
              <a:t>agrarian economy based on black slave labor. The question of the continuance of slavery itself and</a:t>
            </a:r>
          </a:p>
          <a:p>
            <a:r>
              <a:rPr lang="en-US" altLang="en-US">
                <a:latin typeface="Calibri" panose="020F0502020204030204" pitchFamily="34" charset="0"/>
                <a:ea typeface="ＭＳ Ｐゴシック" panose="020B0600070205080204" pitchFamily="34" charset="-128"/>
              </a:rPr>
              <a:t>the expansion of slavery into western territories led to the Civil War, in which the South sought to</a:t>
            </a:r>
          </a:p>
          <a:p>
            <a:r>
              <a:rPr lang="en-US" altLang="en-US">
                <a:latin typeface="Calibri" panose="020F0502020204030204" pitchFamily="34" charset="0"/>
                <a:ea typeface="ＭＳ Ｐゴシック" panose="020B0600070205080204" pitchFamily="34" charset="-128"/>
              </a:rPr>
              <a:t>create an independent country.</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DCF114-425C-4D78-BB50-6B15D50A3EBB}" type="slidenum">
              <a:rPr lang="en-US" altLang="en-US" smtClean="0">
                <a:latin typeface="Calibri" panose="020F0502020204030204" pitchFamily="34" charset="0"/>
              </a:rPr>
              <a:pPr>
                <a:spcBef>
                  <a:spcPct val="0"/>
                </a:spcBef>
              </a:pPr>
              <a:t>53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Emperor Napoleon III. On December 2, 1852, Louis Napoleon took</a:t>
            </a:r>
          </a:p>
          <a:p>
            <a:r>
              <a:rPr lang="en-US" altLang="en-US">
                <a:latin typeface="Calibri" panose="020F0502020204030204" pitchFamily="34" charset="0"/>
                <a:ea typeface="ＭＳ Ｐゴシック" panose="020B0600070205080204" pitchFamily="34" charset="-128"/>
              </a:rPr>
              <a:t>the title of Napoleon III and then proceeded to create an authoritarian</a:t>
            </a:r>
          </a:p>
          <a:p>
            <a:r>
              <a:rPr lang="en-US" altLang="en-US">
                <a:latin typeface="Calibri" panose="020F0502020204030204" pitchFamily="34" charset="0"/>
                <a:ea typeface="ＭＳ Ｐゴシック" panose="020B0600070205080204" pitchFamily="34" charset="-128"/>
              </a:rPr>
              <a:t>monarchy. As opposition to his policies intensified in the 1860s,</a:t>
            </a:r>
          </a:p>
          <a:p>
            <a:r>
              <a:rPr lang="en-US" altLang="en-US">
                <a:latin typeface="Calibri" panose="020F0502020204030204" pitchFamily="34" charset="0"/>
                <a:ea typeface="ＭＳ Ｐゴシック" panose="020B0600070205080204" pitchFamily="34" charset="-128"/>
              </a:rPr>
              <a:t>Napoleon III began to liberalize his government. A disastrous military</a:t>
            </a:r>
          </a:p>
          <a:p>
            <a:r>
              <a:rPr lang="en-US" altLang="en-US">
                <a:latin typeface="Calibri" panose="020F0502020204030204" pitchFamily="34" charset="0"/>
                <a:ea typeface="ＭＳ Ｐゴシック" panose="020B0600070205080204" pitchFamily="34" charset="-128"/>
              </a:rPr>
              <a:t>defeat at the hands of Prussia in 1870–1871, however, brought the</a:t>
            </a:r>
          </a:p>
          <a:p>
            <a:r>
              <a:rPr lang="en-US" altLang="en-US">
                <a:latin typeface="Calibri" panose="020F0502020204030204" pitchFamily="34" charset="0"/>
                <a:ea typeface="ＭＳ Ｐゴシック" panose="020B0600070205080204" pitchFamily="34" charset="-128"/>
              </a:rPr>
              <a:t>collapse of his regime.</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3034A16-B113-44C4-ADBA-179EC6C06B0D}"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National States at Midcentury</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D383CC0-F935-4DEF-8310-13EFE6F1B745}"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Opening of the Suez Canal. Between</a:t>
            </a:r>
          </a:p>
          <a:p>
            <a:r>
              <a:rPr lang="en-US" altLang="en-US">
                <a:latin typeface="Calibri" panose="020F0502020204030204" pitchFamily="34" charset="0"/>
                <a:ea typeface="ＭＳ Ｐゴシック" panose="020B0600070205080204" pitchFamily="34" charset="-128"/>
              </a:rPr>
              <a:t>1850 and 1871, Continental Europeans</a:t>
            </a:r>
          </a:p>
          <a:p>
            <a:r>
              <a:rPr lang="en-US" altLang="en-US">
                <a:latin typeface="Calibri" panose="020F0502020204030204" pitchFamily="34" charset="0"/>
                <a:ea typeface="ＭＳ Ｐゴシック" panose="020B0600070205080204" pitchFamily="34" charset="-128"/>
              </a:rPr>
              <a:t>built railways, bridges, and canals as</a:t>
            </a:r>
          </a:p>
          <a:p>
            <a:r>
              <a:rPr lang="en-US" altLang="en-US">
                <a:latin typeface="Calibri" panose="020F0502020204030204" pitchFamily="34" charset="0"/>
                <a:ea typeface="ＭＳ Ｐゴシック" panose="020B0600070205080204" pitchFamily="34" charset="-128"/>
              </a:rPr>
              <a:t>part of the ever-spreading process of</a:t>
            </a:r>
          </a:p>
          <a:p>
            <a:r>
              <a:rPr lang="en-US" altLang="en-US">
                <a:latin typeface="Calibri" panose="020F0502020204030204" pitchFamily="34" charset="0"/>
                <a:ea typeface="ＭＳ Ｐゴシック" panose="020B0600070205080204" pitchFamily="34" charset="-128"/>
              </a:rPr>
              <a:t>industrialization. A French diplomat,</a:t>
            </a:r>
          </a:p>
          <a:p>
            <a:r>
              <a:rPr lang="en-US" altLang="en-US">
                <a:latin typeface="Calibri" panose="020F0502020204030204" pitchFamily="34" charset="0"/>
                <a:ea typeface="ＭＳ Ｐゴシック" panose="020B0600070205080204" pitchFamily="34" charset="-128"/>
              </a:rPr>
              <a:t>Ferdinand de Lesseps (fer-DEE-nahn</a:t>
            </a:r>
          </a:p>
          <a:p>
            <a:r>
              <a:rPr lang="en-US" altLang="en-US">
                <a:latin typeface="Calibri" panose="020F0502020204030204" pitchFamily="34" charset="0"/>
                <a:ea typeface="ＭＳ Ｐゴシック" panose="020B0600070205080204" pitchFamily="34" charset="-128"/>
              </a:rPr>
              <a:t>duh le-SEPS), was the guiding force</a:t>
            </a:r>
          </a:p>
          <a:p>
            <a:r>
              <a:rPr lang="en-US" altLang="en-US">
                <a:latin typeface="Calibri" panose="020F0502020204030204" pitchFamily="34" charset="0"/>
                <a:ea typeface="ＭＳ Ｐゴシック" panose="020B0600070205080204" pitchFamily="34" charset="-128"/>
              </a:rPr>
              <a:t>behind the construction of the Suez</a:t>
            </a:r>
          </a:p>
          <a:p>
            <a:r>
              <a:rPr lang="en-US" altLang="en-US">
                <a:latin typeface="Calibri" panose="020F0502020204030204" pitchFamily="34" charset="0"/>
                <a:ea typeface="ＭＳ Ｐゴシック" panose="020B0600070205080204" pitchFamily="34" charset="-128"/>
              </a:rPr>
              <a:t>Canal, which provided a link between</a:t>
            </a:r>
          </a:p>
          <a:p>
            <a:r>
              <a:rPr lang="en-US" altLang="en-US">
                <a:latin typeface="Calibri" panose="020F0502020204030204" pitchFamily="34" charset="0"/>
                <a:ea typeface="ＭＳ Ｐゴシック" panose="020B0600070205080204" pitchFamily="34" charset="-128"/>
              </a:rPr>
              <a:t>the Mediterranean and Red Seas. Work</a:t>
            </a:r>
          </a:p>
          <a:p>
            <a:r>
              <a:rPr lang="en-US" altLang="en-US">
                <a:latin typeface="Calibri" panose="020F0502020204030204" pitchFamily="34" charset="0"/>
                <a:ea typeface="ＭＳ Ｐゴシック" panose="020B0600070205080204" pitchFamily="34" charset="-128"/>
              </a:rPr>
              <a:t>on the canal began in 1859 and was</a:t>
            </a:r>
          </a:p>
          <a:p>
            <a:r>
              <a:rPr lang="en-US" altLang="en-US">
                <a:latin typeface="Calibri" panose="020F0502020204030204" pitchFamily="34" charset="0"/>
                <a:ea typeface="ＭＳ Ｐゴシック" panose="020B0600070205080204" pitchFamily="34" charset="-128"/>
              </a:rPr>
              <a:t>completed ten years later. As seen here,</a:t>
            </a:r>
          </a:p>
          <a:p>
            <a:r>
              <a:rPr lang="en-US" altLang="en-US">
                <a:latin typeface="Calibri" panose="020F0502020204030204" pitchFamily="34" charset="0"/>
                <a:ea typeface="ＭＳ Ｐゴシック" panose="020B0600070205080204" pitchFamily="34" charset="-128"/>
              </a:rPr>
              <a:t>an elaborate ceremony marked the</a:t>
            </a:r>
          </a:p>
          <a:p>
            <a:r>
              <a:rPr lang="en-US" altLang="en-US">
                <a:latin typeface="Calibri" panose="020F0502020204030204" pitchFamily="34" charset="0"/>
                <a:ea typeface="ＭＳ Ｐゴシック" panose="020B0600070205080204" pitchFamily="34" charset="-128"/>
              </a:rPr>
              <a:t>opening of the canal. A French vessel</a:t>
            </a:r>
          </a:p>
          <a:p>
            <a:r>
              <a:rPr lang="en-US" altLang="en-US">
                <a:latin typeface="Calibri" panose="020F0502020204030204" pitchFamily="34" charset="0"/>
                <a:ea typeface="ＭＳ Ｐゴシック" panose="020B0600070205080204" pitchFamily="34" charset="-128"/>
              </a:rPr>
              <a:t>led the first convoy of ships through the</a:t>
            </a:r>
          </a:p>
          <a:p>
            <a:r>
              <a:rPr lang="en-US" altLang="en-US">
                <a:latin typeface="Calibri" panose="020F0502020204030204" pitchFamily="34" charset="0"/>
                <a:ea typeface="ＭＳ Ｐゴシック" panose="020B0600070205080204" pitchFamily="34" charset="-128"/>
              </a:rPr>
              <a:t>canal. The banks are lined with curious</a:t>
            </a:r>
          </a:p>
          <a:p>
            <a:r>
              <a:rPr lang="en-US" altLang="en-US">
                <a:latin typeface="Calibri" panose="020F0502020204030204" pitchFamily="34" charset="0"/>
                <a:ea typeface="ＭＳ Ｐゴシック" panose="020B0600070205080204" pitchFamily="34" charset="-128"/>
              </a:rPr>
              <a:t>local inhabitants.</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B2C5FF-C440-40D9-8E7D-CBB01CB54CC6}" type="slidenum">
              <a:rPr lang="en-US" altLang="en-US" smtClean="0">
                <a:latin typeface="Calibri" panose="020F0502020204030204" pitchFamily="34" charset="0"/>
              </a:rPr>
              <a:pPr>
                <a:spcBef>
                  <a:spcPct val="0"/>
                </a:spcBef>
              </a:pPr>
              <a:t>65</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Karl Marx. Karl Marx was a radical journalist who joined with Friedrich</a:t>
            </a:r>
          </a:p>
          <a:p>
            <a:r>
              <a:rPr lang="en-US" altLang="en-US">
                <a:latin typeface="Calibri" panose="020F0502020204030204" pitchFamily="34" charset="0"/>
                <a:ea typeface="ＭＳ Ｐゴシック" panose="020B0600070205080204" pitchFamily="34" charset="-128"/>
              </a:rPr>
              <a:t>Engels to write The Communist Manifesto, which proclaimed the ideas of a</a:t>
            </a:r>
          </a:p>
          <a:p>
            <a:r>
              <a:rPr lang="en-US" altLang="en-US">
                <a:latin typeface="Calibri" panose="020F0502020204030204" pitchFamily="34" charset="0"/>
                <a:ea typeface="ＭＳ Ｐゴシック" panose="020B0600070205080204" pitchFamily="34" charset="-128"/>
              </a:rPr>
              <a:t>revolutionary socialism. After the failure of the 1848 revolution in</a:t>
            </a:r>
          </a:p>
          <a:p>
            <a:r>
              <a:rPr lang="en-US" altLang="en-US">
                <a:latin typeface="Calibri" panose="020F0502020204030204" pitchFamily="34" charset="0"/>
                <a:ea typeface="ＭＳ Ｐゴシック" panose="020B0600070205080204" pitchFamily="34" charset="-128"/>
              </a:rPr>
              <a:t>Germany, Marx fled to Britain, where he continued to write and became</a:t>
            </a:r>
          </a:p>
          <a:p>
            <a:r>
              <a:rPr lang="en-US" altLang="en-US">
                <a:latin typeface="Calibri" panose="020F0502020204030204" pitchFamily="34" charset="0"/>
                <a:ea typeface="ＭＳ Ｐゴシック" panose="020B0600070205080204" pitchFamily="34" charset="-128"/>
              </a:rPr>
              <a:t>involved in the work of the first International Working Men’s</a:t>
            </a:r>
          </a:p>
          <a:p>
            <a:r>
              <a:rPr lang="en-US" altLang="en-US">
                <a:latin typeface="Calibri" panose="020F0502020204030204" pitchFamily="34" charset="0"/>
                <a:ea typeface="ＭＳ Ｐゴシック" panose="020B0600070205080204" pitchFamily="34" charset="-128"/>
              </a:rPr>
              <a:t>Association.</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F4F11D-C4E0-4FD2-A38B-3DB79DE8BD3E}"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Thomas Eakins, The Gross Clinic. This painting, completed in 1875,</a:t>
            </a:r>
          </a:p>
          <a:p>
            <a:r>
              <a:rPr lang="en-US" altLang="en-US">
                <a:latin typeface="Calibri" panose="020F0502020204030204" pitchFamily="34" charset="0"/>
                <a:ea typeface="ＭＳ Ｐゴシック" panose="020B0600070205080204" pitchFamily="34" charset="-128"/>
              </a:rPr>
              <a:t>shows Dr. Samuel Gross, one of the foremost surgeons in the United</a:t>
            </a:r>
          </a:p>
          <a:p>
            <a:r>
              <a:rPr lang="en-US" altLang="en-US">
                <a:latin typeface="Calibri" panose="020F0502020204030204" pitchFamily="34" charset="0"/>
                <a:ea typeface="ＭＳ Ｐゴシック" panose="020B0600070205080204" pitchFamily="34" charset="-128"/>
              </a:rPr>
              <a:t>States, scalpel in hand, pausing midway in surgery on a young man’s leg</a:t>
            </a:r>
          </a:p>
          <a:p>
            <a:r>
              <a:rPr lang="en-US" altLang="en-US">
                <a:latin typeface="Calibri" panose="020F0502020204030204" pitchFamily="34" charset="0"/>
                <a:ea typeface="ＭＳ Ｐゴシック" panose="020B0600070205080204" pitchFamily="34" charset="-128"/>
              </a:rPr>
              <a:t>to discuss the operation with his students in the amphitheater of the</a:t>
            </a:r>
          </a:p>
          <a:p>
            <a:r>
              <a:rPr lang="en-US" altLang="en-US">
                <a:latin typeface="Calibri" panose="020F0502020204030204" pitchFamily="34" charset="0"/>
                <a:ea typeface="ＭＳ Ｐゴシック" panose="020B0600070205080204" pitchFamily="34" charset="-128"/>
              </a:rPr>
              <a:t>Jefferson Medical College. Various tasks are performed by assistant</a:t>
            </a:r>
          </a:p>
          <a:p>
            <a:r>
              <a:rPr lang="en-US" altLang="en-US">
                <a:latin typeface="Calibri" panose="020F0502020204030204" pitchFamily="34" charset="0"/>
                <a:ea typeface="ＭＳ Ｐゴシック" panose="020B0600070205080204" pitchFamily="34" charset="-128"/>
              </a:rPr>
              <a:t>doctors, including the anesthetist, who holds his cloth over the youth’s</a:t>
            </a:r>
          </a:p>
          <a:p>
            <a:r>
              <a:rPr lang="en-US" altLang="en-US">
                <a:latin typeface="Calibri" panose="020F0502020204030204" pitchFamily="34" charset="0"/>
                <a:ea typeface="ＭＳ Ｐゴシック" panose="020B0600070205080204" pitchFamily="34" charset="-128"/>
              </a:rPr>
              <a:t>face. Eakins’s painting is a realistic portrayal of the new medical science</a:t>
            </a:r>
          </a:p>
          <a:p>
            <a:r>
              <a:rPr lang="en-US" altLang="en-US">
                <a:latin typeface="Calibri" panose="020F0502020204030204" pitchFamily="34" charset="0"/>
                <a:ea typeface="ＭＳ Ｐゴシック" panose="020B0600070205080204" pitchFamily="34" charset="-128"/>
              </a:rPr>
              <a:t>at work.</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1DC9B0-45B9-448A-B857-55E57E70E277}" type="slidenum">
              <a:rPr lang="en-US" altLang="en-US" smtClean="0">
                <a:latin typeface="Calibri" panose="020F0502020204030204" pitchFamily="34" charset="0"/>
              </a:rPr>
              <a:pPr>
                <a:spcBef>
                  <a:spcPct val="0"/>
                </a:spcBef>
              </a:pPr>
              <a:t>72</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Gustave Courbet, The</a:t>
            </a:r>
          </a:p>
          <a:p>
            <a:r>
              <a:rPr lang="en-US" altLang="en-US">
                <a:latin typeface="Calibri" panose="020F0502020204030204" pitchFamily="34" charset="0"/>
                <a:ea typeface="ＭＳ Ｐゴシック" panose="020B0600070205080204" pitchFamily="34" charset="-128"/>
              </a:rPr>
              <a:t>Stonebreakers. Realism, largely</a:t>
            </a:r>
          </a:p>
          <a:p>
            <a:r>
              <a:rPr lang="en-US" altLang="en-US">
                <a:latin typeface="Calibri" panose="020F0502020204030204" pitchFamily="34" charset="0"/>
                <a:ea typeface="ＭＳ Ｐゴシック" panose="020B0600070205080204" pitchFamily="34" charset="-128"/>
              </a:rPr>
              <a:t>developed by French painters, aimed at</a:t>
            </a:r>
          </a:p>
          <a:p>
            <a:r>
              <a:rPr lang="en-US" altLang="en-US">
                <a:latin typeface="Calibri" panose="020F0502020204030204" pitchFamily="34" charset="0"/>
                <a:ea typeface="ＭＳ Ｐゴシック" panose="020B0600070205080204" pitchFamily="34" charset="-128"/>
              </a:rPr>
              <a:t>a lifelike portrayal of the daily activities</a:t>
            </a:r>
          </a:p>
          <a:p>
            <a:r>
              <a:rPr lang="en-US" altLang="en-US">
                <a:latin typeface="Calibri" panose="020F0502020204030204" pitchFamily="34" charset="0"/>
                <a:ea typeface="ＭＳ Ｐゴシック" panose="020B0600070205080204" pitchFamily="34" charset="-128"/>
              </a:rPr>
              <a:t>of ordinary people. Gustave Courbet</a:t>
            </a:r>
          </a:p>
          <a:p>
            <a:r>
              <a:rPr lang="en-US" altLang="en-US">
                <a:latin typeface="Calibri" panose="020F0502020204030204" pitchFamily="34" charset="0"/>
                <a:ea typeface="ＭＳ Ｐゴシック" panose="020B0600070205080204" pitchFamily="34" charset="-128"/>
              </a:rPr>
              <a:t>was the most famous of the Realist</a:t>
            </a:r>
          </a:p>
          <a:p>
            <a:r>
              <a:rPr lang="en-US" altLang="en-US">
                <a:latin typeface="Calibri" panose="020F0502020204030204" pitchFamily="34" charset="0"/>
                <a:ea typeface="ＭＳ Ｐゴシック" panose="020B0600070205080204" pitchFamily="34" charset="-128"/>
              </a:rPr>
              <a:t>artists. As is evident in The Stonebreakers,</a:t>
            </a:r>
          </a:p>
          <a:p>
            <a:r>
              <a:rPr lang="en-US" altLang="en-US">
                <a:latin typeface="Calibri" panose="020F0502020204030204" pitchFamily="34" charset="0"/>
                <a:ea typeface="ＭＳ Ｐゴシック" panose="020B0600070205080204" pitchFamily="34" charset="-128"/>
              </a:rPr>
              <a:t>he sought to portray things as they</a:t>
            </a:r>
          </a:p>
          <a:p>
            <a:r>
              <a:rPr lang="en-US" altLang="en-US">
                <a:latin typeface="Calibri" panose="020F0502020204030204" pitchFamily="34" charset="0"/>
                <a:ea typeface="ＭＳ Ｐゴシック" panose="020B0600070205080204" pitchFamily="34" charset="-128"/>
              </a:rPr>
              <a:t>really appear. He shows an old road</a:t>
            </a:r>
          </a:p>
          <a:p>
            <a:r>
              <a:rPr lang="en-US" altLang="en-US">
                <a:latin typeface="Calibri" panose="020F0502020204030204" pitchFamily="34" charset="0"/>
                <a:ea typeface="ＭＳ Ｐゴシック" panose="020B0600070205080204" pitchFamily="34" charset="-128"/>
              </a:rPr>
              <a:t>builder and his young assistant in their</a:t>
            </a:r>
          </a:p>
          <a:p>
            <a:r>
              <a:rPr lang="en-US" altLang="en-US">
                <a:latin typeface="Calibri" panose="020F0502020204030204" pitchFamily="34" charset="0"/>
                <a:ea typeface="ＭＳ Ｐゴシック" panose="020B0600070205080204" pitchFamily="34" charset="-128"/>
              </a:rPr>
              <a:t>tattered clothes, engrossed in their</a:t>
            </a:r>
          </a:p>
          <a:p>
            <a:r>
              <a:rPr lang="en-US" altLang="en-US">
                <a:latin typeface="Calibri" panose="020F0502020204030204" pitchFamily="34" charset="0"/>
                <a:ea typeface="ＭＳ Ｐゴシック" panose="020B0600070205080204" pitchFamily="34" charset="-128"/>
              </a:rPr>
              <a:t>dreary work of breaking stones to</a:t>
            </a:r>
          </a:p>
          <a:p>
            <a:r>
              <a:rPr lang="en-US" altLang="en-US">
                <a:latin typeface="Calibri" panose="020F0502020204030204" pitchFamily="34" charset="0"/>
                <a:ea typeface="ＭＳ Ｐゴシック" panose="020B0600070205080204" pitchFamily="34" charset="-128"/>
              </a:rPr>
              <a:t>construct a road. The use of browns and</a:t>
            </a:r>
          </a:p>
          <a:p>
            <a:r>
              <a:rPr lang="en-US" altLang="en-US">
                <a:latin typeface="Calibri" panose="020F0502020204030204" pitchFamily="34" charset="0"/>
                <a:ea typeface="ＭＳ Ｐゴシック" panose="020B0600070205080204" pitchFamily="34" charset="-128"/>
              </a:rPr>
              <a:t>grays helps communicate the drudgery</a:t>
            </a:r>
          </a:p>
          <a:p>
            <a:r>
              <a:rPr lang="en-US" altLang="en-US">
                <a:latin typeface="Calibri" panose="020F0502020204030204" pitchFamily="34" charset="0"/>
                <a:ea typeface="ＭＳ Ｐゴシック" panose="020B0600070205080204" pitchFamily="34" charset="-128"/>
              </a:rPr>
              <a:t>of their task.</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71FB0E7-EA71-48B4-A3E7-7A02DF2F90FE}" type="slidenum">
              <a:rPr lang="en-US" altLang="en-US" smtClean="0">
                <a:latin typeface="Calibri" panose="020F0502020204030204" pitchFamily="34" charset="0"/>
              </a:rPr>
              <a:pPr>
                <a:spcBef>
                  <a:spcPct val="0"/>
                </a:spcBef>
              </a:pPr>
              <a:t>75</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Jean-François Millet, The Gleaners. Jean-François Millet, another prominent French Realist painter,</a:t>
            </a:r>
          </a:p>
          <a:p>
            <a:r>
              <a:rPr lang="en-US" altLang="en-US">
                <a:latin typeface="Calibri" panose="020F0502020204030204" pitchFamily="34" charset="0"/>
                <a:ea typeface="ＭＳ Ｐゴシック" panose="020B0600070205080204" pitchFamily="34" charset="-128"/>
              </a:rPr>
              <a:t>took a special interest in the daily activities of French peasants, although he tended to transform his peasants</a:t>
            </a:r>
          </a:p>
          <a:p>
            <a:r>
              <a:rPr lang="en-US" altLang="en-US">
                <a:latin typeface="Calibri" panose="020F0502020204030204" pitchFamily="34" charset="0"/>
                <a:ea typeface="ＭＳ Ｐゴシック" panose="020B0600070205080204" pitchFamily="34" charset="-128"/>
              </a:rPr>
              <a:t>into heroic figures who dominated their environment. In The Gleaners, for example, the three peasant</a:t>
            </a:r>
          </a:p>
          <a:p>
            <a:r>
              <a:rPr lang="en-US" altLang="en-US">
                <a:latin typeface="Calibri" panose="020F0502020204030204" pitchFamily="34" charset="0"/>
                <a:ea typeface="ＭＳ Ｐゴシック" panose="020B0600070205080204" pitchFamily="34" charset="-128"/>
              </a:rPr>
              <a:t>women engaged in the backbreaking work of gathering grain left after the harvest still appear as powerful</a:t>
            </a:r>
          </a:p>
          <a:p>
            <a:r>
              <a:rPr lang="en-US" altLang="en-US">
                <a:latin typeface="Calibri" panose="020F0502020204030204" pitchFamily="34" charset="0"/>
                <a:ea typeface="ＭＳ Ｐゴシック" panose="020B0600070205080204" pitchFamily="34" charset="-128"/>
              </a:rPr>
              <a:t>figures, symbolizing the union of humans with the earth.</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9D3D42-CB51-4508-BD4E-BD9A64AF901F}" type="slidenum">
              <a:rPr lang="en-US" altLang="en-US" smtClean="0">
                <a:latin typeface="Calibri" panose="020F0502020204030204" pitchFamily="34" charset="0"/>
              </a:rPr>
              <a:pPr>
                <a:spcBef>
                  <a:spcPct val="0"/>
                </a:spcBef>
              </a:pPr>
              <a:t>76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2D3741-E3B1-42E9-9FCC-82CFC636068E}" type="slidenum">
              <a:rPr lang="en-US" altLang="en-US" smtClean="0">
                <a:latin typeface="Calibri" panose="020F0502020204030204" pitchFamily="34" charset="0"/>
              </a:rPr>
              <a:pPr>
                <a:spcBef>
                  <a:spcPct val="0"/>
                </a:spcBef>
              </a:pPr>
              <a:t>81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22.1 Decline of the Ottoman Empire. The decline in Ottoman fortunes began in 1699 with</a:t>
            </a:r>
          </a:p>
          <a:p>
            <a:r>
              <a:rPr lang="en-US" altLang="en-US">
                <a:latin typeface="Calibri" panose="020F0502020204030204" pitchFamily="34" charset="0"/>
                <a:ea typeface="ＭＳ Ｐゴシック" panose="020B0600070205080204" pitchFamily="34" charset="-128"/>
              </a:rPr>
              <a:t>major losses to the Austrian Empire. The slide accelerated in the nineteenth century with nationalist</a:t>
            </a:r>
          </a:p>
          <a:p>
            <a:r>
              <a:rPr lang="en-US" altLang="en-US">
                <a:latin typeface="Calibri" panose="020F0502020204030204" pitchFamily="34" charset="0"/>
                <a:ea typeface="ＭＳ Ｐゴシック" panose="020B0600070205080204" pitchFamily="34" charset="-128"/>
              </a:rPr>
              <a:t>revolts in the European provinces and defeat in the Crimean War. Being on the losing side in World</a:t>
            </a:r>
          </a:p>
          <a:p>
            <a:r>
              <a:rPr lang="en-US" altLang="en-US">
                <a:latin typeface="Calibri" panose="020F0502020204030204" pitchFamily="34" charset="0"/>
                <a:ea typeface="ＭＳ Ｐゴシック" panose="020B0600070205080204" pitchFamily="34" charset="-128"/>
              </a:rPr>
              <a:t>War I would complete its destruction.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A054C5-DAB1-425E-BE84-937294E2B5B4}"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Crimean War</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D87C8C-CCC8-485F-9BBE-AB5357046041}"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Florence Nightingale. Florence Nightingale is shown caring for wounded British soldiers in the military</a:t>
            </a:r>
          </a:p>
          <a:p>
            <a:r>
              <a:rPr lang="en-US" altLang="en-US">
                <a:latin typeface="Calibri" panose="020F0502020204030204" pitchFamily="34" charset="0"/>
                <a:ea typeface="ＭＳ Ｐゴシック" panose="020B0600070205080204" pitchFamily="34" charset="-128"/>
              </a:rPr>
              <a:t>hospital at Scutari during the Crimean War. After a British journalist, W. H. Russell, issued a scathing</a:t>
            </a:r>
          </a:p>
          <a:p>
            <a:r>
              <a:rPr lang="en-US" altLang="en-US">
                <a:latin typeface="Calibri" panose="020F0502020204030204" pitchFamily="34" charset="0"/>
                <a:ea typeface="ＭＳ Ｐゴシック" panose="020B0600070205080204" pitchFamily="34" charset="-128"/>
              </a:rPr>
              <a:t>denunciation of the quality of medical care afforded to wounded British soldiers, the British government</a:t>
            </a:r>
          </a:p>
          <a:p>
            <a:r>
              <a:rPr lang="en-US" altLang="en-US">
                <a:latin typeface="Calibri" panose="020F0502020204030204" pitchFamily="34" charset="0"/>
                <a:ea typeface="ＭＳ Ｐゴシック" panose="020B0600070205080204" pitchFamily="34" charset="-128"/>
              </a:rPr>
              <a:t>allowed Nightingale to take a group of nurses to the Crimea front. Through her efforts in the Crimean War,</a:t>
            </a:r>
          </a:p>
          <a:p>
            <a:r>
              <a:rPr lang="en-US" altLang="en-US">
                <a:latin typeface="Calibri" panose="020F0502020204030204" pitchFamily="34" charset="0"/>
                <a:ea typeface="ＭＳ Ｐゴシック" panose="020B0600070205080204" pitchFamily="34" charset="-128"/>
              </a:rPr>
              <a:t>Nightingale helped make nursing an admirable profession for middle-class women. </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6E3E0E-A1EC-45C8-A37D-1F0A25584EC7}"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Florence Nightingale. Florence Nightingale is shown caring for wounded British soldiers in the military</a:t>
            </a:r>
          </a:p>
          <a:p>
            <a:r>
              <a:rPr lang="en-US" altLang="en-US">
                <a:latin typeface="Calibri" panose="020F0502020204030204" pitchFamily="34" charset="0"/>
                <a:ea typeface="ＭＳ Ｐゴシック" panose="020B0600070205080204" pitchFamily="34" charset="-128"/>
              </a:rPr>
              <a:t>hospital at Scutari during the Crimean War. After a British journalist, W. H. Russell, issued a scathing</a:t>
            </a:r>
          </a:p>
          <a:p>
            <a:r>
              <a:rPr lang="en-US" altLang="en-US">
                <a:latin typeface="Calibri" panose="020F0502020204030204" pitchFamily="34" charset="0"/>
                <a:ea typeface="ＭＳ Ｐゴシック" panose="020B0600070205080204" pitchFamily="34" charset="-128"/>
              </a:rPr>
              <a:t>denunciation of the quality of medical care afforded to wounded British soldiers, the British government</a:t>
            </a:r>
          </a:p>
          <a:p>
            <a:r>
              <a:rPr lang="en-US" altLang="en-US">
                <a:latin typeface="Calibri" panose="020F0502020204030204" pitchFamily="34" charset="0"/>
                <a:ea typeface="ＭＳ Ｐゴシック" panose="020B0600070205080204" pitchFamily="34" charset="-128"/>
              </a:rPr>
              <a:t>allowed Nightingale to take a group of nurses to the Crimea front. Through her efforts in the Crimean War,</a:t>
            </a:r>
          </a:p>
          <a:p>
            <a:r>
              <a:rPr lang="en-US" altLang="en-US">
                <a:latin typeface="Calibri" panose="020F0502020204030204" pitchFamily="34" charset="0"/>
                <a:ea typeface="ＭＳ Ｐゴシック" panose="020B0600070205080204" pitchFamily="34" charset="-128"/>
              </a:rPr>
              <a:t>Nightingale helped make nursing an admirable profession for middle-class women. Above is a</a:t>
            </a:r>
          </a:p>
          <a:p>
            <a:r>
              <a:rPr lang="en-US" altLang="en-US">
                <a:latin typeface="Calibri" panose="020F0502020204030204" pitchFamily="34" charset="0"/>
                <a:ea typeface="ＭＳ Ｐゴシック" panose="020B0600070205080204" pitchFamily="34" charset="-128"/>
              </a:rPr>
              <a:t>photograph of Nightingale.</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9029B66-070D-4B0C-8275-990A512B6252}"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Calibri" pitchFamily="34" charset="0"/>
                <a:ea typeface="ＭＳ Ｐゴシック" pitchFamily="34" charset="-128"/>
              </a:rPr>
              <a:t>Garibaldi. (p.660)</a:t>
            </a:r>
          </a:p>
          <a:p>
            <a:pPr>
              <a:defRPr/>
            </a:pPr>
            <a:r>
              <a:rPr lang="en-US" dirty="0">
                <a:latin typeface="+mj-lt"/>
              </a:rPr>
              <a:t>The Italian nationalists’ dream of a united Italian state finally became a reality by 1870. An important figure in the cause of unification was Giuseppe Garibaldi, a determined Italian patriot. Garibaldi is shown here in an 1860 photograph taken by the French photographer Gustave Le Gray.</a:t>
            </a:r>
            <a:endParaRPr lang="en-US" altLang="en-US" dirty="0">
              <a:latin typeface="+mj-lt"/>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EA56815-E85E-483C-8A4B-CE851834A015}"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22.2 The Unification of Italy.</a:t>
            </a:r>
          </a:p>
          <a:p>
            <a:r>
              <a:rPr lang="en-US" altLang="en-US">
                <a:latin typeface="Calibri" panose="020F0502020204030204" pitchFamily="34" charset="0"/>
                <a:ea typeface="ＭＳ Ｐゴシック" panose="020B0600070205080204" pitchFamily="34" charset="-128"/>
              </a:rPr>
              <a:t>Piedmont under the able guidance of</a:t>
            </a:r>
          </a:p>
          <a:p>
            <a:r>
              <a:rPr lang="en-US" altLang="en-US">
                <a:latin typeface="Calibri" panose="020F0502020204030204" pitchFamily="34" charset="0"/>
                <a:ea typeface="ＭＳ Ｐゴシック" panose="020B0600070205080204" pitchFamily="34" charset="-128"/>
              </a:rPr>
              <a:t>Count Camillo di Cavour provided the</a:t>
            </a:r>
          </a:p>
          <a:p>
            <a:r>
              <a:rPr lang="en-US" altLang="en-US">
                <a:latin typeface="Calibri" panose="020F0502020204030204" pitchFamily="34" charset="0"/>
                <a:ea typeface="ＭＳ Ｐゴシック" panose="020B0600070205080204" pitchFamily="34" charset="-128"/>
              </a:rPr>
              <a:t>nucleus for Italian unification. Alliances</a:t>
            </a:r>
          </a:p>
          <a:p>
            <a:r>
              <a:rPr lang="en-US" altLang="en-US">
                <a:latin typeface="Calibri" panose="020F0502020204030204" pitchFamily="34" charset="0"/>
                <a:ea typeface="ＭＳ Ｐゴシック" panose="020B0600070205080204" pitchFamily="34" charset="-128"/>
              </a:rPr>
              <a:t>with France and Prussia, combined with</a:t>
            </a:r>
          </a:p>
          <a:p>
            <a:r>
              <a:rPr lang="en-US" altLang="en-US">
                <a:latin typeface="Calibri" panose="020F0502020204030204" pitchFamily="34" charset="0"/>
                <a:ea typeface="ＭＳ Ｐゴシック" panose="020B0600070205080204" pitchFamily="34" charset="-128"/>
              </a:rPr>
              <a:t>the military actions of republican</a:t>
            </a:r>
          </a:p>
          <a:p>
            <a:r>
              <a:rPr lang="en-US" altLang="en-US">
                <a:latin typeface="Calibri" panose="020F0502020204030204" pitchFamily="34" charset="0"/>
                <a:ea typeface="ＭＳ Ｐゴシック" panose="020B0600070205080204" pitchFamily="34" charset="-128"/>
              </a:rPr>
              <a:t>nationalists like Giuseppe Garibaldi, led</a:t>
            </a:r>
          </a:p>
          <a:p>
            <a:r>
              <a:rPr lang="en-US" altLang="en-US">
                <a:latin typeface="Calibri" panose="020F0502020204030204" pitchFamily="34" charset="0"/>
                <a:ea typeface="ＭＳ Ｐゴシック" panose="020B0600070205080204" pitchFamily="34" charset="-128"/>
              </a:rPr>
              <a:t>to complete unification in 1870.</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B05E2A-36E6-4539-B8E0-F74619AED64A}"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Unification of Italy</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D69834-603B-4266-BD3D-FD9EFF4B80CC}"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77439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681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202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4067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41546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83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1579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1589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57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004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806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9661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72"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22</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An Age of Nationalism and Realism,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1850–1871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Emperor Napoleon III</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p654</a:t>
            </a:r>
          </a:p>
        </p:txBody>
      </p:sp>
      <p:pic>
        <p:nvPicPr>
          <p:cNvPr id="81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914400"/>
            <a:ext cx="29337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876300" y="5416550"/>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December 2, 1852, Louis Napoleon took the title of Napoleon III and then proceeded to create an authoritarian monarchy. </a:t>
            </a:r>
            <a:endParaRPr lang="en-US" altLang="en-US"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685800" y="143435"/>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France of Napoleon </a:t>
            </a:r>
            <a:r>
              <a:rPr lang="en-US" altLang="en-US" dirty="0" smtClean="0">
                <a:latin typeface="Calibri" panose="020F0502020204030204" pitchFamily="34" charset="0"/>
                <a:ea typeface="ＭＳ Ｐゴシック" panose="020B0600070205080204" pitchFamily="34" charset="-128"/>
              </a:rPr>
              <a:t>III</a:t>
            </a:r>
            <a:endParaRPr lang="en-US" altLang="en-US" dirty="0">
              <a:latin typeface="Calibri" panose="020F0502020204030204" pitchFamily="34" charset="0"/>
              <a:ea typeface="ＭＳ Ｐゴシック" panose="020B0600070205080204" pitchFamily="34" charset="-128"/>
            </a:endParaRPr>
          </a:p>
        </p:txBody>
      </p:sp>
      <p:sp>
        <p:nvSpPr>
          <p:cNvPr id="10243" name="Rectangle 7"/>
          <p:cNvSpPr>
            <a:spLocks noGrp="1" noChangeArrowheads="1"/>
          </p:cNvSpPr>
          <p:nvPr>
            <p:ph type="body" idx="1"/>
          </p:nvPr>
        </p:nvSpPr>
        <p:spPr>
          <a:xfrm>
            <a:off x="685800" y="990600"/>
            <a:ext cx="7620000" cy="5791200"/>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Foreign Policy: the Mexican </a:t>
            </a:r>
            <a:r>
              <a:rPr lang="en-US" altLang="en-US" sz="2800" dirty="0" smtClean="0">
                <a:latin typeface="Calibri" panose="020F0502020204030204" pitchFamily="34" charset="0"/>
                <a:ea typeface="ＭＳ Ｐゴシック" panose="020B0600070205080204" pitchFamily="34" charset="-128"/>
              </a:rPr>
              <a:t>Adventure- 1864</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execution of Maximilian of </a:t>
            </a:r>
            <a:r>
              <a:rPr lang="en-US" altLang="en-US" sz="2400" dirty="0" smtClean="0">
                <a:latin typeface="Calibri" panose="020F0502020204030204" pitchFamily="34" charset="0"/>
                <a:ea typeface="ＭＳ Ｐゴシック" panose="020B0600070205080204" pitchFamily="34" charset="-128"/>
              </a:rPr>
              <a:t>Austria- 1867</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A major blunder for Napoleon III (and this is </a:t>
            </a:r>
            <a:r>
              <a:rPr lang="en-US" altLang="en-US" sz="2400" i="1" dirty="0" smtClean="0">
                <a:latin typeface="Calibri" panose="020F0502020204030204" pitchFamily="34" charset="0"/>
                <a:ea typeface="ＭＳ Ｐゴシック" panose="020B0600070205080204" pitchFamily="34" charset="-128"/>
              </a:rPr>
              <a:t>after</a:t>
            </a:r>
            <a:r>
              <a:rPr lang="en-US" altLang="en-US" sz="2400" dirty="0" smtClean="0">
                <a:latin typeface="Calibri" panose="020F0502020204030204" pitchFamily="34" charset="0"/>
                <a:ea typeface="ＭＳ Ｐゴシック" panose="020B0600070205080204" pitchFamily="34" charset="-128"/>
              </a:rPr>
              <a:t> the Crimean War!)</a:t>
            </a:r>
          </a:p>
          <a:p>
            <a:pPr lvl="1" eaLnBrk="1" hangingPunct="1">
              <a:lnSpc>
                <a:spcPct val="90000"/>
              </a:lnSpc>
            </a:pPr>
            <a:r>
              <a:rPr lang="en-US" altLang="en-US" sz="2400" i="1" dirty="0" smtClean="0">
                <a:latin typeface="Calibri" panose="020F0502020204030204" pitchFamily="34" charset="0"/>
                <a:ea typeface="ＭＳ Ｐゴシック" panose="020B0600070205080204" pitchFamily="34" charset="-128"/>
              </a:rPr>
              <a:t>Are you wondering about the Monroe Doctrine???</a:t>
            </a:r>
            <a:endParaRPr lang="en-US" altLang="en-US" sz="2400" i="1" dirty="0">
              <a:latin typeface="Calibri" panose="020F0502020204030204" pitchFamily="34" charset="0"/>
              <a:ea typeface="ＭＳ Ｐゴシック" panose="020B0600070205080204" pitchFamily="34" charset="-128"/>
            </a:endParaRP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Foreign policy: The Crimean </a:t>
            </a:r>
            <a:r>
              <a:rPr lang="en-US" altLang="en-US" sz="2800" dirty="0" smtClean="0">
                <a:latin typeface="Calibri" panose="020F0502020204030204" pitchFamily="34" charset="0"/>
                <a:ea typeface="ＭＳ Ｐゴシック" panose="020B0600070205080204" pitchFamily="34" charset="-128"/>
              </a:rPr>
              <a:t>War </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Napoleon wants to make France powerful in Europe again, and sees his chance. </a:t>
            </a:r>
            <a:endParaRPr lang="en-US" altLang="en-US" sz="24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The Ottoman Empire</a:t>
            </a:r>
          </a:p>
          <a:p>
            <a:pPr lvl="2" eaLnBrk="1" hangingPunct="1">
              <a:lnSpc>
                <a:spcPct val="90000"/>
              </a:lnSpc>
            </a:pPr>
            <a:r>
              <a:rPr lang="en-US" altLang="en-US" sz="2000" dirty="0">
                <a:latin typeface="Calibri" panose="020F0502020204030204" pitchFamily="34" charset="0"/>
                <a:ea typeface="ＭＳ Ｐゴシック" panose="020B0600070205080204" pitchFamily="34" charset="-128"/>
              </a:rPr>
              <a:t>Disintegration of Ottoman authority and </a:t>
            </a:r>
            <a:r>
              <a:rPr lang="en-US" altLang="en-US" sz="2000" dirty="0" smtClean="0">
                <a:latin typeface="Calibri" panose="020F0502020204030204" pitchFamily="34" charset="0"/>
                <a:ea typeface="ＭＳ Ｐゴシック" panose="020B0600070205080204" pitchFamily="34" charset="-128"/>
              </a:rPr>
              <a:t>lands: Ottoman Empire had once controlled Eastern Europe: Croatia, Hungary, Transylvania, Slovenia, the Crimea, Greece, Serbia.</a:t>
            </a:r>
          </a:p>
          <a:p>
            <a:pPr lvl="2" eaLnBrk="1" hangingPunct="1">
              <a:lnSpc>
                <a:spcPct val="90000"/>
              </a:lnSpc>
            </a:pPr>
            <a:r>
              <a:rPr lang="en-US" altLang="en-US" sz="2000" dirty="0" smtClean="0">
                <a:latin typeface="Calibri" panose="020F0502020204030204" pitchFamily="34" charset="0"/>
                <a:ea typeface="ＭＳ Ｐゴシック" panose="020B0600070205080204" pitchFamily="34" charset="-128"/>
              </a:rPr>
              <a:t>Russia took Moldavia, Wallachia, Eastern Black Sea Coast, and the Dardanelles (very valuable sea route).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Russia had connections to Christians in the Ottoman Empire</a:t>
            </a:r>
          </a:p>
          <a:p>
            <a:pPr lvl="2" eaLnBrk="1" hangingPunct="1">
              <a:lnSpc>
                <a:spcPct val="90000"/>
              </a:lnSpc>
            </a:pPr>
            <a:endParaRPr lang="en-US" altLang="en-US" sz="20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22.1 Decline of the Ottoman Empire</a:t>
            </a:r>
            <a:endParaRPr lang="en-US" dirty="0"/>
          </a:p>
        </p:txBody>
      </p:sp>
      <p:sp>
        <p:nvSpPr>
          <p:cNvPr id="1126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22.1 p657</a:t>
            </a:r>
          </a:p>
        </p:txBody>
      </p:sp>
      <p:pic>
        <p:nvPicPr>
          <p:cNvPr id="9221" name="Picture 2" descr="A map shows the Ottoman Empire and the areas lost by the Empire to various causes. The Empire’s territory as shown in the map included the region upto the south of the Black Sea. The region had the rivers Tigris and Euphrates, and includes the cities of Baghdad and Jerusalem. Tripoli and Tunis, which lie to the West of Egypt, also came under the Ottoman Empire. The Empire further included the regions of Macedonia, Albania, Bulgaria, Montenegro and Bosnia.&#10;Greece was not part of the Ottoman Empire as it had attained independence in the year 1830. Egypt, Serbia, Wallachia, and Moldavia became autonomous governments in the years 1811, 1830, 1829 and 1829 respectively.&#10;The regions of Bessarabia and Crimea were lost to Russia in the years 1812 and 1783 respectively. Croatia, Slovenia, Hungary and Transylvania were lost to the Austrian Habsburgs in the year 1699. Algeria was lost to France in the year 1830." title="MAP 22.1 Decline of the Ottoman Empir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04863"/>
            <a:ext cx="78994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Crimean War 1854-1856</a:t>
            </a:r>
            <a:endParaRPr lang="en-US" dirty="0"/>
          </a:p>
        </p:txBody>
      </p:sp>
      <p:sp>
        <p:nvSpPr>
          <p:cNvPr id="3" name="Content Placeholder 2"/>
          <p:cNvSpPr>
            <a:spLocks noGrp="1"/>
          </p:cNvSpPr>
          <p:nvPr>
            <p:ph idx="1"/>
          </p:nvPr>
        </p:nvSpPr>
        <p:spPr>
          <a:xfrm>
            <a:off x="652463" y="762000"/>
            <a:ext cx="8262937" cy="5791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Russia’s growing power threatened European states.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Ottoman </a:t>
            </a:r>
            <a:r>
              <a:rPr lang="en-US" altLang="en-US" dirty="0">
                <a:latin typeface="Calibri" panose="020F0502020204030204" pitchFamily="34" charset="0"/>
                <a:ea typeface="ＭＳ Ｐゴシック" panose="020B0600070205080204" pitchFamily="34" charset="-128"/>
              </a:rPr>
              <a:t>refusal of religious privileges for Russia sparks invasion and war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European political considerations; Britain and France enter the war against </a:t>
            </a:r>
            <a:r>
              <a:rPr lang="en-US" altLang="en-US" dirty="0" smtClean="0">
                <a:latin typeface="Calibri" panose="020F0502020204030204" pitchFamily="34" charset="0"/>
                <a:ea typeface="ＭＳ Ｐゴシック" panose="020B0600070205080204" pitchFamily="34" charset="-128"/>
              </a:rPr>
              <a:t>Russia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WHY?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Concern over balance of power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British fear Russia will profit from Ottoman decline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Napoleon III felt insulted (nationalism)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remains neutral- Russia was shocked and disappointed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Exposes Austria’s weakness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842485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The Crimean War</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p657</a:t>
            </a:r>
          </a:p>
        </p:txBody>
      </p:sp>
      <p:pic>
        <p:nvPicPr>
          <p:cNvPr id="11269" name="Picture 2" descr="A map shows the key sites of the Crimean war. It shows the Ottoman Empire, Wallachia, Bessarabia, Constantinople, Dardanelles, Gallipoli, Sinope and Sevastopol. &#10;The map shows the attack of Russia over Sinope with an arrow. The power struggle in Dardanelles and Gallipoli took place in 1853 and April 1854 respectively. It also marks the Anglo-French attack of Sevastopol and the September 1854 Siege of Sevastopol." title="The Crimean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1143000"/>
            <a:ext cx="500062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36600"/>
            <a:ext cx="7742238"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06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Crimean War</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Battle of </a:t>
            </a:r>
            <a:r>
              <a:rPr lang="en-US" altLang="en-US" dirty="0" smtClean="0">
                <a:latin typeface="Calibri" panose="020F0502020204030204" pitchFamily="34" charset="0"/>
                <a:ea typeface="ＭＳ Ｐゴシック" panose="020B0600070205080204" pitchFamily="34" charset="-128"/>
              </a:rPr>
              <a:t>Balaklava- horrific 2 year siege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Ultimately Britain and France won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Huge British loss (Charge of the Light Brigade)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Tsar Nicholas I died; Alex II takes over and sues for peace.</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Treaty of Paris, March </a:t>
            </a:r>
            <a:r>
              <a:rPr lang="en-US" altLang="en-US" dirty="0" smtClean="0">
                <a:latin typeface="Calibri" panose="020F0502020204030204" pitchFamily="34" charset="0"/>
                <a:ea typeface="ＭＳ Ｐゴシック" panose="020B0600070205080204" pitchFamily="34" charset="-128"/>
              </a:rPr>
              <a:t>1856: Russia gives up territory and accepts Black Sea neutrality.</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First “newspaper” </a:t>
            </a:r>
            <a:r>
              <a:rPr lang="en-US" altLang="en-US" dirty="0" smtClean="0">
                <a:latin typeface="Calibri" panose="020F0502020204030204" pitchFamily="34" charset="0"/>
                <a:ea typeface="ＭＳ Ｐゴシック" panose="020B0600070205080204" pitchFamily="34" charset="-128"/>
              </a:rPr>
              <a:t>war: telegraphs and journalists</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Florence Nightingale (1820–1910</a:t>
            </a:r>
            <a:r>
              <a:rPr lang="en-US" altLang="en-US" dirty="0" smtClean="0">
                <a:latin typeface="Calibri" panose="020F0502020204030204" pitchFamily="34" charset="0"/>
                <a:ea typeface="ＭＳ Ｐゴシック" panose="020B0600070205080204" pitchFamily="34" charset="-128"/>
              </a:rPr>
              <a:t>): The Lady of the Lamp; Pioneer of modern nursing</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Influenced nurses of the U.S. Civil War</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22003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1" y="304800"/>
            <a:ext cx="9067800" cy="381000"/>
          </a:xfrm>
        </p:spPr>
        <p:txBody>
          <a:bodyPr/>
          <a:lstStyle/>
          <a:p>
            <a:r>
              <a:rPr lang="en-US" dirty="0" smtClean="0"/>
              <a:t>The Crimean War</a:t>
            </a:r>
            <a:endParaRPr lang="en-US" dirty="0"/>
          </a:p>
        </p:txBody>
      </p:sp>
      <p:sp>
        <p:nvSpPr>
          <p:cNvPr id="3" name="Content Placeholder 2"/>
          <p:cNvSpPr>
            <a:spLocks noGrp="1"/>
          </p:cNvSpPr>
          <p:nvPr>
            <p:ph idx="1"/>
          </p:nvPr>
        </p:nvSpPr>
        <p:spPr>
          <a:xfrm>
            <a:off x="652463" y="1143000"/>
            <a:ext cx="8034337" cy="5410200"/>
          </a:xfrm>
        </p:spPr>
        <p:txBody>
          <a:bodyPr/>
          <a:lstStyle/>
          <a:p>
            <a:r>
              <a:rPr lang="en-US" dirty="0" smtClean="0"/>
              <a:t>Consequences:</a:t>
            </a:r>
          </a:p>
          <a:p>
            <a:pPr lvl="1"/>
            <a:r>
              <a:rPr lang="en-US" dirty="0" smtClean="0"/>
              <a:t>Destruction of the Concert of Europe</a:t>
            </a:r>
          </a:p>
          <a:p>
            <a:pPr lvl="1"/>
            <a:r>
              <a:rPr lang="en-US" dirty="0" smtClean="0"/>
              <a:t>Made Russia and Austria enemies</a:t>
            </a:r>
          </a:p>
          <a:p>
            <a:pPr lvl="1"/>
            <a:r>
              <a:rPr lang="en-US" dirty="0" smtClean="0"/>
              <a:t>Exposed Russia’s weakness: did not have an advanced military- still used “serf armies”</a:t>
            </a:r>
          </a:p>
          <a:p>
            <a:pPr lvl="1"/>
            <a:r>
              <a:rPr lang="en-US" dirty="0" smtClean="0"/>
              <a:t>Isolated and alienated Austria (what would Metternich say?)</a:t>
            </a:r>
          </a:p>
          <a:p>
            <a:pPr lvl="1"/>
            <a:endParaRPr lang="en-US" dirty="0"/>
          </a:p>
        </p:txBody>
      </p:sp>
    </p:spTree>
    <p:extLst>
      <p:ext uri="{BB962C8B-B14F-4D97-AF65-F5344CB8AC3E}">
        <p14:creationId xmlns:p14="http://schemas.microsoft.com/office/powerpoint/2010/main" val="1010588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Florence Nightingale (Slide 1 of 2)</a:t>
            </a:r>
            <a:endParaRPr lang="en-US" dirty="0"/>
          </a:p>
        </p:txBody>
      </p:sp>
      <p:sp>
        <p:nvSpPr>
          <p:cNvPr id="153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p658</a:t>
            </a:r>
          </a:p>
        </p:txBody>
      </p:sp>
      <p:pic>
        <p:nvPicPr>
          <p:cNvPr id="1536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85800"/>
            <a:ext cx="6480175"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Rectangle 2"/>
          <p:cNvSpPr>
            <a:spLocks noChangeArrowheads="1"/>
          </p:cNvSpPr>
          <p:nvPr/>
        </p:nvSpPr>
        <p:spPr bwMode="auto">
          <a:xfrm>
            <a:off x="723900" y="5732463"/>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Florence Nightingale is shown caring for wounded British soldiers in the military hospital at Scutari during the Crimean War. </a:t>
            </a:r>
            <a:endParaRPr lang="en-US" altLang="en-US" sz="20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Florence Nightingale (Slide 2 of 2)</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p658</a:t>
            </a:r>
          </a:p>
        </p:txBody>
      </p:sp>
      <p:pic>
        <p:nvPicPr>
          <p:cNvPr id="1741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642938"/>
            <a:ext cx="35909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2"/>
          <p:cNvSpPr>
            <a:spLocks noChangeArrowheads="1"/>
          </p:cNvSpPr>
          <p:nvPr/>
        </p:nvSpPr>
        <p:spPr bwMode="auto">
          <a:xfrm>
            <a:off x="2514600" y="60198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Above is a photograph of Nightingale.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3810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762000" y="838200"/>
            <a:ext cx="8034337" cy="4953000"/>
          </a:xfrm>
        </p:spPr>
        <p:txBody>
          <a:bodyPr/>
          <a:lstStyle/>
          <a:p>
            <a:r>
              <a:rPr lang="en-US" sz="2500" dirty="0">
                <a:latin typeface="Calibri" panose="020F0502020204030204" pitchFamily="34" charset="0"/>
              </a:rPr>
              <a:t>​What were the characteristics of Napoleon III’s government, and how did his foreign policy contribute to the unification of Italy and Germany?</a:t>
            </a:r>
          </a:p>
          <a:p>
            <a:r>
              <a:rPr lang="en-US" sz="2500" dirty="0">
                <a:latin typeface="Calibri" panose="020F0502020204030204" pitchFamily="34" charset="0"/>
              </a:rPr>
              <a:t>​What actions did Cavour and Bismarck take to bring about unification in Italy and Germany, respectively, and what role did war play in their efforts?</a:t>
            </a:r>
          </a:p>
          <a:p>
            <a:r>
              <a:rPr lang="en-US" sz="2500" dirty="0">
                <a:latin typeface="Calibri" panose="020F0502020204030204" pitchFamily="34" charset="0"/>
              </a:rPr>
              <a:t>​What efforts for reform occurred in the Austrian Empire, Russia, and Great Britain between 1850 and 1870, and how successful were they in alleviating each nation’s problems?</a:t>
            </a:r>
          </a:p>
          <a:p>
            <a:r>
              <a:rPr lang="en-US" sz="2500" dirty="0">
                <a:latin typeface="Calibri" panose="020F0502020204030204" pitchFamily="34" charset="0"/>
              </a:rPr>
              <a:t>​What were the main ideas of Karl Marx?</a:t>
            </a:r>
          </a:p>
          <a:p>
            <a:r>
              <a:rPr lang="en-US" sz="2500" dirty="0">
                <a:latin typeface="Calibri" panose="020F0502020204030204" pitchFamily="34" charset="0"/>
              </a:rPr>
              <a:t>​How did the belief that the world should be viewed realistically manifest itself in science, art, and literature in the second half of the nineteenth century?</a:t>
            </a:r>
          </a:p>
        </p:txBody>
      </p:sp>
    </p:spTree>
    <p:extLst>
      <p:ext uri="{BB962C8B-B14F-4D97-AF65-F5344CB8AC3E}">
        <p14:creationId xmlns:p14="http://schemas.microsoft.com/office/powerpoint/2010/main" val="3509015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28650"/>
            <a:ext cx="7848600" cy="523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8777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381000"/>
          </a:xfrm>
        </p:spPr>
        <p:txBody>
          <a:bodyPr/>
          <a:lstStyle/>
          <a:p>
            <a:r>
              <a:rPr lang="en-US" dirty="0" smtClean="0"/>
              <a:t>What is </a:t>
            </a:r>
            <a:r>
              <a:rPr lang="en-US" i="1" dirty="0" smtClean="0"/>
              <a:t>Realpolitik</a:t>
            </a:r>
            <a:r>
              <a:rPr lang="en-US" dirty="0" smtClean="0"/>
              <a:t>?</a:t>
            </a:r>
            <a:endParaRPr lang="en-US" dirty="0"/>
          </a:p>
        </p:txBody>
      </p:sp>
      <p:sp>
        <p:nvSpPr>
          <p:cNvPr id="3" name="Content Placeholder 2"/>
          <p:cNvSpPr>
            <a:spLocks noGrp="1"/>
          </p:cNvSpPr>
          <p:nvPr>
            <p:ph idx="1"/>
          </p:nvPr>
        </p:nvSpPr>
        <p:spPr>
          <a:xfrm>
            <a:off x="652463" y="1066800"/>
            <a:ext cx="8034337" cy="5486400"/>
          </a:xfrm>
        </p:spPr>
        <p:txBody>
          <a:bodyPr/>
          <a:lstStyle/>
          <a:p>
            <a:pPr lvl="0">
              <a:buClrTx/>
              <a:buSzTx/>
              <a:buBlip>
                <a:blip r:embed="rId2"/>
              </a:buBlip>
            </a:pPr>
            <a:r>
              <a:rPr lang="en-US" altLang="en-US" sz="3000" dirty="0">
                <a:solidFill>
                  <a:srgbClr val="000000"/>
                </a:solidFill>
                <a:latin typeface="Verdana" pitchFamily="34" charset="0"/>
                <a:ea typeface="ＭＳ Ｐゴシック" pitchFamily="34" charset="-128"/>
                <a:cs typeface="Verdana" pitchFamily="34" charset="0"/>
              </a:rPr>
              <a:t>Failures of 1848 for liberals showed that strong idealism is not enough to accomplish revolutionary goals.</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“Age of Realism” replaces Romanticism.</a:t>
            </a:r>
          </a:p>
          <a:p>
            <a:pPr lvl="1">
              <a:buClr>
                <a:srgbClr val="D69B80"/>
              </a:buClr>
              <a:buSzTx/>
              <a:buBlip>
                <a:blip r:embed="rId3"/>
              </a:buBlip>
            </a:pPr>
            <a:r>
              <a:rPr lang="en-US" altLang="en-US" sz="2600" dirty="0">
                <a:solidFill>
                  <a:srgbClr val="000000"/>
                </a:solidFill>
                <a:latin typeface="Verdana" pitchFamily="34" charset="0"/>
                <a:ea typeface="ＭＳ Ｐゴシック" pitchFamily="34" charset="-128"/>
                <a:cs typeface="Verdana" pitchFamily="34" charset="0"/>
              </a:rPr>
              <a:t>Realpolitik: the accomplishing of one’s political goals via practical (Machiavellian) rather than idealist (Romantic) means.</a:t>
            </a:r>
          </a:p>
          <a:p>
            <a:pPr lvl="0">
              <a:buClrTx/>
              <a:buSzTx/>
              <a:buBlip>
                <a:blip r:embed="rId2"/>
              </a:buBlip>
            </a:pPr>
            <a:r>
              <a:rPr lang="en-US" altLang="en-US" sz="3000" dirty="0">
                <a:solidFill>
                  <a:srgbClr val="000000"/>
                </a:solidFill>
                <a:latin typeface="Verdana" pitchFamily="34" charset="0"/>
                <a:ea typeface="ＭＳ Ｐゴシック" pitchFamily="34" charset="-128"/>
                <a:cs typeface="Verdana" pitchFamily="34" charset="0"/>
              </a:rPr>
              <a:t>Political era after 1850: nationalist goals achieved step-by-step in a Machiavellian fashion.</a:t>
            </a:r>
          </a:p>
          <a:p>
            <a:endParaRPr lang="en-US" dirty="0"/>
          </a:p>
        </p:txBody>
      </p:sp>
    </p:spTree>
    <p:extLst>
      <p:ext uri="{BB962C8B-B14F-4D97-AF65-F5344CB8AC3E}">
        <p14:creationId xmlns:p14="http://schemas.microsoft.com/office/powerpoint/2010/main" val="13701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90563" y="304800"/>
            <a:ext cx="8453437" cy="5334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National Unification: Italy and Germany </a:t>
            </a:r>
          </a:p>
        </p:txBody>
      </p:sp>
      <p:sp>
        <p:nvSpPr>
          <p:cNvPr id="19459" name="Rectangle 7"/>
          <p:cNvSpPr>
            <a:spLocks noGrp="1" noChangeArrowheads="1"/>
          </p:cNvSpPr>
          <p:nvPr>
            <p:ph type="body" idx="1"/>
          </p:nvPr>
        </p:nvSpPr>
        <p:spPr>
          <a:xfrm>
            <a:off x="838200" y="990600"/>
            <a:ext cx="7769225"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Unification of </a:t>
            </a:r>
            <a:r>
              <a:rPr lang="en-US" altLang="en-US" dirty="0" smtClean="0">
                <a:latin typeface="Calibri" panose="020F0502020204030204" pitchFamily="34" charset="0"/>
                <a:ea typeface="ＭＳ Ｐゴシック" panose="020B0600070205080204" pitchFamily="34" charset="-128"/>
              </a:rPr>
              <a:t>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Austria had been ruling power of Italy, but 1848 brought nationalist efforts for unity.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Northern kingdom of Piedmont- ruled by House of Savoy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Victor Emmanuel II (1849 – 1878) of Piedmont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leadership of Count Camillo di Cavour (1810 – 1861</a:t>
            </a:r>
            <a:r>
              <a:rPr lang="en-US" altLang="en-US" dirty="0" smtClean="0">
                <a:latin typeface="Calibri" panose="020F0502020204030204" pitchFamily="34" charset="0"/>
                <a:ea typeface="ＭＳ Ｐゴシック" panose="020B0600070205080204" pitchFamily="34" charset="-128"/>
              </a:rPr>
              <a:t>) as Prime Minister of Piedmont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 noble, but somewhat liberal minded (wants unity)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Wealthy industrialist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Clever politician</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Practical needs of unification: economic prosperity, an army, French aid, and war against </a:t>
            </a:r>
            <a:r>
              <a:rPr lang="en-US" altLang="en-US" dirty="0" smtClean="0">
                <a:latin typeface="Calibri" panose="020F0502020204030204" pitchFamily="34" charset="0"/>
                <a:ea typeface="ＭＳ Ｐゴシック" panose="020B0600070205080204" pitchFamily="34" charset="-128"/>
              </a:rPr>
              <a:t>Austria</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Needs Napoleon III’s help to take on Austria</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Camilo Cavour</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990600"/>
            <a:ext cx="3877491"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751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Unification</a:t>
            </a:r>
            <a:endParaRPr lang="en-US" dirty="0"/>
          </a:p>
        </p:txBody>
      </p:sp>
      <p:sp>
        <p:nvSpPr>
          <p:cNvPr id="3" name="Content Placeholder 2"/>
          <p:cNvSpPr>
            <a:spLocks noGrp="1"/>
          </p:cNvSpPr>
          <p:nvPr>
            <p:ph idx="1"/>
          </p:nvPr>
        </p:nvSpPr>
        <p:spPr>
          <a:xfrm>
            <a:off x="652463" y="838200"/>
            <a:ext cx="8262937" cy="57150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and Napoleon III strike a deal:</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would get Nice and Savoy, and Napoleon’s cousin would get central Italy and marriage to King’s daughter; Cavour gets northern Italy.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This would give France control of 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provokes a war with Austria.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French victory over Austria at first, but then…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Napoleon III suddenly withdraws when Prussia sides with Austria</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Piedmont go Lombardy, but Austria kept Venetia</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unification of northern states under </a:t>
            </a:r>
            <a:r>
              <a:rPr lang="en-US" altLang="en-US" dirty="0" smtClean="0">
                <a:latin typeface="Calibri" panose="020F0502020204030204" pitchFamily="34" charset="0"/>
                <a:ea typeface="ＭＳ Ｐゴシック" panose="020B0600070205080204" pitchFamily="34" charset="-128"/>
              </a:rPr>
              <a:t>Piedmont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Nationalism spreads though Italy- especially in the south. </a:t>
            </a:r>
          </a:p>
          <a:p>
            <a:endParaRPr lang="en-US" dirty="0"/>
          </a:p>
        </p:txBody>
      </p:sp>
    </p:spTree>
    <p:extLst>
      <p:ext uri="{BB962C8B-B14F-4D97-AF65-F5344CB8AC3E}">
        <p14:creationId xmlns:p14="http://schemas.microsoft.com/office/powerpoint/2010/main" val="195305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Italian Unification</a:t>
            </a:r>
            <a:endParaRPr lang="en-US" dirty="0"/>
          </a:p>
        </p:txBody>
      </p:sp>
      <p:sp>
        <p:nvSpPr>
          <p:cNvPr id="3" name="Content Placeholder 2"/>
          <p:cNvSpPr>
            <a:spLocks noGrp="1"/>
          </p:cNvSpPr>
          <p:nvPr>
            <p:ph idx="1"/>
          </p:nvPr>
        </p:nvSpPr>
        <p:spPr>
          <a:xfrm>
            <a:off x="652463" y="914400"/>
            <a:ext cx="8491537"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efforts of </a:t>
            </a:r>
            <a:r>
              <a:rPr lang="en-US" altLang="en-US" b="1" u="sng" dirty="0" smtClean="0">
                <a:latin typeface="Calibri" panose="020F0502020204030204" pitchFamily="34" charset="0"/>
                <a:ea typeface="ＭＳ Ｐゴシック" panose="020B0600070205080204" pitchFamily="34" charset="-128"/>
              </a:rPr>
              <a:t>Giuseppe </a:t>
            </a:r>
            <a:r>
              <a:rPr lang="en-US" altLang="en-US" b="1" u="sng" dirty="0">
                <a:latin typeface="Calibri" panose="020F0502020204030204" pitchFamily="34" charset="0"/>
                <a:ea typeface="ＭＳ Ｐゴシック" panose="020B0600070205080204" pitchFamily="34" charset="-128"/>
              </a:rPr>
              <a:t>Garibaldi </a:t>
            </a:r>
            <a:r>
              <a:rPr lang="en-US" altLang="en-US" dirty="0">
                <a:latin typeface="Calibri" panose="020F0502020204030204" pitchFamily="34" charset="0"/>
                <a:ea typeface="ＭＳ Ｐゴシック" panose="020B0600070205080204" pitchFamily="34" charset="-128"/>
              </a:rPr>
              <a:t>(1807 – 1882</a:t>
            </a:r>
            <a:r>
              <a:rPr lang="en-US" altLang="en-US" dirty="0" smtClean="0">
                <a:latin typeface="Calibri" panose="020F0502020204030204" pitchFamily="34" charset="0"/>
                <a:ea typeface="ＭＳ Ｐゴシック" panose="020B0600070205080204" pitchFamily="34" charset="-128"/>
              </a:rPr>
              <a: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Had supported </a:t>
            </a:r>
            <a:r>
              <a:rPr lang="en-US" altLang="en-US" u="sng" dirty="0" smtClean="0">
                <a:latin typeface="Calibri" panose="020F0502020204030204" pitchFamily="34" charset="0"/>
                <a:ea typeface="ＭＳ Ｐゴシック" panose="020B0600070205080204" pitchFamily="34" charset="-128"/>
              </a:rPr>
              <a:t>Giuseppe Mazzini</a:t>
            </a:r>
            <a:r>
              <a:rPr lang="en-US" altLang="en-US" dirty="0" smtClean="0">
                <a:latin typeface="Calibri" panose="020F0502020204030204" pitchFamily="34" charset="0"/>
                <a:ea typeface="ＭＳ Ｐゴシック" panose="020B0600070205080204" pitchFamily="34" charset="-128"/>
              </a:rPr>
              <a:t>, nationalist leader of Young Italy.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 “true Italian patriot”- wanted unity for Italy.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Raises army of 1,000 Red Shirts (volunteers)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Takes Kingdom of Two </a:t>
            </a:r>
            <a:r>
              <a:rPr lang="en-US" altLang="en-US" dirty="0" err="1" smtClean="0">
                <a:latin typeface="Calibri" panose="020F0502020204030204" pitchFamily="34" charset="0"/>
                <a:ea typeface="ＭＳ Ｐゴシック" panose="020B0600070205080204" pitchFamily="34" charset="-128"/>
              </a:rPr>
              <a:t>Sicilies</a:t>
            </a:r>
            <a:r>
              <a:rPr lang="en-US" altLang="en-US" dirty="0" smtClean="0">
                <a:latin typeface="Calibri" panose="020F0502020204030204" pitchFamily="34" charset="0"/>
                <a:ea typeface="ＭＳ Ｐゴシック" panose="020B0600070205080204" pitchFamily="34" charset="-128"/>
              </a:rPr>
              <a:t> in 1860</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Enters Naples, appears to be on a winning streak</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Cavour re-enters the battle: he wants unity, but not a republic. He fears Garibaldi’s March on Rome will invite French intervention.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He confronts Garibaldi in Naples, and Garibaldi is faced with a choice: unity under a monarchy, or civil war for the sake of a republic.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Kingdom of Italy proclaimed, March 17, 1861</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Annexation of Venetia (1866) and Rome (1870)</a:t>
            </a:r>
          </a:p>
          <a:p>
            <a:endParaRPr lang="en-US" dirty="0"/>
          </a:p>
        </p:txBody>
      </p:sp>
    </p:spTree>
    <p:extLst>
      <p:ext uri="{BB962C8B-B14F-4D97-AF65-F5344CB8AC3E}">
        <p14:creationId xmlns:p14="http://schemas.microsoft.com/office/powerpoint/2010/main" val="45496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0500"/>
            <a:ext cx="9144000" cy="381000"/>
          </a:xfrm>
        </p:spPr>
        <p:txBody>
          <a:bodyPr/>
          <a:lstStyle/>
          <a:p>
            <a:pPr>
              <a:defRPr/>
            </a:pPr>
            <a:r>
              <a:rPr lang="en-US" sz="3000" kern="1200" dirty="0">
                <a:solidFill>
                  <a:srgbClr val="000000"/>
                </a:solidFill>
                <a:latin typeface="Calibri"/>
                <a:ea typeface="ＭＳ Ｐゴシック"/>
                <a:cs typeface="ＭＳ Ｐゴシック"/>
              </a:rPr>
              <a:t>Garibaldi</a:t>
            </a:r>
            <a:endParaRPr lang="en-US" dirty="0"/>
          </a:p>
        </p:txBody>
      </p:sp>
      <p:sp>
        <p:nvSpPr>
          <p:cNvPr id="225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p660</a:t>
            </a:r>
          </a:p>
        </p:txBody>
      </p:sp>
      <p:pic>
        <p:nvPicPr>
          <p:cNvPr id="225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38200"/>
            <a:ext cx="28876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2"/>
          <p:cNvSpPr>
            <a:spLocks noChangeArrowheads="1"/>
          </p:cNvSpPr>
          <p:nvPr/>
        </p:nvSpPr>
        <p:spPr bwMode="auto">
          <a:xfrm>
            <a:off x="644525" y="5334000"/>
            <a:ext cx="7848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Italian nationalists’ dream of a united Italian state finally became a reality by 1870. An important figure in the cause of unification was Giuseppe Garibaldi, a determined Italian patriot.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Italian Unification</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Garibaldi gives in to Cavour and retires.</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Kingdom </a:t>
            </a:r>
            <a:r>
              <a:rPr lang="en-US" altLang="en-US" dirty="0">
                <a:latin typeface="Calibri" panose="020F0502020204030204" pitchFamily="34" charset="0"/>
                <a:ea typeface="ＭＳ Ｐゴシック" panose="020B0600070205080204" pitchFamily="34" charset="-128"/>
              </a:rPr>
              <a:t>of Italy proclaimed, March 17, </a:t>
            </a:r>
            <a:r>
              <a:rPr lang="en-US" altLang="en-US" dirty="0" smtClean="0">
                <a:latin typeface="Calibri" panose="020F0502020204030204" pitchFamily="34" charset="0"/>
                <a:ea typeface="ＭＳ Ｐゴシック" panose="020B0600070205080204" pitchFamily="34" charset="-128"/>
              </a:rPr>
              <a:t>1861</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Piedmont as the central authority, with conservative monarchy of Victor Emmanuel II.</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Annexation of Venetia (1866) and Rome (1870</a:t>
            </a:r>
            <a:r>
              <a:rPr lang="en-US" altLang="en-US" dirty="0" smtClean="0">
                <a:latin typeface="Calibri" panose="020F0502020204030204" pitchFamily="34" charset="0"/>
                <a:ea typeface="ＭＳ Ｐゴシック" panose="020B0600070205080204" pitchFamily="34" charset="-128"/>
              </a:rPr>
              <a:t>) during the Prussian Wars.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September 20, 1870: the Kingdom of Italy is complete, with Rome as its capital city.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97538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304800"/>
            <a:ext cx="4876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531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22.2 The Unification of Italy</a:t>
            </a:r>
            <a:endParaRPr lang="en-US" dirty="0"/>
          </a:p>
        </p:txBody>
      </p:sp>
      <p:sp>
        <p:nvSpPr>
          <p:cNvPr id="2048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22.2 p659</a:t>
            </a:r>
          </a:p>
        </p:txBody>
      </p:sp>
      <p:pic>
        <p:nvPicPr>
          <p:cNvPr id="17413" name="Picture 2" descr="A map shows the extent of the Kingdom of Piedmont. It included the mainland Piedmont and the island of Sardinia. &#10;In 1859, Lombardy was added to the Kingdom of Piedmont, and in 1860, Parma, Rodena, Romagna, Tuscany, Papal States, and the Kingdom of the Two Sicilies were annexed by the Kingdom of Piedmont.&#10;Venetia and Rome were taken over by the Kingdom of Italy in 1866 and 1870." title="MAP 22.2 The Unification of Ita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98513"/>
            <a:ext cx="54864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381000"/>
          </a:xfrm>
        </p:spPr>
        <p:txBody>
          <a:bodyPr/>
          <a:lstStyle/>
          <a:p>
            <a:pPr>
              <a:defRPr/>
            </a:pPr>
            <a:r>
              <a:rPr lang="en-US" sz="3000" kern="1200" dirty="0">
                <a:solidFill>
                  <a:srgbClr val="000000"/>
                </a:solidFill>
                <a:latin typeface="Calibri"/>
                <a:ea typeface="ＭＳ Ｐゴシック"/>
                <a:cs typeface="ＭＳ Ｐゴシック"/>
              </a:rPr>
              <a:t>Proclamation of the German Empire in the Hall of Mirrors in the palace of Versailles</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p653</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9062" y="1143000"/>
            <a:ext cx="63658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66623"/>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Unification of Italy</a:t>
            </a:r>
            <a:endParaRPr lang="en-US" dirty="0"/>
          </a:p>
        </p:txBody>
      </p:sp>
      <p:sp>
        <p:nvSpPr>
          <p:cNvPr id="245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p660</a:t>
            </a:r>
          </a:p>
        </p:txBody>
      </p:sp>
      <p:graphicFrame>
        <p:nvGraphicFramePr>
          <p:cNvPr id="6" name="Table 5"/>
          <p:cNvGraphicFramePr>
            <a:graphicFrameLocks noGrp="1"/>
          </p:cNvGraphicFramePr>
          <p:nvPr>
            <p:extLst>
              <p:ext uri="{D42A27DB-BD31-4B8C-83A1-F6EECF244321}">
                <p14:modId xmlns:p14="http://schemas.microsoft.com/office/powerpoint/2010/main" val="3427841794"/>
              </p:ext>
            </p:extLst>
          </p:nvPr>
        </p:nvGraphicFramePr>
        <p:xfrm>
          <a:off x="1181100" y="746061"/>
          <a:ext cx="7467600" cy="5883656"/>
        </p:xfrm>
        <a:graphic>
          <a:graphicData uri="http://schemas.openxmlformats.org/drawingml/2006/table">
            <a:tbl>
              <a:tblPr firstRow="1"/>
              <a:tblGrid>
                <a:gridCol w="5740987">
                  <a:extLst>
                    <a:ext uri="{9D8B030D-6E8A-4147-A177-3AD203B41FA5}">
                      <a16:colId xmlns:a16="http://schemas.microsoft.com/office/drawing/2014/main" xmlns="" val="20000"/>
                    </a:ext>
                  </a:extLst>
                </a:gridCol>
                <a:gridCol w="1726613">
                  <a:extLst>
                    <a:ext uri="{9D8B030D-6E8A-4147-A177-3AD203B41FA5}">
                      <a16:colId xmlns:a16="http://schemas.microsoft.com/office/drawing/2014/main" xmlns="" val="20001"/>
                    </a:ext>
                  </a:extLst>
                </a:gridCol>
              </a:tblGrid>
              <a:tr h="516382">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Victor Emmanuel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1849–1878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Count Cavour becomes prime minister of Piedmont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Agreement with Napoleon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761568087"/>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Plebiscites in the northern Italian states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Garibaldi’s invasion of the kingdom of the Two Sicilies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Kingdom of Italy is proclaimed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Italy’s annexation of Venetia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516382">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Italy’s annexation of Rome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noChangeArrowheads="1"/>
          </p:cNvSpPr>
          <p:nvPr>
            <p:ph type="title"/>
          </p:nvPr>
        </p:nvSpPr>
        <p:spPr>
          <a:xfrm>
            <a:off x="690563" y="2286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National Unification: Italy</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and </a:t>
            </a:r>
            <a:r>
              <a:rPr lang="en-US" altLang="en-US" dirty="0" smtClean="0">
                <a:latin typeface="Calibri" panose="020F0502020204030204" pitchFamily="34" charset="0"/>
                <a:ea typeface="ＭＳ Ｐゴシック" panose="020B0600070205080204" pitchFamily="34" charset="-128"/>
              </a:rPr>
              <a:t>Germany</a:t>
            </a:r>
            <a:endParaRPr lang="en-US" altLang="en-US" dirty="0">
              <a:latin typeface="Calibri" panose="020F0502020204030204" pitchFamily="34" charset="0"/>
              <a:ea typeface="ＭＳ Ｐゴシック" panose="020B0600070205080204" pitchFamily="34" charset="-128"/>
            </a:endParaRPr>
          </a:p>
        </p:txBody>
      </p:sp>
      <p:sp>
        <p:nvSpPr>
          <p:cNvPr id="26627" name="Rectangle 9"/>
          <p:cNvSpPr>
            <a:spLocks noGrp="1" noChangeArrowheads="1"/>
          </p:cNvSpPr>
          <p:nvPr>
            <p:ph type="body" idx="1"/>
          </p:nvPr>
        </p:nvSpPr>
        <p:spPr>
          <a:xfrm>
            <a:off x="685800" y="1447800"/>
            <a:ext cx="8001000" cy="5105400"/>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The Unification of Germany</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The growth of Prussian power </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The </a:t>
            </a:r>
            <a:r>
              <a:rPr lang="en-US" altLang="en-US" i="1" dirty="0" smtClean="0">
                <a:latin typeface="Calibri" panose="020F0502020204030204" pitchFamily="34" charset="0"/>
                <a:ea typeface="ＭＳ Ｐゴシック" panose="020B0600070205080204" pitchFamily="34" charset="-128"/>
              </a:rPr>
              <a:t>Zollverein- </a:t>
            </a:r>
            <a:r>
              <a:rPr lang="en-US" altLang="en-US" dirty="0" smtClean="0">
                <a:latin typeface="Calibri" panose="020F0502020204030204" pitchFamily="34" charset="0"/>
                <a:ea typeface="ＭＳ Ｐゴシック" panose="020B0600070205080204" pitchFamily="34" charset="-128"/>
              </a:rPr>
              <a:t>did not include Austria.</a:t>
            </a:r>
            <a:endParaRPr lang="en-US" altLang="en-US" i="1" dirty="0">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Wilhelm </a:t>
            </a:r>
            <a:r>
              <a:rPr lang="en-US" altLang="en-US" dirty="0">
                <a:latin typeface="Calibri" panose="020F0502020204030204" pitchFamily="34" charset="0"/>
                <a:ea typeface="ＭＳ Ｐゴシック" panose="020B0600070205080204" pitchFamily="34" charset="-128"/>
              </a:rPr>
              <a:t>I (1861 – 1888) and the question of </a:t>
            </a:r>
            <a:r>
              <a:rPr lang="en-US" altLang="en-US" dirty="0" smtClean="0">
                <a:latin typeface="Calibri" panose="020F0502020204030204" pitchFamily="34" charset="0"/>
                <a:ea typeface="ＭＳ Ｐゴシック" panose="020B0600070205080204" pitchFamily="34" charset="-128"/>
              </a:rPr>
              <a:t>reform:</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Prussia had a constitution and 2-house legislature</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Mostly controlled by rising middle class liberals and industrialists</a:t>
            </a:r>
          </a:p>
          <a:p>
            <a:pPr lvl="2" eaLnBrk="1" hangingPunct="1">
              <a:lnSpc>
                <a:spcPct val="80000"/>
              </a:lnSpc>
            </a:pPr>
            <a:r>
              <a:rPr lang="en-US" altLang="en-US" dirty="0" smtClean="0">
                <a:latin typeface="Calibri" panose="020F0502020204030204" pitchFamily="34" charset="0"/>
                <a:ea typeface="ＭＳ Ｐゴシック" panose="020B0600070205080204" pitchFamily="34" charset="-128"/>
              </a:rPr>
              <a:t>Wilhelm I wants to increase army size and compulsory service</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Middle class liberals didn’t want that; feared it would make the people loyal to the king, not the nation. </a:t>
            </a:r>
          </a:p>
          <a:p>
            <a:pPr lvl="3" eaLnBrk="1" hangingPunct="1">
              <a:lnSpc>
                <a:spcPct val="80000"/>
              </a:lnSpc>
            </a:pPr>
            <a:r>
              <a:rPr lang="en-US" altLang="en-US" sz="2400" dirty="0" smtClean="0">
                <a:latin typeface="Calibri" panose="020F0502020204030204" pitchFamily="34" charset="0"/>
                <a:ea typeface="ＭＳ Ｐゴシック" panose="020B0600070205080204" pitchFamily="34" charset="-128"/>
              </a:rPr>
              <a:t>Legislature rejects his military budget, and he appoints </a:t>
            </a:r>
            <a:r>
              <a:rPr lang="en-US" altLang="en-US" sz="2400" b="1" dirty="0" smtClean="0">
                <a:latin typeface="Calibri" panose="020F0502020204030204" pitchFamily="34" charset="0"/>
                <a:ea typeface="ＭＳ Ｐゴシック" panose="020B0600070205080204" pitchFamily="34" charset="-128"/>
              </a:rPr>
              <a:t>Bismarck</a:t>
            </a:r>
            <a:r>
              <a:rPr lang="en-US" altLang="en-US" sz="2400" dirty="0" smtClean="0">
                <a:latin typeface="Calibri" panose="020F0502020204030204" pitchFamily="34" charset="0"/>
                <a:ea typeface="ＭＳ Ｐゴシック" panose="020B0600070205080204" pitchFamily="34" charset="-128"/>
              </a:rPr>
              <a:t> as his Prime Minister.</a:t>
            </a:r>
            <a:endParaRPr lang="en-US" altLang="en-US" sz="24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Unification</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Otto von Bismarck (1815 – 1898</a:t>
            </a:r>
            <a:r>
              <a:rPr lang="en-US" altLang="en-US" dirty="0" smtClean="0">
                <a:solidFill>
                  <a:srgbClr val="000000"/>
                </a:solidFill>
                <a:latin typeface="Calibri" panose="020F0502020204030204" pitchFamily="34" charset="0"/>
                <a:ea typeface="ＭＳ Ｐゴシック" panose="020B0600070205080204" pitchFamily="34" charset="-128"/>
              </a:rPr>
              <a:t>)</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Prussian </a:t>
            </a:r>
            <a:r>
              <a:rPr lang="en-US" altLang="en-US" i="1" dirty="0" smtClean="0">
                <a:solidFill>
                  <a:srgbClr val="000000"/>
                </a:solidFill>
                <a:latin typeface="Calibri" panose="020F0502020204030204" pitchFamily="34" charset="0"/>
                <a:ea typeface="ＭＳ Ｐゴシック" panose="020B0600070205080204" pitchFamily="34" charset="-128"/>
              </a:rPr>
              <a:t>Junker</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Experienced politician and diplomat</a:t>
            </a:r>
            <a:endParaRPr lang="en-US" altLang="en-US" dirty="0">
              <a:solidFill>
                <a:srgbClr val="000000"/>
              </a:solidFill>
              <a:latin typeface="Calibri" panose="020F0502020204030204" pitchFamily="34" charset="0"/>
              <a:ea typeface="ＭＳ Ｐゴシック" panose="020B0600070205080204" pitchFamily="34" charset="-128"/>
            </a:endParaRP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Opportunism and </a:t>
            </a:r>
            <a:r>
              <a:rPr lang="en-US" altLang="en-US" i="1" dirty="0" smtClean="0">
                <a:solidFill>
                  <a:srgbClr val="000000"/>
                </a:solidFill>
                <a:latin typeface="Calibri" panose="020F0502020204030204" pitchFamily="34" charset="0"/>
                <a:ea typeface="ＭＳ Ｐゴシック" panose="020B0600070205080204" pitchFamily="34" charset="-128"/>
              </a:rPr>
              <a:t>Realpolitik</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Never had a plan for unity- just saw opportunities for war and knew how to isolate his opponents.</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Never got into a war he didn’t </a:t>
            </a:r>
            <a:r>
              <a:rPr lang="en-US" altLang="en-US" i="1" dirty="0" smtClean="0">
                <a:solidFill>
                  <a:srgbClr val="000000"/>
                </a:solidFill>
                <a:latin typeface="Calibri" panose="020F0502020204030204" pitchFamily="34" charset="0"/>
                <a:ea typeface="ＭＳ Ｐゴシック" panose="020B0600070205080204" pitchFamily="34" charset="-128"/>
              </a:rPr>
              <a:t>know</a:t>
            </a:r>
            <a:r>
              <a:rPr lang="en-US" altLang="en-US" dirty="0" smtClean="0">
                <a:solidFill>
                  <a:srgbClr val="000000"/>
                </a:solidFill>
                <a:latin typeface="Calibri" panose="020F0502020204030204" pitchFamily="34" charset="0"/>
                <a:ea typeface="ＭＳ Ｐゴシック" panose="020B0600070205080204" pitchFamily="34" charset="-128"/>
              </a:rPr>
              <a:t> he could win. He actually disliked war but used it to his advantage. </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Ignored the legislature and did whatever he wanted.</a:t>
            </a:r>
            <a:endParaRPr lang="en-US" altLang="en-US" dirty="0">
              <a:solidFill>
                <a:srgbClr val="000000"/>
              </a:solidFill>
              <a:latin typeface="Calibri" panose="020F0502020204030204" pitchFamily="34" charset="0"/>
              <a:ea typeface="ＭＳ Ｐゴシック" panose="020B0600070205080204" pitchFamily="34" charset="-128"/>
            </a:endParaRPr>
          </a:p>
          <a:p>
            <a:pPr eaLnBrk="1" hangingPunct="1">
              <a:lnSpc>
                <a:spcPct val="80000"/>
              </a:lnSpc>
            </a:pPr>
            <a:r>
              <a:rPr lang="en-US" altLang="en-US" u="sng" dirty="0">
                <a:solidFill>
                  <a:srgbClr val="000000"/>
                </a:solidFill>
                <a:latin typeface="Calibri" panose="020F0502020204030204" pitchFamily="34" charset="0"/>
                <a:ea typeface="ＭＳ Ｐゴシック" panose="020B0600070205080204" pitchFamily="34" charset="-128"/>
              </a:rPr>
              <a:t>The Danish War </a:t>
            </a:r>
            <a:r>
              <a:rPr lang="en-US" altLang="en-US" dirty="0">
                <a:solidFill>
                  <a:srgbClr val="000000"/>
                </a:solidFill>
                <a:latin typeface="Calibri" panose="020F0502020204030204" pitchFamily="34" charset="0"/>
                <a:ea typeface="ＭＳ Ｐゴシック" panose="020B0600070205080204" pitchFamily="34" charset="-128"/>
              </a:rPr>
              <a:t>(1864)</a:t>
            </a: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Conflict over Schleswig and Holstein leads to Austrian </a:t>
            </a:r>
            <a:r>
              <a:rPr lang="en-US" altLang="en-US" dirty="0" smtClean="0">
                <a:solidFill>
                  <a:srgbClr val="000000"/>
                </a:solidFill>
                <a:latin typeface="Calibri" panose="020F0502020204030204" pitchFamily="34" charset="0"/>
                <a:ea typeface="ＭＳ Ｐゴシック" panose="020B0600070205080204" pitchFamily="34" charset="-128"/>
              </a:rPr>
              <a:t>isolation</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Provoked Denmark into a war and used German nationalism to gain public support. </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Found opportunity to cause trouble with Austria next.</a:t>
            </a:r>
            <a:endParaRPr lang="en-US" altLang="en-US" dirty="0">
              <a:solidFill>
                <a:srgbClr val="000000"/>
              </a:solidFill>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27573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German Unification</a:t>
            </a:r>
            <a:endParaRPr lang="en-US" dirty="0"/>
          </a:p>
        </p:txBody>
      </p:sp>
      <p:sp>
        <p:nvSpPr>
          <p:cNvPr id="3" name="Content Placeholder 2"/>
          <p:cNvSpPr>
            <a:spLocks noGrp="1"/>
          </p:cNvSpPr>
          <p:nvPr>
            <p:ph idx="1"/>
          </p:nvPr>
        </p:nvSpPr>
        <p:spPr>
          <a:xfrm>
            <a:off x="652463" y="685800"/>
            <a:ext cx="8262937" cy="6172200"/>
          </a:xfrm>
        </p:spPr>
        <p:txBody>
          <a:bodyPr/>
          <a:lstStyle/>
          <a:p>
            <a:pPr eaLnBrk="1" hangingPunct="1">
              <a:lnSpc>
                <a:spcPct val="80000"/>
              </a:lnSpc>
            </a:pPr>
            <a:r>
              <a:rPr lang="en-US" altLang="en-US" u="sng" dirty="0">
                <a:solidFill>
                  <a:srgbClr val="000000"/>
                </a:solidFill>
                <a:latin typeface="Calibri" panose="020F0502020204030204" pitchFamily="34" charset="0"/>
                <a:ea typeface="ＭＳ Ｐゴシック" panose="020B0600070205080204" pitchFamily="34" charset="-128"/>
              </a:rPr>
              <a:t>Austro-Prussian War </a:t>
            </a:r>
            <a:r>
              <a:rPr lang="en-US" altLang="en-US" dirty="0">
                <a:solidFill>
                  <a:srgbClr val="000000"/>
                </a:solidFill>
                <a:latin typeface="Calibri" panose="020F0502020204030204" pitchFamily="34" charset="0"/>
                <a:ea typeface="ＭＳ Ｐゴシック" panose="020B0600070205080204" pitchFamily="34" charset="-128"/>
              </a:rPr>
              <a:t>(1866</a:t>
            </a:r>
            <a:r>
              <a:rPr lang="en-US" altLang="en-US" dirty="0" smtClean="0">
                <a:solidFill>
                  <a:srgbClr val="000000"/>
                </a:solidFill>
                <a:latin typeface="Calibri" panose="020F0502020204030204" pitchFamily="34" charset="0"/>
                <a:ea typeface="ＭＳ Ｐゴシック" panose="020B0600070205080204" pitchFamily="34" charset="-128"/>
              </a:rPr>
              <a:t>)</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First he ensured Russian neutrality in case of war with Austria (easy after the Crimean War!)</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Next he ensured French neutrality by offering land on the Rhineland. </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Ensured Italian neutrality by promising Venetia.</a:t>
            </a:r>
          </a:p>
          <a:p>
            <a:pPr lvl="1"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Finally he provoked war with Austria by occupying Holstein. </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Austrian defeat at </a:t>
            </a:r>
            <a:r>
              <a:rPr lang="en-US" altLang="en-US" dirty="0" err="1">
                <a:solidFill>
                  <a:srgbClr val="000000"/>
                </a:solidFill>
                <a:latin typeface="Calibri" panose="020F0502020204030204" pitchFamily="34" charset="0"/>
                <a:ea typeface="ＭＳ Ｐゴシック" panose="020B0600070205080204" pitchFamily="34" charset="-128"/>
              </a:rPr>
              <a:t>Königgrätz</a:t>
            </a:r>
            <a:r>
              <a:rPr lang="en-US" altLang="en-US" dirty="0">
                <a:solidFill>
                  <a:srgbClr val="000000"/>
                </a:solidFill>
                <a:latin typeface="Calibri" panose="020F0502020204030204" pitchFamily="34" charset="0"/>
                <a:ea typeface="ＭＳ Ｐゴシック" panose="020B0600070205080204" pitchFamily="34" charset="-128"/>
              </a:rPr>
              <a:t>, July 3, 1866</a:t>
            </a:r>
          </a:p>
          <a:p>
            <a:pPr lvl="1"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Creation of the North German </a:t>
            </a:r>
            <a:r>
              <a:rPr lang="en-US" altLang="en-US" dirty="0" smtClean="0">
                <a:solidFill>
                  <a:srgbClr val="000000"/>
                </a:solidFill>
                <a:latin typeface="Calibri" panose="020F0502020204030204" pitchFamily="34" charset="0"/>
                <a:ea typeface="ＭＳ Ｐゴシック" panose="020B0600070205080204" pitchFamily="34" charset="-128"/>
              </a:rPr>
              <a:t>Confederation</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Annexed </a:t>
            </a:r>
            <a:r>
              <a:rPr lang="en-US" altLang="en-US" dirty="0" err="1" smtClean="0">
                <a:solidFill>
                  <a:srgbClr val="000000"/>
                </a:solidFill>
                <a:latin typeface="Calibri" panose="020F0502020204030204" pitchFamily="34" charset="0"/>
                <a:ea typeface="ＭＳ Ｐゴシック" panose="020B0600070205080204" pitchFamily="34" charset="-128"/>
              </a:rPr>
              <a:t>Scheleswig</a:t>
            </a:r>
            <a:r>
              <a:rPr lang="en-US" altLang="en-US" dirty="0" smtClean="0">
                <a:solidFill>
                  <a:srgbClr val="000000"/>
                </a:solidFill>
                <a:latin typeface="Calibri" panose="020F0502020204030204" pitchFamily="34" charset="0"/>
                <a:ea typeface="ＭＳ Ｐゴシック" panose="020B0600070205080204" pitchFamily="34" charset="-128"/>
              </a:rPr>
              <a:t>, Holstein, Hesse-Cassel, and Hanover.</a:t>
            </a:r>
            <a:endParaRPr lang="en-US" altLang="en-US" dirty="0">
              <a:solidFill>
                <a:srgbClr val="000000"/>
              </a:solidFill>
              <a:latin typeface="Calibri" panose="020F0502020204030204" pitchFamily="34" charset="0"/>
              <a:ea typeface="ＭＳ Ｐゴシック" panose="020B0600070205080204" pitchFamily="34" charset="-128"/>
            </a:endParaRPr>
          </a:p>
          <a:p>
            <a:pPr lvl="2" eaLnBrk="1" hangingPunct="1">
              <a:lnSpc>
                <a:spcPct val="80000"/>
              </a:lnSpc>
            </a:pPr>
            <a:r>
              <a:rPr lang="en-US" altLang="en-US" dirty="0">
                <a:solidFill>
                  <a:srgbClr val="000000"/>
                </a:solidFill>
                <a:latin typeface="Calibri" panose="020F0502020204030204" pitchFamily="34" charset="0"/>
                <a:ea typeface="ＭＳ Ｐゴシック" panose="020B0600070205080204" pitchFamily="34" charset="-128"/>
              </a:rPr>
              <a:t>Combining nationalism and </a:t>
            </a:r>
            <a:r>
              <a:rPr lang="en-US" altLang="en-US" dirty="0" smtClean="0">
                <a:solidFill>
                  <a:srgbClr val="000000"/>
                </a:solidFill>
                <a:latin typeface="Calibri" panose="020F0502020204030204" pitchFamily="34" charset="0"/>
                <a:ea typeface="ＭＳ Ｐゴシック" panose="020B0600070205080204" pitchFamily="34" charset="-128"/>
              </a:rPr>
              <a:t>conservative authoritarian </a:t>
            </a:r>
            <a:r>
              <a:rPr lang="en-US" altLang="en-US" dirty="0">
                <a:solidFill>
                  <a:srgbClr val="000000"/>
                </a:solidFill>
                <a:latin typeface="Calibri" panose="020F0502020204030204" pitchFamily="34" charset="0"/>
                <a:ea typeface="ＭＳ Ｐゴシック" panose="020B0600070205080204" pitchFamily="34" charset="-128"/>
              </a:rPr>
              <a:t>power to overcome </a:t>
            </a:r>
            <a:r>
              <a:rPr lang="en-US" altLang="en-US" dirty="0" smtClean="0">
                <a:solidFill>
                  <a:srgbClr val="000000"/>
                </a:solidFill>
                <a:latin typeface="Calibri" panose="020F0502020204030204" pitchFamily="34" charset="0"/>
                <a:ea typeface="ＭＳ Ｐゴシック" panose="020B0600070205080204" pitchFamily="34" charset="-128"/>
              </a:rPr>
              <a:t>liberalism</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Austria is </a:t>
            </a:r>
            <a:r>
              <a:rPr lang="en-US" altLang="en-US" i="1" dirty="0" smtClean="0">
                <a:solidFill>
                  <a:srgbClr val="000000"/>
                </a:solidFill>
                <a:latin typeface="Calibri" panose="020F0502020204030204" pitchFamily="34" charset="0"/>
                <a:ea typeface="ＭＳ Ｐゴシック" panose="020B0600070205080204" pitchFamily="34" charset="-128"/>
              </a:rPr>
              <a:t>excluded</a:t>
            </a:r>
            <a:r>
              <a:rPr lang="en-US" altLang="en-US" dirty="0" smtClean="0">
                <a:solidFill>
                  <a:srgbClr val="000000"/>
                </a:solidFill>
                <a:latin typeface="Calibri" panose="020F0502020204030204" pitchFamily="34" charset="0"/>
                <a:ea typeface="ＭＳ Ｐゴシック" panose="020B0600070205080204" pitchFamily="34" charset="-128"/>
              </a:rPr>
              <a:t> from German affairs</a:t>
            </a:r>
          </a:p>
          <a:p>
            <a:pPr lvl="2" eaLnBrk="1" hangingPunct="1">
              <a:lnSpc>
                <a:spcPct val="80000"/>
              </a:lnSpc>
            </a:pPr>
            <a:r>
              <a:rPr lang="en-US" altLang="en-US" dirty="0" smtClean="0">
                <a:solidFill>
                  <a:srgbClr val="000000"/>
                </a:solidFill>
                <a:latin typeface="Calibri" panose="020F0502020204030204" pitchFamily="34" charset="0"/>
                <a:ea typeface="ＭＳ Ｐゴシック" panose="020B0600070205080204" pitchFamily="34" charset="-128"/>
              </a:rPr>
              <a:t>Even liberals were impressed</a:t>
            </a:r>
            <a:endParaRPr lang="en-US" altLang="en-US" dirty="0">
              <a:solidFill>
                <a:srgbClr val="000000"/>
              </a:solidFill>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6520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North German Confederation</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New Constitution:</a:t>
            </a:r>
          </a:p>
          <a:p>
            <a:pPr lvl="1"/>
            <a:r>
              <a:rPr lang="en-US" dirty="0" smtClean="0"/>
              <a:t>Each state kept its local government, but the King of Prussia was the head of state. </a:t>
            </a:r>
          </a:p>
          <a:p>
            <a:pPr lvl="1"/>
            <a:r>
              <a:rPr lang="en-US" dirty="0" smtClean="0"/>
              <a:t>Chancellor Bismarck works for the </a:t>
            </a:r>
            <a:r>
              <a:rPr lang="en-US" i="1" dirty="0" smtClean="0"/>
              <a:t>king</a:t>
            </a:r>
          </a:p>
          <a:p>
            <a:pPr lvl="1"/>
            <a:r>
              <a:rPr lang="en-US" dirty="0" smtClean="0"/>
              <a:t>Parliament: 2 houses</a:t>
            </a:r>
          </a:p>
          <a:p>
            <a:pPr lvl="2"/>
            <a:r>
              <a:rPr lang="en-US" b="1" dirty="0" smtClean="0"/>
              <a:t>Bundesrat</a:t>
            </a:r>
            <a:r>
              <a:rPr lang="en-US" dirty="0" smtClean="0"/>
              <a:t>: Upper house- federal council</a:t>
            </a:r>
          </a:p>
          <a:p>
            <a:pPr lvl="2"/>
            <a:r>
              <a:rPr lang="en-US" b="1" dirty="0" smtClean="0"/>
              <a:t>Reichstag</a:t>
            </a:r>
            <a:r>
              <a:rPr lang="en-US" dirty="0" smtClean="0"/>
              <a:t>: Lower house- elected by universal make suffrage.</a:t>
            </a:r>
          </a:p>
          <a:p>
            <a:r>
              <a:rPr lang="en-US" sz="2800" i="1" dirty="0" smtClean="0"/>
              <a:t>Like Napoleon III, he believes most peasants and artisans are conservatives at heart and can be easily swayed by nationalism and patriotic romanticism.</a:t>
            </a:r>
            <a:endParaRPr lang="en-US" sz="2800" i="1" dirty="0"/>
          </a:p>
        </p:txBody>
      </p:sp>
    </p:spTree>
    <p:extLst>
      <p:ext uri="{BB962C8B-B14F-4D97-AF65-F5344CB8AC3E}">
        <p14:creationId xmlns:p14="http://schemas.microsoft.com/office/powerpoint/2010/main" val="267455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Otto von Bismarck</a:t>
            </a:r>
            <a:endParaRPr lang="en-US" dirty="0"/>
          </a:p>
        </p:txBody>
      </p:sp>
      <p:sp>
        <p:nvSpPr>
          <p:cNvPr id="276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p662</a:t>
            </a:r>
          </a:p>
        </p:txBody>
      </p:sp>
      <p:pic>
        <p:nvPicPr>
          <p:cNvPr id="276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746125"/>
            <a:ext cx="316071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2"/>
          <p:cNvSpPr>
            <a:spLocks noChangeArrowheads="1"/>
          </p:cNvSpPr>
          <p:nvPr/>
        </p:nvSpPr>
        <p:spPr bwMode="auto">
          <a:xfrm>
            <a:off x="495300" y="52578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Otto von Bismarck played a major role in leading Prussia to achieve the unification of the German states into a new German Empire, proclaimed on January 18, 1871. </a:t>
            </a:r>
            <a:endParaRPr lang="en-US" altLang="en-US"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685800"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Unification of Germany </a:t>
            </a:r>
          </a:p>
        </p:txBody>
      </p:sp>
      <p:sp>
        <p:nvSpPr>
          <p:cNvPr id="29699" name="Rectangle 11"/>
          <p:cNvSpPr>
            <a:spLocks noGrp="1" noChangeArrowheads="1"/>
          </p:cNvSpPr>
          <p:nvPr>
            <p:ph type="body" idx="1"/>
          </p:nvPr>
        </p:nvSpPr>
        <p:spPr>
          <a:xfrm>
            <a:off x="685800" y="914400"/>
            <a:ext cx="8153400" cy="6553200"/>
          </a:xfrm>
        </p:spPr>
        <p:txBody>
          <a:bodyPr/>
          <a:lstStyle/>
          <a:p>
            <a:pPr eaLnBrk="1" hangingPunct="1">
              <a:lnSpc>
                <a:spcPct val="90000"/>
              </a:lnSpc>
            </a:pPr>
            <a:r>
              <a:rPr lang="en-US" altLang="en-US" u="sng" dirty="0">
                <a:latin typeface="Calibri" panose="020F0502020204030204" pitchFamily="34" charset="0"/>
                <a:ea typeface="ＭＳ Ｐゴシック" panose="020B0600070205080204" pitchFamily="34" charset="-128"/>
              </a:rPr>
              <a:t>Franco-Prussian War </a:t>
            </a:r>
            <a:r>
              <a:rPr lang="en-US" altLang="en-US" dirty="0">
                <a:latin typeface="Calibri" panose="020F0502020204030204" pitchFamily="34" charset="0"/>
                <a:ea typeface="ＭＳ Ｐゴシック" panose="020B0600070205080204" pitchFamily="34" charset="-128"/>
              </a:rPr>
              <a:t>(1870-1871)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Causes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threat of a strong Prussia to France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domestic problems of Napoleon </a:t>
            </a:r>
            <a:r>
              <a:rPr lang="en-US" altLang="en-US" dirty="0" smtClean="0">
                <a:latin typeface="Calibri" panose="020F0502020204030204" pitchFamily="34" charset="0"/>
                <a:ea typeface="ＭＳ Ｐゴシック" panose="020B0600070205080204" pitchFamily="34" charset="-128"/>
              </a:rPr>
              <a:t>III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Dispute over the throne of </a:t>
            </a:r>
            <a:r>
              <a:rPr lang="en-US" altLang="en-US" dirty="0" smtClean="0">
                <a:latin typeface="Calibri" panose="020F0502020204030204" pitchFamily="34" charset="0"/>
                <a:ea typeface="ＭＳ Ｐゴシック" panose="020B0600070205080204" pitchFamily="34" charset="-128"/>
              </a:rPr>
              <a:t>Spain:</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Queen Isabella II is overthrown, and the crown is offered to Leopold Hohenzollern, relative of Wilhelm I</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France was not pleased at idea of being surrounded by German monarchs</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Wilhelm forces his cousin to withdraw candidacy</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France then asks for an apology and a promise from Wilhelm to never allow Leopold to be a candidate again!</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Bismarck gets the telegram with the request from France, and send his own edited version, insulting France.</a:t>
            </a:r>
          </a:p>
          <a:p>
            <a:pPr lvl="3" eaLnBrk="1" hangingPunct="1">
              <a:lnSpc>
                <a:spcPct val="90000"/>
              </a:lnSpc>
            </a:pPr>
            <a:r>
              <a:rPr lang="en-US" altLang="en-US" sz="2100" dirty="0" smtClean="0">
                <a:latin typeface="Calibri" panose="020F0502020204030204" pitchFamily="34" charset="0"/>
                <a:ea typeface="ＭＳ Ｐゴシック" panose="020B0600070205080204" pitchFamily="34" charset="-128"/>
              </a:rPr>
              <a:t>Provokes France into a war- it’s a trap. </a:t>
            </a:r>
            <a:endParaRPr lang="en-US" altLang="en-US" sz="21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 y="304800"/>
            <a:ext cx="9067800" cy="381000"/>
          </a:xfrm>
        </p:spPr>
        <p:txBody>
          <a:bodyPr/>
          <a:lstStyle/>
          <a:p>
            <a:r>
              <a:rPr lang="en-US" dirty="0" smtClean="0"/>
              <a:t>German Unification</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Course of the </a:t>
            </a:r>
            <a:r>
              <a:rPr lang="en-US" altLang="en-US" dirty="0" smtClean="0">
                <a:latin typeface="Calibri" panose="020F0502020204030204" pitchFamily="34" charset="0"/>
                <a:ea typeface="ＭＳ Ｐゴシック" panose="020B0600070205080204" pitchFamily="34" charset="-128"/>
              </a:rPr>
              <a:t>war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South German states pitch in to help</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Battle of Sedan, September 2, </a:t>
            </a:r>
            <a:r>
              <a:rPr lang="en-US" altLang="en-US" dirty="0" smtClean="0">
                <a:latin typeface="Calibri" panose="020F0502020204030204" pitchFamily="34" charset="0"/>
                <a:ea typeface="ＭＳ Ｐゴシック" panose="020B0600070205080204" pitchFamily="34" charset="-128"/>
              </a:rPr>
              <a:t>1870:</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An entire French army is captured- including Napoleon III himself!</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Kept as a prisoner, then exiled to Britain and died.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Siege of Paris; </a:t>
            </a:r>
            <a:r>
              <a:rPr lang="en-US" altLang="en-US" dirty="0" smtClean="0">
                <a:latin typeface="Calibri" panose="020F0502020204030204" pitchFamily="34" charset="0"/>
                <a:ea typeface="ＭＳ Ｐゴシック" panose="020B0600070205080204" pitchFamily="34" charset="-128"/>
              </a:rPr>
              <a:t>lasted 4 months, and capitulates </a:t>
            </a:r>
            <a:r>
              <a:rPr lang="en-US" altLang="en-US" dirty="0">
                <a:latin typeface="Calibri" panose="020F0502020204030204" pitchFamily="34" charset="0"/>
                <a:ea typeface="ＭＳ Ｐゴシック" panose="020B0600070205080204" pitchFamily="34" charset="-128"/>
              </a:rPr>
              <a:t>January 28, 1871</a:t>
            </a:r>
          </a:p>
          <a:p>
            <a:endParaRPr lang="en-US" dirty="0"/>
          </a:p>
        </p:txBody>
      </p:sp>
    </p:spTree>
    <p:extLst>
      <p:ext uri="{BB962C8B-B14F-4D97-AF65-F5344CB8AC3E}">
        <p14:creationId xmlns:p14="http://schemas.microsoft.com/office/powerpoint/2010/main" val="25180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85800" y="1524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Unification of Germany </a:t>
            </a:r>
          </a:p>
        </p:txBody>
      </p:sp>
      <p:sp>
        <p:nvSpPr>
          <p:cNvPr id="29698" name="Rectangle 11"/>
          <p:cNvSpPr>
            <a:spLocks noGrp="1" noChangeArrowheads="1"/>
          </p:cNvSpPr>
          <p:nvPr>
            <p:ph type="body" idx="1"/>
          </p:nvPr>
        </p:nvSpPr>
        <p:spPr>
          <a:xfrm>
            <a:off x="685800" y="1219200"/>
            <a:ext cx="8077200" cy="5638800"/>
          </a:xfrm>
        </p:spPr>
        <p:txBody>
          <a:bodyPr/>
          <a:lstStyle/>
          <a:p>
            <a:pPr marL="347472" lvl="1" eaLnBrk="1" hangingPunct="1">
              <a:lnSpc>
                <a:spcPct val="90000"/>
              </a:lnSpc>
              <a:spcBef>
                <a:spcPts val="576"/>
              </a:spcBef>
              <a:spcAft>
                <a:spcPts val="0"/>
              </a:spcAft>
              <a:defRPr/>
            </a:pPr>
            <a:r>
              <a:rPr lang="en-US" altLang="en-US" sz="3200" dirty="0" smtClean="0">
                <a:solidFill>
                  <a:srgbClr val="000000"/>
                </a:solidFill>
                <a:latin typeface="Calibri" pitchFamily="34" charset="0"/>
                <a:ea typeface="ＭＳ Ｐゴシック" pitchFamily="34" charset="-128"/>
              </a:rPr>
              <a:t>Aftermath </a:t>
            </a:r>
            <a:r>
              <a:rPr lang="en-US" altLang="en-US" sz="3200" dirty="0">
                <a:solidFill>
                  <a:srgbClr val="000000"/>
                </a:solidFill>
                <a:latin typeface="Calibri" pitchFamily="34" charset="0"/>
                <a:ea typeface="ＭＳ Ｐゴシック" pitchFamily="34" charset="-128"/>
              </a:rPr>
              <a:t>of </a:t>
            </a:r>
            <a:r>
              <a:rPr lang="en-US" altLang="en-US" sz="3200" dirty="0">
                <a:latin typeface="Calibri" pitchFamily="34" charset="0"/>
                <a:ea typeface="ＭＳ Ｐゴシック" pitchFamily="34" charset="-128"/>
              </a:rPr>
              <a:t>Franco-Prussian War </a:t>
            </a:r>
            <a:endParaRPr lang="en-US" altLang="en-US" sz="3200" dirty="0">
              <a:solidFill>
                <a:srgbClr val="000000"/>
              </a:solidFill>
              <a:latin typeface="Calibri" pitchFamily="34" charset="0"/>
              <a:ea typeface="ＭＳ Ｐゴシック" pitchFamily="34" charset="-128"/>
            </a:endParaRPr>
          </a:p>
          <a:p>
            <a:pPr marL="740664" lvl="2" eaLnBrk="1" hangingPunct="1">
              <a:lnSpc>
                <a:spcPct val="90000"/>
              </a:lnSpc>
              <a:spcBef>
                <a:spcPts val="576"/>
              </a:spcBef>
              <a:spcAft>
                <a:spcPts val="0"/>
              </a:spcAft>
              <a:defRPr/>
            </a:pPr>
            <a:r>
              <a:rPr lang="en-US" altLang="en-US" sz="2800" dirty="0">
                <a:solidFill>
                  <a:srgbClr val="000000"/>
                </a:solidFill>
                <a:latin typeface="Calibri" pitchFamily="34" charset="0"/>
                <a:ea typeface="ＭＳ Ｐゴシック" pitchFamily="34" charset="-128"/>
              </a:rPr>
              <a:t>Southern German states join Northern German Confederation</a:t>
            </a:r>
            <a:r>
              <a:rPr lang="en-US" sz="2800" dirty="0">
                <a:latin typeface="Calibri" panose="020F0502020204030204" pitchFamily="34" charset="0"/>
              </a:rPr>
              <a:t> </a:t>
            </a:r>
          </a:p>
          <a:p>
            <a:pPr marL="740664" lvl="2" eaLnBrk="1" hangingPunct="1">
              <a:lnSpc>
                <a:spcPct val="90000"/>
              </a:lnSpc>
              <a:spcBef>
                <a:spcPts val="576"/>
              </a:spcBef>
              <a:spcAft>
                <a:spcPts val="0"/>
              </a:spcAft>
              <a:defRPr/>
            </a:pPr>
            <a:r>
              <a:rPr lang="en-US" sz="2800" dirty="0" smtClean="0">
                <a:latin typeface="Calibri" panose="020F0502020204030204" pitchFamily="34" charset="0"/>
              </a:rPr>
              <a:t>Wilhelm </a:t>
            </a:r>
            <a:r>
              <a:rPr lang="en-US" sz="2800" dirty="0">
                <a:latin typeface="Calibri" panose="020F0502020204030204" pitchFamily="34" charset="0"/>
              </a:rPr>
              <a:t>I proclaimed </a:t>
            </a:r>
            <a:r>
              <a:rPr lang="en-US" sz="2800" b="1" dirty="0">
                <a:latin typeface="Calibri" panose="020F0502020204030204" pitchFamily="34" charset="0"/>
              </a:rPr>
              <a:t>Kaiser of Second German Empire</a:t>
            </a:r>
            <a:r>
              <a:rPr lang="en-US" sz="2800" dirty="0">
                <a:latin typeface="Calibri" panose="020F0502020204030204" pitchFamily="34" charset="0"/>
              </a:rPr>
              <a:t> in the Hall of Mirrors in Louis XIV’s palace at </a:t>
            </a:r>
            <a:r>
              <a:rPr lang="en-US" sz="2800" dirty="0" smtClean="0">
                <a:latin typeface="Calibri" panose="020F0502020204030204" pitchFamily="34" charset="0"/>
              </a:rPr>
              <a:t>Versailles- on the throne, with Bismarck at his side.</a:t>
            </a:r>
            <a:endParaRPr lang="en-US" sz="2800" dirty="0">
              <a:solidFill>
                <a:srgbClr val="000000"/>
              </a:solidFill>
              <a:latin typeface="Calibri" panose="020F0502020204030204" pitchFamily="34" charset="0"/>
              <a:ea typeface="Calibri"/>
              <a:cs typeface="Times New Roman"/>
            </a:endParaRPr>
          </a:p>
          <a:p>
            <a:pPr marL="740664">
              <a:lnSpc>
                <a:spcPct val="90000"/>
              </a:lnSpc>
              <a:spcBef>
                <a:spcPts val="576"/>
              </a:spcBef>
              <a:spcAft>
                <a:spcPts val="0"/>
              </a:spcAft>
              <a:defRPr/>
            </a:pPr>
            <a:r>
              <a:rPr lang="en-US" sz="2800" dirty="0">
                <a:solidFill>
                  <a:srgbClr val="000000"/>
                </a:solidFill>
                <a:latin typeface="Calibri" panose="020F0502020204030204" pitchFamily="34" charset="0"/>
                <a:ea typeface="Calibri"/>
                <a:cs typeface="Times New Roman"/>
              </a:rPr>
              <a:t>New German state=triumph of authoritarian, militaristic values over liberal, constitutional sentiments</a:t>
            </a: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Strongest power on the Continent</a:t>
            </a: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French </a:t>
            </a:r>
            <a:r>
              <a:rPr lang="en-US" sz="2400" dirty="0" smtClean="0">
                <a:solidFill>
                  <a:srgbClr val="000000"/>
                </a:solidFill>
                <a:latin typeface="Calibri" panose="020F0502020204030204" pitchFamily="34" charset="0"/>
                <a:ea typeface="Calibri"/>
                <a:cs typeface="Times New Roman"/>
              </a:rPr>
              <a:t>humiliated and yearned for revenge</a:t>
            </a:r>
            <a:endParaRPr lang="en-US" sz="2400" dirty="0">
              <a:solidFill>
                <a:srgbClr val="000000"/>
              </a:solidFill>
              <a:latin typeface="Calibri" panose="020F0502020204030204" pitchFamily="34" charset="0"/>
              <a:ea typeface="Calibri"/>
              <a:cs typeface="Times New Roman"/>
            </a:endParaRPr>
          </a:p>
          <a:p>
            <a:pPr marL="1143000">
              <a:lnSpc>
                <a:spcPct val="90000"/>
              </a:lnSpc>
              <a:spcBef>
                <a:spcPts val="576"/>
              </a:spcBef>
              <a:spcAft>
                <a:spcPts val="0"/>
              </a:spcAft>
              <a:defRPr/>
            </a:pPr>
            <a:r>
              <a:rPr lang="en-US" sz="2400" dirty="0">
                <a:solidFill>
                  <a:srgbClr val="000000"/>
                </a:solidFill>
                <a:latin typeface="Calibri" panose="020F0502020204030204" pitchFamily="34" charset="0"/>
                <a:ea typeface="Calibri"/>
                <a:cs typeface="Times New Roman"/>
              </a:rPr>
              <a:t>New European balance of power </a:t>
            </a:r>
            <a:r>
              <a:rPr lang="en-US" sz="2400" dirty="0" smtClean="0">
                <a:solidFill>
                  <a:srgbClr val="000000"/>
                </a:solidFill>
                <a:latin typeface="Calibri" panose="020F0502020204030204" pitchFamily="34" charset="0"/>
                <a:ea typeface="Calibri"/>
                <a:cs typeface="Times New Roman"/>
              </a:rPr>
              <a:t>(forever changed)</a:t>
            </a:r>
            <a:endParaRPr lang="en-US" sz="2400" dirty="0">
              <a:solidFill>
                <a:srgbClr val="000000"/>
              </a:solidFill>
              <a:latin typeface="Calibri" panose="020F0502020204030204" pitchFamily="34" charset="0"/>
              <a:ea typeface="Calibri"/>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spot Bismarck?</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76962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6335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381000"/>
          </a:xfrm>
        </p:spPr>
        <p:txBody>
          <a:bodyPr/>
          <a:lstStyle/>
          <a:p>
            <a:r>
              <a:rPr lang="en-US" dirty="0" smtClean="0"/>
              <a:t>The France of Napoleon III</a:t>
            </a:r>
            <a:endParaRPr lang="en-US" dirty="0"/>
          </a:p>
        </p:txBody>
      </p:sp>
      <p:sp>
        <p:nvSpPr>
          <p:cNvPr id="3" name="Content Placeholder 2"/>
          <p:cNvSpPr>
            <a:spLocks noGrp="1"/>
          </p:cNvSpPr>
          <p:nvPr>
            <p:ph idx="1"/>
          </p:nvPr>
        </p:nvSpPr>
        <p:spPr>
          <a:xfrm>
            <a:off x="685800" y="990600"/>
            <a:ext cx="8034337" cy="5867400"/>
          </a:xfrm>
        </p:spPr>
        <p:txBody>
          <a:bodyPr/>
          <a:lstStyle/>
          <a:p>
            <a:r>
              <a:rPr lang="en-US" sz="3000" dirty="0" smtClean="0"/>
              <a:t>A “Modern Dictator”: Comparisons?</a:t>
            </a:r>
          </a:p>
          <a:p>
            <a:r>
              <a:rPr lang="en-US" sz="3000" dirty="0" smtClean="0"/>
              <a:t>A new conservative leader- realizes liberal and nationalist forces can actually boost his power. </a:t>
            </a:r>
          </a:p>
          <a:p>
            <a:r>
              <a:rPr lang="en-US" sz="3000" dirty="0" smtClean="0"/>
              <a:t>Is not taken seriously at first- but has a name- Bonaparte- synonymous with stability, greatness, and power. </a:t>
            </a:r>
          </a:p>
          <a:p>
            <a:pPr lvl="1"/>
            <a:r>
              <a:rPr lang="en-US" sz="2600" dirty="0" smtClean="0"/>
              <a:t>Clever and patient, he won the hearts of the public. </a:t>
            </a:r>
          </a:p>
          <a:p>
            <a:r>
              <a:rPr lang="en-US" sz="3000" dirty="0" smtClean="0"/>
              <a:t>1852-1860: Authoritarian Empire</a:t>
            </a:r>
          </a:p>
          <a:p>
            <a:r>
              <a:rPr lang="en-US" sz="3000" dirty="0" smtClean="0"/>
              <a:t>1860-1872: Liberal Empire</a:t>
            </a:r>
            <a:endParaRPr lang="en-US" sz="3000" dirty="0"/>
          </a:p>
        </p:txBody>
      </p:sp>
    </p:spTree>
    <p:extLst>
      <p:ext uri="{BB962C8B-B14F-4D97-AF65-F5344CB8AC3E}">
        <p14:creationId xmlns:p14="http://schemas.microsoft.com/office/powerpoint/2010/main" val="247645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59" y="381000"/>
            <a:ext cx="9067800" cy="381000"/>
          </a:xfrm>
        </p:spPr>
        <p:txBody>
          <a:bodyPr/>
          <a:lstStyle/>
          <a:p>
            <a:r>
              <a:rPr lang="en-US" dirty="0" smtClean="0"/>
              <a:t>How important is this?</a:t>
            </a:r>
            <a:endParaRPr lang="en-US" dirty="0"/>
          </a:p>
        </p:txBody>
      </p:sp>
      <p:sp>
        <p:nvSpPr>
          <p:cNvPr id="3" name="Content Placeholder 2"/>
          <p:cNvSpPr>
            <a:spLocks noGrp="1"/>
          </p:cNvSpPr>
          <p:nvPr>
            <p:ph idx="1"/>
          </p:nvPr>
        </p:nvSpPr>
        <p:spPr>
          <a:xfrm>
            <a:off x="652463" y="1447800"/>
            <a:ext cx="8262937" cy="5105400"/>
          </a:xfrm>
        </p:spPr>
        <p:txBody>
          <a:bodyPr/>
          <a:lstStyle/>
          <a:p>
            <a:r>
              <a:rPr lang="en-US" dirty="0" smtClean="0"/>
              <a:t>Many historians say the unification of Germany is the most important political development of the 19</a:t>
            </a:r>
            <a:r>
              <a:rPr lang="en-US" baseline="30000" dirty="0" smtClean="0"/>
              <a:t>th</a:t>
            </a:r>
            <a:r>
              <a:rPr lang="en-US" dirty="0" smtClean="0"/>
              <a:t> century.</a:t>
            </a:r>
          </a:p>
          <a:p>
            <a:endParaRPr lang="en-US" dirty="0"/>
          </a:p>
          <a:p>
            <a:r>
              <a:rPr lang="en-US" dirty="0" smtClean="0"/>
              <a:t>Refute or support this statement using evidence. </a:t>
            </a:r>
            <a:endParaRPr lang="en-US" dirty="0"/>
          </a:p>
        </p:txBody>
      </p:sp>
    </p:spTree>
    <p:extLst>
      <p:ext uri="{BB962C8B-B14F-4D97-AF65-F5344CB8AC3E}">
        <p14:creationId xmlns:p14="http://schemas.microsoft.com/office/powerpoint/2010/main" val="34980511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22.3 The Unification of Germany</a:t>
            </a:r>
            <a:endParaRPr lang="en-US" dirty="0"/>
          </a:p>
        </p:txBody>
      </p:sp>
      <p:sp>
        <p:nvSpPr>
          <p:cNvPr id="3174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22.3 p663</a:t>
            </a:r>
          </a:p>
        </p:txBody>
      </p:sp>
      <p:pic>
        <p:nvPicPr>
          <p:cNvPr id="23557" name="Picture 2" descr="A map shows the German unification in the year 1871. The Germanic confederation was in two parts, namely the North German confederation and the South German confederation.&#10;The North German confederation had the Kingdom of Prussia to its east and west. It also had Netherlands to its west and Denmark to its north. The North confederation included the following regions: Schleswig, Holstein, Oldenburg, Hanover, Mecklenburg, Hesse-Cassel, Hesse-Darmstadt and Saxony. It included the cities of Hamburg, Frankfurt, Weimar, Leipzig and Dresden.&#10;The South German confederation had Luxemburg and France to its east, Switzerland to its south, and Austria to its east. It included the following regions: Baden, Wurttemberg and Bavaria, including the cities of Mainz, Munich and Nuremberg.&#10;As shown in the map, the Kingdom of Prussia included West and East Prussia, and had the Russian Empire and Austria to its east and south. It had the North German Confederation to its west. The land across the confederation, which included the cities of Cologne and Trier, also belonged to the Kingdom of Prussia. The region had Belgium to its West.&#10;Alsace and Lorraine were annexed to German territory in the year 1871." title="MAP 22.3 The Unification of German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757238"/>
            <a:ext cx="7127875"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The Unification of Germany</a:t>
            </a:r>
            <a:endParaRPr lang="en-US" dirty="0"/>
          </a:p>
        </p:txBody>
      </p:sp>
      <p:sp>
        <p:nvSpPr>
          <p:cNvPr id="337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p664</a:t>
            </a:r>
          </a:p>
        </p:txBody>
      </p:sp>
      <p:graphicFrame>
        <p:nvGraphicFramePr>
          <p:cNvPr id="6" name="Table 5"/>
          <p:cNvGraphicFramePr>
            <a:graphicFrameLocks noGrp="1"/>
          </p:cNvGraphicFramePr>
          <p:nvPr>
            <p:extLst>
              <p:ext uri="{D42A27DB-BD31-4B8C-83A1-F6EECF244321}">
                <p14:modId xmlns:p14="http://schemas.microsoft.com/office/powerpoint/2010/main" val="3946608512"/>
              </p:ext>
            </p:extLst>
          </p:nvPr>
        </p:nvGraphicFramePr>
        <p:xfrm>
          <a:off x="876300" y="1347129"/>
          <a:ext cx="8077200" cy="5219700"/>
        </p:xfrm>
        <a:graphic>
          <a:graphicData uri="http://schemas.openxmlformats.org/drawingml/2006/table">
            <a:tbl>
              <a:tblPr firstRow="1"/>
              <a:tblGrid>
                <a:gridCol w="5105400">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Event/Leader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King William I of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1861–1888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Bismarck becomes minister-president of Prussia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Danish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Austro-Prussian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K</a:t>
                      </a:r>
                      <a:r>
                        <a:rPr lang="en-US" sz="2500" dirty="0">
                          <a:effectLst/>
                          <a:latin typeface="Calibri" panose="020F0502020204030204" pitchFamily="34" charset="0"/>
                          <a:ea typeface="Arial Unicode MS"/>
                          <a:cs typeface="Arial Unicode MS"/>
                        </a:rPr>
                        <a:t>ö</a:t>
                      </a:r>
                      <a:r>
                        <a:rPr lang="en-US" sz="2500" dirty="0">
                          <a:effectLst/>
                          <a:latin typeface="Calibri" panose="020F0502020204030204" pitchFamily="34" charset="0"/>
                          <a:ea typeface="Calibri"/>
                          <a:cs typeface="Times New Roman"/>
                        </a:rPr>
                        <a:t>niggr</a:t>
                      </a:r>
                      <a:r>
                        <a:rPr lang="en-US" sz="2500" dirty="0">
                          <a:effectLst/>
                          <a:latin typeface="Calibri" panose="020F0502020204030204" pitchFamily="34" charset="0"/>
                          <a:ea typeface="Arial Unicode MS"/>
                          <a:cs typeface="Arial Unicode MS"/>
                        </a:rPr>
                        <a:t>ä</a:t>
                      </a:r>
                      <a:r>
                        <a:rPr lang="en-US" sz="2500" dirty="0">
                          <a:effectLst/>
                          <a:latin typeface="Calibri" panose="020F0502020204030204" pitchFamily="34" charset="0"/>
                          <a:ea typeface="Calibri"/>
                          <a:cs typeface="Times New Roman"/>
                        </a:rPr>
                        <a:t>tz</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1866 (July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Franco-Prussian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1870–1871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Battle of Sedan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1870 (September 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Fall of Paris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(January 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German Empire proclaimed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1871 (January 18)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a:xfrm>
            <a:off x="660400" y="3810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 Building and Reform: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National State in Midcentury </a:t>
            </a:r>
          </a:p>
        </p:txBody>
      </p:sp>
      <p:sp>
        <p:nvSpPr>
          <p:cNvPr id="34818" name="Rectangle 1027"/>
          <p:cNvSpPr>
            <a:spLocks noGrp="1" noChangeArrowheads="1"/>
          </p:cNvSpPr>
          <p:nvPr>
            <p:ph type="body" idx="1"/>
          </p:nvPr>
        </p:nvSpPr>
        <p:spPr>
          <a:xfrm>
            <a:off x="660400" y="1905000"/>
            <a:ext cx="7769225" cy="4786313"/>
          </a:xfrm>
        </p:spPr>
        <p:txBody>
          <a:bodyPr/>
          <a:lstStyle/>
          <a:p>
            <a:pPr eaLnBrk="1" hangingPunct="1">
              <a:lnSpc>
                <a:spcPct val="90000"/>
              </a:lnSpc>
              <a:defRPr/>
            </a:pPr>
            <a:r>
              <a:rPr lang="en-US" altLang="en-US" dirty="0">
                <a:latin typeface="Calibri" pitchFamily="34" charset="0"/>
                <a:ea typeface="ＭＳ Ｐゴシック" pitchFamily="34" charset="-128"/>
              </a:rPr>
              <a:t>The Austrian Empire: Toward a Dual Monarchy</a:t>
            </a:r>
          </a:p>
          <a:p>
            <a:pPr marL="740664" eaLnBrk="1" hangingPunct="1">
              <a:lnSpc>
                <a:spcPct val="90000"/>
              </a:lnSpc>
              <a:defRPr/>
            </a:pPr>
            <a:r>
              <a:rPr lang="en-US" altLang="en-US" sz="2800" dirty="0">
                <a:latin typeface="Calibri" pitchFamily="34" charset="0"/>
                <a:ea typeface="ＭＳ Ｐゴシック" pitchFamily="34" charset="-128"/>
              </a:rPr>
              <a:t>Emancipation of serfs (September, 1848)</a:t>
            </a:r>
          </a:p>
          <a:p>
            <a:pPr marL="740664" eaLnBrk="1" hangingPunct="1">
              <a:lnSpc>
                <a:spcPct val="90000"/>
              </a:lnSpc>
              <a:defRPr/>
            </a:pPr>
            <a:r>
              <a:rPr lang="en-US" altLang="en-US" sz="2800" dirty="0">
                <a:latin typeface="Calibri" pitchFamily="34" charset="0"/>
                <a:ea typeface="ＭＳ Ｐゴシック" pitchFamily="34" charset="-128"/>
              </a:rPr>
              <a:t>Alexander von Bach (1813-1893) and centralized autocracy </a:t>
            </a:r>
          </a:p>
          <a:p>
            <a:pPr marL="740664" eaLnBrk="1" hangingPunct="1">
              <a:lnSpc>
                <a:spcPct val="90000"/>
              </a:lnSpc>
              <a:defRPr/>
            </a:pPr>
            <a:r>
              <a:rPr lang="en-US" altLang="en-US" sz="2800" dirty="0">
                <a:latin typeface="Calibri" pitchFamily="34" charset="0"/>
                <a:ea typeface="ＭＳ Ｐゴシック" pitchFamily="34" charset="-128"/>
              </a:rPr>
              <a:t>Emperor Francis Joseph (1848-1916)</a:t>
            </a:r>
            <a:endParaRPr lang="en-US" altLang="en-US" dirty="0">
              <a:latin typeface="Calibri" pitchFamily="34" charset="0"/>
              <a:ea typeface="ＭＳ Ｐゴシック" pitchFamily="34" charset="-128"/>
            </a:endParaRPr>
          </a:p>
          <a:p>
            <a:pPr lvl="1" eaLnBrk="1" hangingPunct="1">
              <a:lnSpc>
                <a:spcPct val="90000"/>
              </a:lnSpc>
              <a:defRPr/>
            </a:pPr>
            <a:r>
              <a:rPr lang="en-US" altLang="en-US" i="1" dirty="0" err="1">
                <a:latin typeface="Calibri" pitchFamily="34" charset="0"/>
                <a:ea typeface="ＭＳ Ｐゴシック" pitchFamily="34" charset="-128"/>
              </a:rPr>
              <a:t>Ausgleich</a:t>
            </a:r>
            <a:r>
              <a:rPr lang="en-US" altLang="en-US" dirty="0">
                <a:latin typeface="Calibri" pitchFamily="34" charset="0"/>
                <a:ea typeface="ＭＳ Ｐゴシック" pitchFamily="34" charset="-128"/>
              </a:rPr>
              <a:t> of 1867 </a:t>
            </a:r>
          </a:p>
          <a:p>
            <a:pPr lvl="2" eaLnBrk="1" hangingPunct="1">
              <a:lnSpc>
                <a:spcPct val="90000"/>
              </a:lnSpc>
              <a:defRPr/>
            </a:pPr>
            <a:r>
              <a:rPr lang="en-US" altLang="en-US" dirty="0">
                <a:latin typeface="Calibri" pitchFamily="34" charset="0"/>
                <a:ea typeface="ＭＳ Ｐゴシック" pitchFamily="34" charset="-128"/>
              </a:rPr>
              <a:t>Creation of the Dual Monarchy of Austria-Hungary</a:t>
            </a:r>
          </a:p>
          <a:p>
            <a:pPr lvl="3" eaLnBrk="1" hangingPunct="1">
              <a:lnSpc>
                <a:spcPct val="90000"/>
              </a:lnSpc>
              <a:defRPr/>
            </a:pPr>
            <a:r>
              <a:rPr lang="en-US" altLang="en-US" dirty="0">
                <a:latin typeface="Calibri" pitchFamily="34" charset="0"/>
                <a:ea typeface="ＭＳ Ｐゴシック" pitchFamily="34" charset="-128"/>
              </a:rPr>
              <a:t>Separate political machinery; common army, foreign policy, and finances</a:t>
            </a:r>
          </a:p>
          <a:p>
            <a:pPr lvl="2" eaLnBrk="1" hangingPunct="1">
              <a:lnSpc>
                <a:spcPct val="90000"/>
              </a:lnSpc>
              <a:defRPr/>
            </a:pPr>
            <a:r>
              <a:rPr lang="en-US" altLang="en-US" dirty="0">
                <a:latin typeface="Calibri" pitchFamily="34" charset="0"/>
                <a:ea typeface="ＭＳ Ｐゴシック" pitchFamily="34" charset="-128"/>
              </a:rPr>
              <a:t>Dissatisfaction of other minorities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60400" y="45720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Nation Building and Reform: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National State in </a:t>
            </a:r>
            <a:r>
              <a:rPr lang="en-US" altLang="en-US" dirty="0" smtClean="0">
                <a:latin typeface="Calibri" panose="020F0502020204030204" pitchFamily="34" charset="0"/>
                <a:ea typeface="ＭＳ Ｐゴシック" panose="020B0600070205080204" pitchFamily="34" charset="-128"/>
              </a:rPr>
              <a:t>Midcentury</a:t>
            </a:r>
            <a:endParaRPr lang="en-US" altLang="en-US" dirty="0">
              <a:latin typeface="Calibri" panose="020F0502020204030204" pitchFamily="34" charset="0"/>
              <a:ea typeface="ＭＳ Ｐゴシック" panose="020B0600070205080204" pitchFamily="34" charset="-128"/>
            </a:endParaRPr>
          </a:p>
        </p:txBody>
      </p:sp>
      <p:sp>
        <p:nvSpPr>
          <p:cNvPr id="23555" name="Rectangle 1027"/>
          <p:cNvSpPr>
            <a:spLocks noGrp="1" noChangeArrowheads="1"/>
          </p:cNvSpPr>
          <p:nvPr>
            <p:ph type="body" idx="1"/>
          </p:nvPr>
        </p:nvSpPr>
        <p:spPr>
          <a:xfrm>
            <a:off x="660400" y="1905000"/>
            <a:ext cx="7769225" cy="4786313"/>
          </a:xfrm>
        </p:spPr>
        <p:txBody>
          <a:bodyPr/>
          <a:lstStyle/>
          <a:p>
            <a:pPr eaLnBrk="1" hangingPunct="1">
              <a:lnSpc>
                <a:spcPct val="90000"/>
              </a:lnSpc>
              <a:defRPr/>
            </a:pPr>
            <a:r>
              <a:rPr lang="en-US" altLang="en-US" dirty="0">
                <a:latin typeface="Calibri" pitchFamily="34" charset="0"/>
                <a:ea typeface="ＭＳ Ｐゴシック" pitchFamily="34" charset="-128"/>
              </a:rPr>
              <a:t>Imperial Russia</a:t>
            </a:r>
          </a:p>
          <a:p>
            <a:pPr lvl="1" eaLnBrk="1" hangingPunct="1">
              <a:lnSpc>
                <a:spcPct val="90000"/>
              </a:lnSpc>
              <a:defRPr/>
            </a:pPr>
            <a:r>
              <a:rPr lang="en-US" altLang="en-US" dirty="0">
                <a:latin typeface="Calibri" pitchFamily="34" charset="0"/>
                <a:ea typeface="ＭＳ Ｐゴシック" pitchFamily="34" charset="-128"/>
              </a:rPr>
              <a:t>Tsar Alexander II (1855 – 1881)</a:t>
            </a:r>
          </a:p>
          <a:p>
            <a:pPr lvl="1" eaLnBrk="1" hangingPunct="1">
              <a:lnSpc>
                <a:spcPct val="90000"/>
              </a:lnSpc>
              <a:defRPr/>
            </a:pPr>
            <a:r>
              <a:rPr lang="en-US" altLang="en-US" dirty="0">
                <a:latin typeface="Calibri" pitchFamily="34" charset="0"/>
                <a:ea typeface="ＭＳ Ｐゴシック" pitchFamily="34" charset="-128"/>
              </a:rPr>
              <a:t>Abolition of serfdom (March 3, 1861)</a:t>
            </a:r>
          </a:p>
          <a:p>
            <a:pPr lvl="1" eaLnBrk="1" hangingPunct="1">
              <a:lnSpc>
                <a:spcPct val="90000"/>
              </a:lnSpc>
              <a:defRPr/>
            </a:pPr>
            <a:r>
              <a:rPr lang="en-US" altLang="en-US" dirty="0">
                <a:latin typeface="Calibri" pitchFamily="34" charset="0"/>
                <a:ea typeface="ＭＳ Ｐゴシック" pitchFamily="34" charset="-128"/>
              </a:rPr>
              <a:t>Other reforms</a:t>
            </a:r>
          </a:p>
          <a:p>
            <a:pPr lvl="2" eaLnBrk="1" hangingPunct="1">
              <a:lnSpc>
                <a:spcPct val="90000"/>
              </a:lnSpc>
              <a:defRPr/>
            </a:pPr>
            <a:r>
              <a:rPr lang="en-US" altLang="en-US" dirty="0">
                <a:latin typeface="Calibri" pitchFamily="34" charset="0"/>
                <a:ea typeface="ＭＳ Ｐゴシック" pitchFamily="34" charset="-128"/>
              </a:rPr>
              <a:t>Zemstvos (1864)</a:t>
            </a:r>
          </a:p>
          <a:p>
            <a:pPr lvl="2" eaLnBrk="1" hangingPunct="1">
              <a:lnSpc>
                <a:spcPct val="90000"/>
              </a:lnSpc>
              <a:defRPr/>
            </a:pPr>
            <a:r>
              <a:rPr lang="en-US" altLang="en-US" dirty="0">
                <a:latin typeface="Calibri" pitchFamily="34" charset="0"/>
                <a:ea typeface="ＭＳ Ｐゴシック" pitchFamily="34" charset="-128"/>
              </a:rPr>
              <a:t>Legal reforms (1864)</a:t>
            </a:r>
          </a:p>
          <a:p>
            <a:pPr marL="740664" lvl="2" eaLnBrk="1" hangingPunct="1">
              <a:lnSpc>
                <a:spcPct val="90000"/>
              </a:lnSpc>
              <a:defRPr/>
            </a:pPr>
            <a:r>
              <a:rPr lang="en-US" altLang="en-US" sz="2800" dirty="0">
                <a:latin typeface="Calibri" pitchFamily="34" charset="0"/>
                <a:ea typeface="ＭＳ Ｐゴシック" pitchFamily="34" charset="-128"/>
              </a:rPr>
              <a:t>Populism </a:t>
            </a:r>
          </a:p>
          <a:p>
            <a:pPr lvl="2" eaLnBrk="1" hangingPunct="1">
              <a:lnSpc>
                <a:spcPct val="90000"/>
              </a:lnSpc>
              <a:defRPr/>
            </a:pPr>
            <a:r>
              <a:rPr lang="en-US" altLang="en-US" dirty="0">
                <a:latin typeface="Calibri" pitchFamily="34" charset="0"/>
                <a:ea typeface="ＭＳ Ｐゴシック" pitchFamily="34" charset="-128"/>
              </a:rPr>
              <a:t>Alexander </a:t>
            </a:r>
            <a:r>
              <a:rPr lang="en-US" altLang="en-US" dirty="0" err="1">
                <a:latin typeface="Calibri" pitchFamily="34" charset="0"/>
                <a:ea typeface="ＭＳ Ｐゴシック" pitchFamily="34" charset="-128"/>
              </a:rPr>
              <a:t>Herzen</a:t>
            </a:r>
            <a:r>
              <a:rPr lang="en-US" altLang="en-US" dirty="0">
                <a:latin typeface="Calibri" pitchFamily="34" charset="0"/>
                <a:ea typeface="ＭＳ Ｐゴシック" pitchFamily="34" charset="-128"/>
              </a:rPr>
              <a:t> (1812-1870): </a:t>
            </a:r>
            <a:r>
              <a:rPr lang="en-US" altLang="en-US" i="1" dirty="0">
                <a:latin typeface="Calibri" pitchFamily="34" charset="0"/>
                <a:ea typeface="ＭＳ Ｐゴシック" pitchFamily="34" charset="-128"/>
              </a:rPr>
              <a:t>The Bell</a:t>
            </a:r>
          </a:p>
          <a:p>
            <a:pPr lvl="2" eaLnBrk="1" hangingPunct="1">
              <a:lnSpc>
                <a:spcPct val="90000"/>
              </a:lnSpc>
              <a:defRPr/>
            </a:pPr>
            <a:r>
              <a:rPr lang="en-US" altLang="en-US" dirty="0">
                <a:latin typeface="Calibri" pitchFamily="34" charset="0"/>
                <a:ea typeface="ＭＳ Ｐゴシック" pitchFamily="34" charset="-128"/>
              </a:rPr>
              <a:t>1881: People’s Will assassinate Alexander II </a:t>
            </a:r>
          </a:p>
          <a:p>
            <a:pPr marL="740664" lvl="2" eaLnBrk="1" hangingPunct="1">
              <a:lnSpc>
                <a:spcPct val="90000"/>
              </a:lnSpc>
              <a:defRPr/>
            </a:pPr>
            <a:r>
              <a:rPr lang="en-US" altLang="en-US" sz="2800" dirty="0">
                <a:latin typeface="Calibri" pitchFamily="34" charset="0"/>
                <a:ea typeface="ＭＳ Ｐゴシック" pitchFamily="34" charset="-128"/>
              </a:rPr>
              <a:t>Alexander III (1881-1894): Turns against reform </a:t>
            </a:r>
          </a:p>
          <a:p>
            <a:pPr lvl="2" eaLnBrk="1" hangingPunct="1">
              <a:lnSpc>
                <a:spcPct val="90000"/>
              </a:lnSpc>
              <a:defRPr/>
            </a:pPr>
            <a:endParaRPr lang="en-US" altLang="en-US" i="1"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22.4 Europe in 1871</a:t>
            </a:r>
            <a:endParaRPr lang="en-US" dirty="0"/>
          </a:p>
        </p:txBody>
      </p:sp>
      <p:sp>
        <p:nvSpPr>
          <p:cNvPr id="3789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22.4 p665</a:t>
            </a:r>
          </a:p>
        </p:txBody>
      </p:sp>
      <p:pic>
        <p:nvPicPr>
          <p:cNvPr id="25605" name="Picture 2" descr="A map shows Europe in 1871. In Northern Europe were Norway and Sweden, Denmark and Finland. To the east lay the Russian Empire, followed by the Ottoman Empire and  Greece to its south, with Crimea lying between the two Empires. To the west of Russia were Germany, and Austria-Hungary as well as the regions of Poland, Moldavia, Wallachia, and Serbia. &#10;Western Europe contained Great Britain, which included Ireland, Scotland and England. The regions of Netherlands, Belgium, Luxembourg, and Switzerland had Germany and Austria-Hungary to their east and France to their west. Italy lay to the south of Switzerland. Portugal and Spain were at the extreme southwest of Europe, with France northeast.&#10;The map also shows a few northern regions of Africa which are Morocco, Algeria and Tunisia. The following major cities are also shown in the map: London in England, Paris and Marseilles in France, Madrid in Spain, Lisbon in Portugal, Tangier in Morocco, Algiers in Algeria, Tunis in Tunisia, Venice, Rome and Naples in Italy, Buda in Hungary, Vienna and Prague in Austria, Berlin in Germany, Copenhagen in Denmark, Christiania and Stockholm in Norway and Sweden, Helsingfors in Finland, Warsaw in Poland, Saint Petersburg, Moscow and Odessa in Russian Empire, Sevastopol in Crimea, Constantinople in Ottoman Empire, and Athens in Greece." title="MAP 22.4 Europe in 187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796925"/>
            <a:ext cx="63341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Emancipation of the Serfs</a:t>
            </a:r>
            <a:endParaRPr lang="en-US" dirty="0"/>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p666</a:t>
            </a:r>
          </a:p>
        </p:txBody>
      </p:sp>
      <p:pic>
        <p:nvPicPr>
          <p:cNvPr id="3994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363" y="890588"/>
            <a:ext cx="588327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2"/>
          <p:cNvSpPr>
            <a:spLocks noChangeArrowheads="1"/>
          </p:cNvSpPr>
          <p:nvPr/>
        </p:nvSpPr>
        <p:spPr bwMode="auto">
          <a:xfrm>
            <a:off x="928688" y="5510213"/>
            <a:ext cx="7286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March 3, 1861, Tsar Alexander II issued an edict emancipating the Russia serfs. </a:t>
            </a:r>
            <a:endParaRPr lang="en-US" altLang="en-US" sz="20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22.5 Ethnic Groups in the Dual Monarchy, 1867</a:t>
            </a:r>
            <a:endParaRPr lang="en-US" dirty="0"/>
          </a:p>
        </p:txBody>
      </p:sp>
      <p:sp>
        <p:nvSpPr>
          <p:cNvPr id="4198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22.5 p667</a:t>
            </a:r>
          </a:p>
        </p:txBody>
      </p:sp>
      <p:pic>
        <p:nvPicPr>
          <p:cNvPr id="29701" name="Picture 2" descr="A map shows the distribution of ethnic groups in Europe. It also shows the line of distinction between Austria and Hungary. &#10;The following regions hosted the German people: Voralberg, Carinthia, Salzburg, Upper Austria, Lower Austria, and Silesia, including the city of Vienna. They were also spread through parts of Hungary and Transylvania, including the cities of Buda and Pest. &#10;The Poles were in Galicia. Croats in Croatia-Slovenia, Dalmatia, Bosnia and Herzegovina. &#10;The Czechs were found in the regions of Bohemia and Moravia, including the city of Prague. The region that hosted the Serbs had regions of Croats to its west, Hungary to its north and Transylvania to its east. It included the city of Belgrade. &#10;The Italians were spread throughout the regions of Tyrol and Istria, and a very small portion of Dalmatia. The region to the east of Slovakia and Galicia hosted little Russians. The Magyars settled down in the region of Hungary, and also spread to the area east of Transylvania. Transylvania hosted Romanians primarily. &#10;Slovakia hosted the Slovaks, and the regions of Styria;  Carniola and Gorz hosted the Slovenes.&#10;The border between Austria and Hungary starts near the coastline, to the south of Herzegovina. It runs parallel to the Coastline, past Dalmatia and crosses the coastline to enter the Adriatic Sea. It covers a few islands and a portion of the Sea and gets back to the land near Gorz and Istria. The Border line coincides with borders of Carniola and Styria. It then travels towards Vienna and further moves along to separate Moravia, Silesia, and Galicia from Slovakia. It finally enters Transylvania and ends there." title="MAP 22.5 Ethnic Groups in the Dual Monarchy, 186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1725" y="990600"/>
            <a:ext cx="6940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90563" y="228600"/>
            <a:ext cx="8453437" cy="11430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Nation Building and Reform: The National State in </a:t>
            </a:r>
            <a:r>
              <a:rPr lang="en-US" altLang="en-US" sz="3800" dirty="0" smtClean="0">
                <a:latin typeface="Calibri" panose="020F0502020204030204" pitchFamily="34" charset="0"/>
                <a:ea typeface="ＭＳ Ｐゴシック" panose="020B0600070205080204" pitchFamily="34" charset="-128"/>
              </a:rPr>
              <a:t>Midcentury</a:t>
            </a:r>
            <a:endParaRPr lang="en-US" altLang="en-US" sz="3800" dirty="0">
              <a:latin typeface="Calibri" panose="020F0502020204030204" pitchFamily="34" charset="0"/>
              <a:ea typeface="ＭＳ Ｐゴシック" panose="020B0600070205080204" pitchFamily="34" charset="-128"/>
            </a:endParaRPr>
          </a:p>
        </p:txBody>
      </p:sp>
      <p:sp>
        <p:nvSpPr>
          <p:cNvPr id="44035" name="Rectangle 3"/>
          <p:cNvSpPr>
            <a:spLocks noGrp="1" noChangeArrowheads="1"/>
          </p:cNvSpPr>
          <p:nvPr>
            <p:ph type="body" idx="1"/>
          </p:nvPr>
        </p:nvSpPr>
        <p:spPr>
          <a:xfrm>
            <a:off x="701001" y="1600200"/>
            <a:ext cx="8382000" cy="4786313"/>
          </a:xfrm>
        </p:spPr>
        <p:txBody>
          <a:bodyPr/>
          <a:lstStyle/>
          <a:p>
            <a:pPr eaLnBrk="1" hangingPunct="1"/>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Great Britain: The Victorian Age</a:t>
            </a:r>
          </a:p>
          <a:p>
            <a:pPr lvl="1" eaLnBrk="1" hangingPunct="1"/>
            <a:r>
              <a:rPr lang="en-US" altLang="en-US" dirty="0">
                <a:latin typeface="Calibri" panose="020F0502020204030204" pitchFamily="34" charset="0"/>
                <a:ea typeface="ＭＳ Ｐゴシック" panose="020B0600070205080204" pitchFamily="34" charset="-128"/>
              </a:rPr>
              <a:t>The maintenance of peace and stability</a:t>
            </a:r>
          </a:p>
          <a:p>
            <a:pPr lvl="2" eaLnBrk="1" hangingPunct="1"/>
            <a:r>
              <a:rPr lang="en-US" altLang="en-US" dirty="0">
                <a:latin typeface="Calibri" panose="020F0502020204030204" pitchFamily="34" charset="0"/>
                <a:ea typeface="ＭＳ Ｐゴシック" panose="020B0600070205080204" pitchFamily="34" charset="-128"/>
              </a:rPr>
              <a:t>Social and political reforms plus prosperity</a:t>
            </a:r>
          </a:p>
          <a:p>
            <a:pPr lvl="2" eaLnBrk="1" hangingPunct="1"/>
            <a:r>
              <a:rPr lang="en-US" altLang="en-US" dirty="0">
                <a:latin typeface="Calibri" panose="020F0502020204030204" pitchFamily="34" charset="0"/>
                <a:ea typeface="ＭＳ Ｐゴシック" panose="020B0600070205080204" pitchFamily="34" charset="-128"/>
              </a:rPr>
              <a:t>Queen Victoria (1837 – 1901) as exemplar</a:t>
            </a:r>
          </a:p>
          <a:p>
            <a:pPr lvl="1" eaLnBrk="1" hangingPunct="1"/>
            <a:r>
              <a:rPr lang="en-US" altLang="en-US" dirty="0">
                <a:latin typeface="Calibri" panose="020F0502020204030204" pitchFamily="34" charset="0"/>
                <a:ea typeface="ＭＳ Ｐゴシック" panose="020B0600070205080204" pitchFamily="34" charset="-128"/>
              </a:rPr>
              <a:t>Benjamin Disraeli (1804 – 1881) and the Reform Act of 1867</a:t>
            </a:r>
          </a:p>
          <a:p>
            <a:pPr lvl="2" eaLnBrk="1" hangingPunct="1"/>
            <a:r>
              <a:rPr lang="en-US" altLang="en-US" dirty="0">
                <a:latin typeface="Calibri" panose="020F0502020204030204" pitchFamily="34" charset="0"/>
                <a:ea typeface="ＭＳ Ｐゴシック" panose="020B0600070205080204" pitchFamily="34" charset="-128"/>
              </a:rPr>
              <a:t>Doubled electorate and altered party politics</a:t>
            </a:r>
          </a:p>
          <a:p>
            <a:pPr lvl="1" eaLnBrk="1" hangingPunct="1"/>
            <a:r>
              <a:rPr lang="en-US" altLang="en-US" dirty="0">
                <a:latin typeface="Calibri" panose="020F0502020204030204" pitchFamily="34" charset="0"/>
                <a:ea typeface="ＭＳ Ｐゴシック" panose="020B0600070205080204" pitchFamily="34" charset="-128"/>
              </a:rPr>
              <a:t>The liberal policies of William Gladstone (1809 – 1898)</a:t>
            </a:r>
          </a:p>
          <a:p>
            <a:pPr lvl="2" eaLnBrk="1" hangingPunct="1"/>
            <a:r>
              <a:rPr lang="en-US" altLang="en-US" dirty="0">
                <a:latin typeface="Calibri" panose="020F0502020204030204" pitchFamily="34" charset="0"/>
                <a:ea typeface="ＭＳ Ｐゴシック" panose="020B0600070205080204" pitchFamily="34" charset="-128"/>
              </a:rPr>
              <a:t>Elimination of voting and military abuses, institution of fair competition for civil service, and education reform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The Young Victoria </a:t>
            </a:r>
            <a:r>
              <a:rPr lang="en-US" sz="3000" kern="1200" dirty="0">
                <a:solidFill>
                  <a:srgbClr val="000000"/>
                </a:solidFill>
                <a:latin typeface="Calibri"/>
                <a:ea typeface="ＭＳ Ｐゴシック"/>
                <a:cs typeface="ＭＳ Ｐゴシック"/>
              </a:rPr>
              <a:t>(2009)</a:t>
            </a:r>
            <a:endParaRPr lang="en-US" sz="3000"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p669</a:t>
            </a:r>
          </a:p>
        </p:txBody>
      </p:sp>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524000"/>
            <a:ext cx="475615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ChangeArrowheads="1"/>
          </p:cNvSpPr>
          <p:nvPr/>
        </p:nvSpPr>
        <p:spPr bwMode="auto">
          <a:xfrm>
            <a:off x="2286000" y="48006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The coronation of Victoria (Emily Blunt) as the queen of England.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381000"/>
          </a:xfrm>
        </p:spPr>
        <p:txBody>
          <a:bodyPr/>
          <a:lstStyle/>
          <a:p>
            <a:r>
              <a:rPr lang="en-US" dirty="0" smtClean="0"/>
              <a:t>Napoleon III</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32004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295401"/>
            <a:ext cx="3352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544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Queen Victoria and Her Family</a:t>
            </a:r>
            <a:endParaRPr lang="en-US" dirty="0"/>
          </a:p>
        </p:txBody>
      </p:sp>
      <p:sp>
        <p:nvSpPr>
          <p:cNvPr id="471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p669</a:t>
            </a:r>
          </a:p>
        </p:txBody>
      </p:sp>
      <p:pic>
        <p:nvPicPr>
          <p:cNvPr id="471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613" y="609600"/>
            <a:ext cx="74707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2"/>
          <p:cNvSpPr>
            <a:spLocks noChangeArrowheads="1"/>
          </p:cNvSpPr>
          <p:nvPr/>
        </p:nvSpPr>
        <p:spPr bwMode="auto">
          <a:xfrm>
            <a:off x="836613" y="5367338"/>
            <a:ext cx="7470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Queen Victoria, who ruled Britain from 1837 to 1901, married her German first cousin, Prince Albert of Saxe-Coburg-Gotha, in 1840 and subsequently gave birth to four sons and five daughters, who married into a number of European royal families. </a:t>
            </a:r>
            <a:endParaRPr lang="en-US" altLang="en-US" sz="200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TABLE 22.1 Expansion of the British Electorate</a:t>
            </a:r>
            <a:endParaRPr lang="en-US" dirty="0"/>
          </a:p>
        </p:txBody>
      </p:sp>
      <p:sp>
        <p:nvSpPr>
          <p:cNvPr id="49154" name="TextBox 2"/>
          <p:cNvSpPr txBox="1">
            <a:spLocks noChangeArrowheads="1"/>
          </p:cNvSpPr>
          <p:nvPr/>
        </p:nvSpPr>
        <p:spPr bwMode="auto">
          <a:xfrm>
            <a:off x="7834313" y="6604000"/>
            <a:ext cx="130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Table 22.1 p670</a:t>
            </a:r>
          </a:p>
        </p:txBody>
      </p:sp>
      <p:graphicFrame>
        <p:nvGraphicFramePr>
          <p:cNvPr id="6" name="Table 5"/>
          <p:cNvGraphicFramePr>
            <a:graphicFrameLocks noGrp="1"/>
          </p:cNvGraphicFramePr>
          <p:nvPr>
            <p:extLst>
              <p:ext uri="{D42A27DB-BD31-4B8C-83A1-F6EECF244321}">
                <p14:modId xmlns:p14="http://schemas.microsoft.com/office/powerpoint/2010/main" val="3921025065"/>
              </p:ext>
            </p:extLst>
          </p:nvPr>
        </p:nvGraphicFramePr>
        <p:xfrm>
          <a:off x="990600" y="1457325"/>
          <a:ext cx="7848600" cy="4819650"/>
        </p:xfrm>
        <a:graphic>
          <a:graphicData uri="http://schemas.openxmlformats.org/drawingml/2006/table">
            <a:tbl>
              <a:tblPr firstRow="1"/>
              <a:tblGrid>
                <a:gridCol w="3200400">
                  <a:extLst>
                    <a:ext uri="{9D8B030D-6E8A-4147-A177-3AD203B41FA5}">
                      <a16:colId xmlns:a16="http://schemas.microsoft.com/office/drawing/2014/main" xmlns="" val="20000"/>
                    </a:ext>
                  </a:extLst>
                </a:gridCol>
                <a:gridCol w="2087078">
                  <a:extLst>
                    <a:ext uri="{9D8B030D-6E8A-4147-A177-3AD203B41FA5}">
                      <a16:colId xmlns:a16="http://schemas.microsoft.com/office/drawing/2014/main" xmlns="" val="20001"/>
                    </a:ext>
                  </a:extLst>
                </a:gridCol>
                <a:gridCol w="2561122">
                  <a:extLst>
                    <a:ext uri="{9D8B030D-6E8A-4147-A177-3AD203B41FA5}">
                      <a16:colId xmlns:a16="http://schemas.microsoft.com/office/drawing/2014/main" xmlns="" val="20002"/>
                    </a:ext>
                  </a:extLst>
                </a:gridCol>
              </a:tblGrid>
              <a:tr h="0">
                <a:tc>
                  <a:txBody>
                    <a:bodyPr/>
                    <a:lstStyle/>
                    <a:p>
                      <a:pPr marL="0" marR="0">
                        <a:lnSpc>
                          <a:spcPct val="115000"/>
                        </a:lnSpc>
                        <a:spcBef>
                          <a:spcPts val="0"/>
                        </a:spcBef>
                        <a:spcAft>
                          <a:spcPts val="0"/>
                        </a:spcAft>
                      </a:pPr>
                      <a:r>
                        <a:rPr lang="en-US" sz="2500" b="1" dirty="0">
                          <a:effectLst/>
                          <a:latin typeface="Calibri"/>
                          <a:ea typeface="Calibri"/>
                          <a:cs typeface="Times New Roman"/>
                        </a:rPr>
                        <a:t>Year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latin typeface="Calibri"/>
                          <a:ea typeface="Calibri"/>
                          <a:cs typeface="Times New Roman"/>
                        </a:rPr>
                        <a:t>Number of</a:t>
                      </a:r>
                      <a:br>
                        <a:rPr lang="en-US" sz="2500" b="1" dirty="0">
                          <a:effectLst/>
                          <a:latin typeface="Calibri"/>
                          <a:ea typeface="Calibri"/>
                          <a:cs typeface="Times New Roman"/>
                        </a:rPr>
                      </a:br>
                      <a:r>
                        <a:rPr lang="en-US" sz="2500" b="1" dirty="0">
                          <a:effectLst/>
                          <a:latin typeface="Calibri"/>
                          <a:ea typeface="Calibri"/>
                          <a:cs typeface="Times New Roman"/>
                        </a:rPr>
                        <a:t>Voters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latin typeface="Calibri"/>
                          <a:ea typeface="Calibri"/>
                          <a:cs typeface="Times New Roman"/>
                        </a:rPr>
                        <a:t>Percentage of </a:t>
                      </a:r>
                      <a:br>
                        <a:rPr lang="en-US" sz="2500" b="1" dirty="0">
                          <a:effectLst/>
                          <a:latin typeface="Calibri"/>
                          <a:ea typeface="Calibri"/>
                          <a:cs typeface="Times New Roman"/>
                        </a:rPr>
                      </a:br>
                      <a:r>
                        <a:rPr lang="en-US" sz="2500" b="1" dirty="0">
                          <a:effectLst/>
                          <a:latin typeface="Calibri"/>
                          <a:ea typeface="Calibri"/>
                          <a:cs typeface="Times New Roman"/>
                        </a:rPr>
                        <a:t>Total Population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516,000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a:ea typeface="Calibri"/>
                          <a:cs typeface="Times New Roman"/>
                        </a:rPr>
                        <a:t>(Reform Act of 1832)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1833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812,000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3.4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1866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1,364,000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a:ea typeface="Calibri"/>
                          <a:cs typeface="Times New Roman"/>
                        </a:rPr>
                        <a:t>(Reform Act of 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1868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2,418,000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1883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3,152,000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9.0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(Reform Act of 1884)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2500" dirty="0">
                        <a:effectLst/>
                        <a:latin typeface="Calibri"/>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0">
                <a:tc>
                  <a:txBody>
                    <a:bodyPr/>
                    <a:lstStyle/>
                    <a:p>
                      <a:pPr marL="0" marR="0">
                        <a:lnSpc>
                          <a:spcPct val="115000"/>
                        </a:lnSpc>
                        <a:spcBef>
                          <a:spcPts val="0"/>
                        </a:spcBef>
                        <a:spcAft>
                          <a:spcPts val="0"/>
                        </a:spcAft>
                      </a:pPr>
                      <a:r>
                        <a:rPr lang="en-US" sz="2500" dirty="0">
                          <a:effectLst/>
                          <a:latin typeface="Calibri"/>
                          <a:ea typeface="Calibri"/>
                          <a:cs typeface="Times New Roman"/>
                        </a:rPr>
                        <a:t>1885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5,669,000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latin typeface="Calibri"/>
                          <a:ea typeface="Calibri"/>
                          <a:cs typeface="Times New Roman"/>
                        </a:rPr>
                        <a:t>16.3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a:xfrm>
            <a:off x="690563" y="76200"/>
            <a:ext cx="8453437" cy="11430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Nation Building and Reform: The National State in </a:t>
            </a:r>
            <a:r>
              <a:rPr lang="en-US" altLang="en-US" sz="3800" dirty="0" smtClean="0">
                <a:latin typeface="Calibri" panose="020F0502020204030204" pitchFamily="34" charset="0"/>
                <a:ea typeface="ＭＳ Ｐゴシック" panose="020B0600070205080204" pitchFamily="34" charset="-128"/>
              </a:rPr>
              <a:t>Midcentury</a:t>
            </a:r>
            <a:endParaRPr lang="en-US" altLang="en-US" sz="3800" dirty="0">
              <a:latin typeface="Calibri" panose="020F0502020204030204" pitchFamily="34" charset="0"/>
              <a:ea typeface="ＭＳ Ｐゴシック" panose="020B0600070205080204" pitchFamily="34" charset="-128"/>
            </a:endParaRPr>
          </a:p>
        </p:txBody>
      </p:sp>
      <p:sp>
        <p:nvSpPr>
          <p:cNvPr id="51203" name="Rectangle 9"/>
          <p:cNvSpPr>
            <a:spLocks noGrp="1" noChangeArrowheads="1"/>
          </p:cNvSpPr>
          <p:nvPr>
            <p:ph type="body" idx="1"/>
          </p:nvPr>
        </p:nvSpPr>
        <p:spPr>
          <a:xfrm>
            <a:off x="685800" y="1295400"/>
            <a:ext cx="8458200" cy="47863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United States: Slavery and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issue of slavery: threat to national union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Differences between North and South</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The cotton economy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Election of Abraham Lincoln and secession, 1860</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Civil War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Foreshadowing of total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Lincoln’s Emancipation Proclamation, 1863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Northern advantages wear down the Confederacy</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Emergence of the Canadian Nation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desire for more autonomy leads to rebellion, 1837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Dominion of Canada, established 1867</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MAP 22.6 The United States: The West and the Civil War</a:t>
            </a:r>
            <a:endParaRPr lang="en-US" dirty="0"/>
          </a:p>
        </p:txBody>
      </p:sp>
      <p:sp>
        <p:nvSpPr>
          <p:cNvPr id="5222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22.6 p671</a:t>
            </a:r>
          </a:p>
        </p:txBody>
      </p:sp>
      <p:pic>
        <p:nvPicPr>
          <p:cNvPr id="35845" name="Picture 2" descr="A map shows the United States of America, and classifies them into Free states and Slave states remaining with the Union, Slave states seceding from the Union before and after the fall of Fort Sumter.&#10;The Free states were the following: Oregon, California, Kansas, Iowa, Minnesota, Wisconsin, Illinois, Indiana, Michigan, Ohio, Pennsylvania, New York, Vermont, Maine, New Hampshire, Massachusetts, Rhode Island, Connecticut, and New Jersey.&#10;The slave states Missouri, Kentucky, Delaware, and Maryland remained with the Union.&#10;The slave states, Texas, Louisiana, Mississippi, Alabama, Georgia, South Carolina and Florida seceded before the fall of Fort Sumter. The slave states, Arkansas, Tennessee, North Carolina and Virginia seceded after the fall of Fort Sumter. &#10;West Virginia was separated from Virginia in 1861 and was admitted to the union in 1863." title="MAP 22.6 The United States: The West and the Civil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990600"/>
            <a:ext cx="755332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381000"/>
          </a:xfrm>
        </p:spPr>
        <p:txBody>
          <a:bodyPr/>
          <a:lstStyle/>
          <a:p>
            <a:pPr eaLnBrk="1" hangingPunct="1">
              <a:defRPr/>
            </a:pPr>
            <a:r>
              <a:rPr lang="en-US" kern="1200" dirty="0">
                <a:solidFill>
                  <a:srgbClr val="000000"/>
                </a:solidFill>
                <a:latin typeface="Calibri"/>
                <a:ea typeface="ＭＳ Ｐゴシック"/>
                <a:cs typeface="ＭＳ Ｐゴシック"/>
              </a:rPr>
              <a:t>CHRONOLOGY National States at Midcentury: France</a:t>
            </a:r>
            <a:endParaRPr lang="en-US" dirty="0"/>
          </a:p>
        </p:txBody>
      </p:sp>
      <p:sp>
        <p:nvSpPr>
          <p:cNvPr id="542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p672</a:t>
            </a:r>
          </a:p>
        </p:txBody>
      </p:sp>
      <p:graphicFrame>
        <p:nvGraphicFramePr>
          <p:cNvPr id="6" name="Table 5"/>
          <p:cNvGraphicFramePr>
            <a:graphicFrameLocks noGrp="1"/>
          </p:cNvGraphicFramePr>
          <p:nvPr>
            <p:extLst>
              <p:ext uri="{D42A27DB-BD31-4B8C-83A1-F6EECF244321}">
                <p14:modId xmlns:p14="http://schemas.microsoft.com/office/powerpoint/2010/main" val="3504685532"/>
              </p:ext>
            </p:extLst>
          </p:nvPr>
        </p:nvGraphicFramePr>
        <p:xfrm>
          <a:off x="1485900" y="1752600"/>
          <a:ext cx="6858000" cy="43434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Louis Napoleon elected</a:t>
                      </a:r>
                      <a:r>
                        <a:rPr lang="en-US" sz="2500" baseline="0" dirty="0">
                          <a:effectLst/>
                          <a:latin typeface="Calibri" panose="020F0502020204030204" pitchFamily="34" charset="0"/>
                          <a:ea typeface="Calibri"/>
                          <a:cs typeface="Times New Roman"/>
                        </a:rPr>
                        <a:t> </a:t>
                      </a:r>
                      <a:r>
                        <a:rPr lang="en-US" sz="2500" dirty="0">
                          <a:effectLst/>
                          <a:latin typeface="Calibri" panose="020F0502020204030204" pitchFamily="34" charset="0"/>
                          <a:ea typeface="Calibri"/>
                          <a:cs typeface="Times New Roman"/>
                        </a:rPr>
                        <a:t>president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Coup d'état by Louis Napoleon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25459564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the Second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Emperor Napoleon III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“Authoritarian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1852–1860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Crimean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1854–1856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Treaty of Paris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300406378"/>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“Liberal empire”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1860–1870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Austrian Empire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96966589"/>
              </p:ext>
            </p:extLst>
          </p:nvPr>
        </p:nvGraphicFramePr>
        <p:xfrm>
          <a:off x="1485900" y="2209800"/>
          <a:ext cx="6858000" cy="14478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Establishment of imperial parliament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553770571"/>
                  </a:ext>
                </a:extLst>
              </a:tr>
              <a:tr h="482600">
                <a:tc>
                  <a:txBody>
                    <a:bodyPr/>
                    <a:lstStyle/>
                    <a:p>
                      <a:pPr marL="0" marR="0">
                        <a:lnSpc>
                          <a:spcPct val="115000"/>
                        </a:lnSpc>
                        <a:spcBef>
                          <a:spcPts val="0"/>
                        </a:spcBef>
                        <a:spcAft>
                          <a:spcPts val="0"/>
                        </a:spcAft>
                      </a:pPr>
                      <a:r>
                        <a:rPr lang="en-US" sz="2500" i="1" dirty="0" err="1">
                          <a:effectLst/>
                          <a:latin typeface="Calibri" panose="020F0502020204030204" pitchFamily="34" charset="0"/>
                          <a:ea typeface="Calibri"/>
                          <a:cs typeface="Times New Roman"/>
                        </a:rPr>
                        <a:t>Ausgleich</a:t>
                      </a:r>
                      <a:r>
                        <a:rPr lang="en-US" sz="2500" dirty="0">
                          <a:effectLst/>
                          <a:latin typeface="Calibri" panose="020F0502020204030204" pitchFamily="34" charset="0"/>
                          <a:ea typeface="Calibri"/>
                          <a:cs typeface="Times New Roman"/>
                        </a:rPr>
                        <a:t>, Dual Monarchy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99840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55410238"/>
              </p:ext>
            </p:extLst>
          </p:nvPr>
        </p:nvGraphicFramePr>
        <p:xfrm>
          <a:off x="1000125" y="2057400"/>
          <a:ext cx="7829550" cy="1930400"/>
        </p:xfrm>
        <a:graphic>
          <a:graphicData uri="http://schemas.openxmlformats.org/drawingml/2006/table">
            <a:tbl>
              <a:tblPr firstRow="1"/>
              <a:tblGrid>
                <a:gridCol w="5654676">
                  <a:extLst>
                    <a:ext uri="{9D8B030D-6E8A-4147-A177-3AD203B41FA5}">
                      <a16:colId xmlns:a16="http://schemas.microsoft.com/office/drawing/2014/main" xmlns="" val="20000"/>
                    </a:ext>
                  </a:extLst>
                </a:gridCol>
                <a:gridCol w="2174874">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Tsar Alexander II</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1855–1881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Emancipation edict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 (March 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zemstvos and legal reforms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7789452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Great Britain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9329606"/>
              </p:ext>
            </p:extLst>
          </p:nvPr>
        </p:nvGraphicFramePr>
        <p:xfrm>
          <a:off x="1485900" y="2133600"/>
          <a:ext cx="6858000" cy="2806700"/>
        </p:xfrm>
        <a:graphic>
          <a:graphicData uri="http://schemas.openxmlformats.org/drawingml/2006/table">
            <a:tbl>
              <a:tblPr firstRow="1"/>
              <a:tblGrid>
                <a:gridCol w="49530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Queen Victoria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1837–1901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Ministry of Palmerston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1855–1865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70633514"/>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Reform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Liberal ministry of William Gladstone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1868–1874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814347092"/>
                  </a:ext>
                </a:extLst>
              </a:tr>
            </a:tbl>
          </a:graphicData>
        </a:graphic>
      </p:graphicFrame>
    </p:spTree>
    <p:extLst>
      <p:ext uri="{BB962C8B-B14F-4D97-AF65-F5344CB8AC3E}">
        <p14:creationId xmlns:p14="http://schemas.microsoft.com/office/powerpoint/2010/main" val="26738775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United States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16143460"/>
              </p:ext>
            </p:extLst>
          </p:nvPr>
        </p:nvGraphicFramePr>
        <p:xfrm>
          <a:off x="1485900" y="2057400"/>
          <a:ext cx="6858000" cy="2806700"/>
        </p:xfrm>
        <a:graphic>
          <a:graphicData uri="http://schemas.openxmlformats.org/drawingml/2006/table">
            <a:tbl>
              <a:tblPr firstRow="1"/>
              <a:tblGrid>
                <a:gridCol w="4786392">
                  <a:extLst>
                    <a:ext uri="{9D8B030D-6E8A-4147-A177-3AD203B41FA5}">
                      <a16:colId xmlns:a16="http://schemas.microsoft.com/office/drawing/2014/main" xmlns="" val="20000"/>
                    </a:ext>
                  </a:extLst>
                </a:gridCol>
                <a:gridCol w="2071608">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Kansas-Nebraska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3145764043"/>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Election of Lincoln and secession of South Carolina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Outbreak of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Surrender of Lee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1865 (April 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1111591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381000"/>
          </a:xfrm>
        </p:spPr>
        <p:txBody>
          <a:bodyPr/>
          <a:lstStyle/>
          <a:p>
            <a:r>
              <a:rPr lang="en-US" kern="1200" dirty="0">
                <a:solidFill>
                  <a:srgbClr val="000000"/>
                </a:solidFill>
                <a:latin typeface="Calibri"/>
                <a:ea typeface="ＭＳ Ｐゴシック"/>
                <a:cs typeface="ＭＳ Ｐゴシック"/>
              </a:rPr>
              <a:t>CHRONOLOGY National States at Midcentury: Canada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69410619"/>
              </p:ext>
            </p:extLst>
          </p:nvPr>
        </p:nvGraphicFramePr>
        <p:xfrm>
          <a:off x="1485900" y="1981200"/>
          <a:ext cx="6858000" cy="965200"/>
        </p:xfrm>
        <a:graphic>
          <a:graphicData uri="http://schemas.openxmlformats.org/drawingml/2006/table">
            <a:tbl>
              <a:tblPr firstRow="1"/>
              <a:tblGrid>
                <a:gridCol w="4786392">
                  <a:extLst>
                    <a:ext uri="{9D8B030D-6E8A-4147-A177-3AD203B41FA5}">
                      <a16:colId xmlns:a16="http://schemas.microsoft.com/office/drawing/2014/main" xmlns="" val="20000"/>
                    </a:ext>
                  </a:extLst>
                </a:gridCol>
                <a:gridCol w="2071608">
                  <a:extLst>
                    <a:ext uri="{9D8B030D-6E8A-4147-A177-3AD203B41FA5}">
                      <a16:colId xmlns:a16="http://schemas.microsoft.com/office/drawing/2014/main" xmlns="" val="20001"/>
                    </a:ext>
                  </a:extLst>
                </a:gridCol>
              </a:tblGrid>
              <a:tr h="4826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82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Dominion of Canada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1867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41786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76200"/>
            <a:ext cx="8458200"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The France of Napoleon </a:t>
            </a:r>
            <a:r>
              <a:rPr lang="en-US" altLang="en-US" dirty="0" smtClean="0">
                <a:latin typeface="Calibri" panose="020F0502020204030204" pitchFamily="34" charset="0"/>
                <a:ea typeface="ＭＳ Ｐゴシック" panose="020B0600070205080204" pitchFamily="34" charset="-128"/>
              </a:rPr>
              <a:t>III</a:t>
            </a:r>
            <a:endParaRPr lang="en-US" altLang="en-US" dirty="0">
              <a:latin typeface="Calibri" panose="020F0502020204030204" pitchFamily="34" charset="0"/>
              <a:ea typeface="ＭＳ Ｐゴシック" panose="020B0600070205080204" pitchFamily="34" charset="-128"/>
            </a:endParaRPr>
          </a:p>
        </p:txBody>
      </p:sp>
      <p:sp>
        <p:nvSpPr>
          <p:cNvPr id="7171" name="Rectangle 7"/>
          <p:cNvSpPr>
            <a:spLocks noGrp="1" noChangeArrowheads="1"/>
          </p:cNvSpPr>
          <p:nvPr>
            <p:ph type="body" idx="1"/>
          </p:nvPr>
        </p:nvSpPr>
        <p:spPr>
          <a:xfrm>
            <a:off x="685800" y="914400"/>
            <a:ext cx="7620000"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Louis Napoleon: Toward the Second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Winning the support of the French people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Seizure of </a:t>
            </a:r>
            <a:r>
              <a:rPr lang="en-US" altLang="en-US" dirty="0" smtClean="0">
                <a:latin typeface="Calibri" panose="020F0502020204030204" pitchFamily="34" charset="0"/>
                <a:ea typeface="ＭＳ Ｐゴシック" panose="020B0600070205080204" pitchFamily="34" charset="-128"/>
              </a:rPr>
              <a:t>government: Dec 1, 1851</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200 died in the resistance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26,000 arrested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10,000 exiled to Algeria</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Restores universal male suffrage and asks that the empire be </a:t>
            </a:r>
            <a:r>
              <a:rPr lang="en-US" altLang="en-US" dirty="0" smtClean="0">
                <a:latin typeface="Calibri" panose="020F0502020204030204" pitchFamily="34" charset="0"/>
                <a:ea typeface="ＭＳ Ｐゴシック" panose="020B0600070205080204" pitchFamily="34" charset="-128"/>
              </a:rPr>
              <a:t>restored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Wins in a majority vote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Assumed title Napoleon III on December 2, </a:t>
            </a:r>
            <a:r>
              <a:rPr lang="en-US" altLang="en-US" dirty="0" smtClean="0">
                <a:latin typeface="Calibri" panose="020F0502020204030204" pitchFamily="34" charset="0"/>
                <a:ea typeface="ＭＳ Ｐゴシック" panose="020B0600070205080204" pitchFamily="34" charset="-128"/>
              </a:rPr>
              <a:t>1852- known as French “</a:t>
            </a:r>
            <a:r>
              <a:rPr lang="en-US" altLang="en-US" dirty="0" err="1" smtClean="0">
                <a:latin typeface="Calibri" panose="020F0502020204030204" pitchFamily="34" charset="0"/>
                <a:ea typeface="ＭＳ Ｐゴシック" panose="020B0600070205080204" pitchFamily="34" charset="-128"/>
              </a:rPr>
              <a:t>Caesarism</a:t>
            </a:r>
            <a:r>
              <a:rPr lang="en-US" altLang="en-US" dirty="0" smtClean="0">
                <a:latin typeface="Calibri" panose="020F0502020204030204" pitchFamily="34" charset="0"/>
                <a:ea typeface="ＭＳ Ｐゴシック" panose="020B0600070205080204" pitchFamily="34" charset="-128"/>
              </a:rPr>
              <a:t>”</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The Second Napoleonic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realities of authoritarian government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Early domestic policies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Government resources and economic expansion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Reconstruction of Paris</a:t>
            </a:r>
            <a:endParaRPr lang="en-US" altLang="en-US" sz="28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Liberalization of the regime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924800" cy="50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164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the Marxist Response</a:t>
            </a:r>
          </a:p>
        </p:txBody>
      </p:sp>
      <p:sp>
        <p:nvSpPr>
          <p:cNvPr id="56323" name="Rectangle 5"/>
          <p:cNvSpPr>
            <a:spLocks noGrp="1" noChangeArrowheads="1"/>
          </p:cNvSpPr>
          <p:nvPr>
            <p:ph type="body" idx="1"/>
          </p:nvPr>
        </p:nvSpPr>
        <p:spPr>
          <a:xfrm>
            <a:off x="685800" y="1447800"/>
            <a:ext cx="7769225" cy="4786313"/>
          </a:xfrm>
        </p:spPr>
        <p:txBody>
          <a:bodyPr/>
          <a:lstStyle/>
          <a:p>
            <a:pPr eaLnBrk="1" hangingPunct="1"/>
            <a:r>
              <a:rPr lang="en-US" altLang="en-US" dirty="0">
                <a:latin typeface="Calibri" panose="020F0502020204030204" pitchFamily="34" charset="0"/>
                <a:ea typeface="ＭＳ Ｐゴシック" panose="020B0600070205080204" pitchFamily="34" charset="-128"/>
              </a:rPr>
              <a:t>Industrialization on the Continent</a:t>
            </a:r>
          </a:p>
          <a:p>
            <a:pPr lvl="1" eaLnBrk="1" hangingPunct="1"/>
            <a:r>
              <a:rPr lang="en-US" altLang="en-US" dirty="0">
                <a:latin typeface="Calibri" panose="020F0502020204030204" pitchFamily="34" charset="0"/>
                <a:ea typeface="ＭＳ Ｐゴシック" panose="020B0600070205080204" pitchFamily="34" charset="-128"/>
              </a:rPr>
              <a:t>Rapid expansion, fueled by </a:t>
            </a:r>
            <a:r>
              <a:rPr lang="en-US" altLang="en-US" dirty="0" smtClean="0">
                <a:latin typeface="Calibri" panose="020F0502020204030204" pitchFamily="34" charset="0"/>
                <a:ea typeface="ＭＳ Ｐゴシック" panose="020B0600070205080204" pitchFamily="34" charset="-128"/>
              </a:rPr>
              <a:t>railroads</a:t>
            </a:r>
          </a:p>
          <a:p>
            <a:pPr lvl="1" eaLnBrk="1" hangingPunct="1"/>
            <a:r>
              <a:rPr lang="en-US" altLang="en-US" dirty="0" smtClean="0">
                <a:latin typeface="Calibri" panose="020F0502020204030204" pitchFamily="34" charset="0"/>
                <a:ea typeface="ＭＳ Ｐゴシック" panose="020B0600070205080204" pitchFamily="34" charset="-128"/>
              </a:rPr>
              <a:t>Not many trade or labor unions until after 1870, and they were ineffective</a:t>
            </a:r>
          </a:p>
          <a:p>
            <a:pPr lvl="1" eaLnBrk="1" hangingPunct="1"/>
            <a:r>
              <a:rPr lang="en-US" altLang="en-US" dirty="0" smtClean="0">
                <a:latin typeface="Calibri" panose="020F0502020204030204" pitchFamily="34" charset="0"/>
                <a:ea typeface="ＭＳ Ｐゴシック" panose="020B0600070205080204" pitchFamily="34" charset="-128"/>
              </a:rPr>
              <a:t>Real change for the proletariat would come from socialist parties and socialist unions.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Industrialism and Marxism</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r>
              <a:rPr lang="en-US" altLang="en-US" dirty="0">
                <a:latin typeface="Calibri" panose="020F0502020204030204" pitchFamily="34" charset="0"/>
                <a:ea typeface="ＭＳ Ｐゴシック" panose="020B0600070205080204" pitchFamily="34" charset="-128"/>
              </a:rPr>
              <a:t>Karl Marx (1818 – 1883) and </a:t>
            </a:r>
            <a:r>
              <a:rPr lang="en-US" altLang="en-US" dirty="0" smtClean="0">
                <a:latin typeface="Calibri" panose="020F0502020204030204" pitchFamily="34" charset="0"/>
                <a:ea typeface="ＭＳ Ｐゴシック" panose="020B0600070205080204" pitchFamily="34" charset="-128"/>
              </a:rPr>
              <a:t>Marxism</a:t>
            </a:r>
          </a:p>
          <a:p>
            <a:pPr lvl="1" eaLnBrk="1" hangingPunct="1"/>
            <a:r>
              <a:rPr lang="en-US" altLang="en-US" dirty="0" smtClean="0">
                <a:latin typeface="Calibri" panose="020F0502020204030204" pitchFamily="34" charset="0"/>
                <a:ea typeface="ＭＳ Ｐゴシック" panose="020B0600070205080204" pitchFamily="34" charset="-128"/>
              </a:rPr>
              <a:t>Born into a non-practicing Jewish family in Germany, and was a professed atheist.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Patron Friedrich Engels (1820 – 1895</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Son of wealthy cotton manufacturer</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Ideas of </a:t>
            </a:r>
            <a:r>
              <a:rPr lang="en-US" altLang="en-US" i="1" dirty="0">
                <a:latin typeface="Calibri" panose="020F0502020204030204" pitchFamily="34" charset="0"/>
                <a:ea typeface="ＭＳ Ｐゴシック" panose="020B0600070205080204" pitchFamily="34" charset="-128"/>
              </a:rPr>
              <a:t>The Communist Manifesto</a:t>
            </a:r>
            <a:r>
              <a:rPr lang="en-US" altLang="en-US" dirty="0">
                <a:latin typeface="Calibri" panose="020F0502020204030204" pitchFamily="34" charset="0"/>
                <a:ea typeface="ＭＳ Ｐゴシック" panose="020B0600070205080204" pitchFamily="34" charset="-128"/>
              </a:rPr>
              <a:t> (1848) </a:t>
            </a:r>
          </a:p>
          <a:p>
            <a:pPr lvl="2" eaLnBrk="1" hangingPunct="1"/>
            <a:r>
              <a:rPr lang="en-US" altLang="en-US" dirty="0">
                <a:latin typeface="Calibri" panose="020F0502020204030204" pitchFamily="34" charset="0"/>
                <a:ea typeface="ＭＳ Ｐゴシック" panose="020B0600070205080204" pitchFamily="34" charset="-128"/>
              </a:rPr>
              <a:t>History is the history of class struggle, culminating in a classless </a:t>
            </a:r>
            <a:r>
              <a:rPr lang="en-US" altLang="en-US" dirty="0" smtClean="0">
                <a:latin typeface="Calibri" panose="020F0502020204030204" pitchFamily="34" charset="0"/>
                <a:ea typeface="ＭＳ Ｐゴシック" panose="020B0600070205080204" pitchFamily="34" charset="-128"/>
              </a:rPr>
              <a:t>society</a:t>
            </a:r>
          </a:p>
          <a:p>
            <a:pPr lvl="2" eaLnBrk="1" hangingPunct="1"/>
            <a:r>
              <a:rPr lang="en-US" altLang="en-US" dirty="0" smtClean="0">
                <a:latin typeface="Calibri" panose="020F0502020204030204" pitchFamily="34" charset="0"/>
                <a:ea typeface="ＭＳ Ｐゴシック" panose="020B0600070205080204" pitchFamily="34" charset="-128"/>
              </a:rPr>
              <a:t>Saw France as proof that revolution </a:t>
            </a:r>
            <a:r>
              <a:rPr lang="en-US" altLang="en-US" i="1" dirty="0" smtClean="0">
                <a:latin typeface="Calibri" panose="020F0502020204030204" pitchFamily="34" charset="0"/>
                <a:ea typeface="ＭＳ Ｐゴシック" panose="020B0600070205080204" pitchFamily="34" charset="-128"/>
              </a:rPr>
              <a:t>could</a:t>
            </a:r>
            <a:r>
              <a:rPr lang="en-US" altLang="en-US" dirty="0" smtClean="0">
                <a:latin typeface="Calibri" panose="020F0502020204030204" pitchFamily="34" charset="0"/>
                <a:ea typeface="ＭＳ Ｐゴシック" panose="020B0600070205080204" pitchFamily="34" charset="-128"/>
              </a:rPr>
              <a:t> restructure society.</a:t>
            </a:r>
          </a:p>
          <a:p>
            <a:pPr lvl="2" eaLnBrk="1" hangingPunct="1"/>
            <a:r>
              <a:rPr lang="en-US" altLang="en-US" dirty="0" smtClean="0">
                <a:latin typeface="Calibri" panose="020F0502020204030204" pitchFamily="34" charset="0"/>
                <a:ea typeface="ＭＳ Ｐゴシック" panose="020B0600070205080204" pitchFamily="34" charset="-128"/>
              </a:rPr>
              <a:t>Influence of German philosopher George Hegel:</a:t>
            </a:r>
          </a:p>
          <a:p>
            <a:pPr lvl="3" eaLnBrk="1" hangingPunct="1"/>
            <a:r>
              <a:rPr lang="en-US" altLang="en-US" dirty="0" smtClean="0">
                <a:latin typeface="Calibri" panose="020F0502020204030204" pitchFamily="34" charset="0"/>
                <a:ea typeface="ＭＳ Ｐゴシック" panose="020B0600070205080204" pitchFamily="34" charset="-128"/>
              </a:rPr>
              <a:t>Everything evolves; all change is the result of conflict</a:t>
            </a:r>
          </a:p>
          <a:p>
            <a:pPr lvl="3" eaLnBrk="1" hangingPunct="1"/>
            <a:r>
              <a:rPr lang="en-US" altLang="en-US" dirty="0" smtClean="0">
                <a:latin typeface="Calibri" panose="020F0502020204030204" pitchFamily="34" charset="0"/>
                <a:ea typeface="ＭＳ Ｐゴシック" panose="020B0600070205080204" pitchFamily="34" charset="-128"/>
              </a:rPr>
              <a:t>Marx said history is determined by material forces.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153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Marxism</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r>
              <a:rPr lang="en-US" altLang="en-US" sz="2800" dirty="0" smtClean="0">
                <a:latin typeface="Calibri" panose="020F0502020204030204" pitchFamily="34" charset="0"/>
                <a:ea typeface="ＭＳ Ｐゴシック" panose="020B0600070205080204" pitchFamily="34" charset="-128"/>
              </a:rPr>
              <a:t>Medieval feudal system gave way to the bourgeoisie.</a:t>
            </a:r>
          </a:p>
          <a:p>
            <a:pPr lvl="1" eaLnBrk="1" hangingPunct="1"/>
            <a:r>
              <a:rPr lang="en-US" altLang="en-US" dirty="0" smtClean="0">
                <a:latin typeface="Calibri" panose="020F0502020204030204" pitchFamily="34" charset="0"/>
                <a:ea typeface="ＭＳ Ｐゴシック" panose="020B0600070205080204" pitchFamily="34" charset="-128"/>
              </a:rPr>
              <a:t>Bourgeoisie now control government and use it to serve only their interests.</a:t>
            </a:r>
          </a:p>
          <a:p>
            <a:pPr eaLnBrk="1" hangingPunct="1"/>
            <a:r>
              <a:rPr lang="en-US" altLang="en-US" sz="2800" dirty="0" smtClean="0">
                <a:latin typeface="Calibri" panose="020F0502020204030204" pitchFamily="34" charset="0"/>
                <a:ea typeface="ＭＳ Ｐゴシック" panose="020B0600070205080204" pitchFamily="34" charset="-128"/>
              </a:rPr>
              <a:t>Soon the bourgeoisie will give way to the </a:t>
            </a:r>
            <a:r>
              <a:rPr lang="en-US" altLang="en-US" sz="2800" b="1" u="sng" dirty="0" smtClean="0">
                <a:latin typeface="Calibri" panose="020F0502020204030204" pitchFamily="34" charset="0"/>
                <a:ea typeface="ＭＳ Ｐゴシック" panose="020B0600070205080204" pitchFamily="34" charset="-128"/>
              </a:rPr>
              <a:t>proletariat</a:t>
            </a:r>
            <a:r>
              <a:rPr lang="en-US" altLang="en-US" sz="2800" dirty="0">
                <a:latin typeface="Calibri" panose="020F0502020204030204" pitchFamily="34" charset="0"/>
                <a:ea typeface="ＭＳ Ｐゴシック" panose="020B0600070205080204" pitchFamily="34" charset="-128"/>
              </a:rPr>
              <a:t> </a:t>
            </a:r>
            <a:r>
              <a:rPr lang="en-US" altLang="en-US" sz="2800" dirty="0" smtClean="0">
                <a:latin typeface="Calibri" panose="020F0502020204030204" pitchFamily="34" charset="0"/>
                <a:ea typeface="ＭＳ Ｐゴシック" panose="020B0600070205080204" pitchFamily="34" charset="-128"/>
              </a:rPr>
              <a:t>through a fierce struggle.</a:t>
            </a:r>
          </a:p>
          <a:p>
            <a:pPr lvl="1"/>
            <a:r>
              <a:rPr lang="en-US" dirty="0" smtClean="0">
                <a:latin typeface="Calibri" panose="020F0502020204030204" pitchFamily="34" charset="0"/>
                <a:cs typeface="Calibri" panose="020F0502020204030204" pitchFamily="34" charset="0"/>
              </a:rPr>
              <a:t>Followed by a proletariat dictatorship, which would redistribute the means of production. </a:t>
            </a:r>
          </a:p>
          <a:p>
            <a:pPr lvl="1"/>
            <a:r>
              <a:rPr lang="en-US" dirty="0" smtClean="0">
                <a:latin typeface="Calibri" panose="020F0502020204030204" pitchFamily="34" charset="0"/>
                <a:cs typeface="Calibri" panose="020F0502020204030204" pitchFamily="34" charset="0"/>
              </a:rPr>
              <a:t>A classless society will emerge, and the state will fade away, since it was a tool of the bourgeoisie.</a:t>
            </a:r>
          </a:p>
          <a:p>
            <a:pPr lvl="1"/>
            <a:r>
              <a:rPr lang="en-US" dirty="0" smtClean="0">
                <a:latin typeface="Calibri" panose="020F0502020204030204" pitchFamily="34" charset="0"/>
                <a:cs typeface="Calibri" panose="020F0502020204030204" pitchFamily="34" charset="0"/>
              </a:rPr>
              <a:t>No more class struggle = greater wealth and progress for all.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18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Marxism</a:t>
            </a:r>
            <a:endParaRPr lang="en-US" dirty="0"/>
          </a:p>
        </p:txBody>
      </p:sp>
      <p:sp>
        <p:nvSpPr>
          <p:cNvPr id="3" name="Content Placeholder 2"/>
          <p:cNvSpPr>
            <a:spLocks noGrp="1"/>
          </p:cNvSpPr>
          <p:nvPr>
            <p:ph idx="1"/>
          </p:nvPr>
        </p:nvSpPr>
        <p:spPr>
          <a:xfrm>
            <a:off x="652463" y="1066800"/>
            <a:ext cx="8034337" cy="5486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The aftermath of the failed 1848 revolutions</a:t>
            </a:r>
          </a:p>
          <a:p>
            <a:pPr lvl="1" eaLnBrk="1" hangingPunct="1"/>
            <a:r>
              <a:rPr lang="en-US" altLang="en-US" i="1" dirty="0">
                <a:latin typeface="Calibri" panose="020F0502020204030204" pitchFamily="34" charset="0"/>
                <a:ea typeface="ＭＳ Ｐゴシック" panose="020B0600070205080204" pitchFamily="34" charset="-128"/>
              </a:rPr>
              <a:t>Das </a:t>
            </a:r>
            <a:r>
              <a:rPr lang="en-US" altLang="en-US" i="1" dirty="0" err="1" smtClean="0">
                <a:latin typeface="Calibri" panose="020F0502020204030204" pitchFamily="34" charset="0"/>
                <a:ea typeface="ＭＳ Ｐゴシック" panose="020B0600070205080204" pitchFamily="34" charset="-128"/>
              </a:rPr>
              <a:t>Kapital</a:t>
            </a:r>
            <a:r>
              <a:rPr lang="en-US" altLang="en-US" i="1" dirty="0" smtClean="0">
                <a:latin typeface="Calibri" panose="020F0502020204030204" pitchFamily="34" charset="0"/>
                <a:ea typeface="ＭＳ Ｐゴシック" panose="020B0600070205080204" pitchFamily="34" charset="-128"/>
              </a:rPr>
              <a:t>- </a:t>
            </a:r>
            <a:r>
              <a:rPr lang="en-US" altLang="en-US" dirty="0" smtClean="0">
                <a:latin typeface="Calibri" panose="020F0502020204030204" pitchFamily="34" charset="0"/>
                <a:ea typeface="ＭＳ Ｐゴシック" panose="020B0600070205080204" pitchFamily="34" charset="-128"/>
              </a:rPr>
              <a:t>never finished it.</a:t>
            </a:r>
          </a:p>
          <a:p>
            <a:pPr eaLnBrk="1" hangingPunct="1"/>
            <a:r>
              <a:rPr lang="en-US" altLang="en-US" dirty="0" smtClean="0">
                <a:latin typeface="Calibri" panose="020F0502020204030204" pitchFamily="34" charset="0"/>
                <a:ea typeface="ＭＳ Ｐゴシック" panose="020B0600070205080204" pitchFamily="34" charset="-128"/>
              </a:rPr>
              <a:t>Organizing </a:t>
            </a:r>
            <a:r>
              <a:rPr lang="en-US" altLang="en-US" dirty="0">
                <a:latin typeface="Calibri" panose="020F0502020204030204" pitchFamily="34" charset="0"/>
                <a:ea typeface="ＭＳ Ｐゴシック" panose="020B0600070205080204" pitchFamily="34" charset="-128"/>
              </a:rPr>
              <a:t>the working class</a:t>
            </a:r>
          </a:p>
          <a:p>
            <a:pPr lvl="1" eaLnBrk="1" hangingPunct="1"/>
            <a:r>
              <a:rPr lang="en-US" altLang="en-US" dirty="0">
                <a:latin typeface="Calibri" panose="020F0502020204030204" pitchFamily="34" charset="0"/>
                <a:ea typeface="ＭＳ Ｐゴシック" panose="020B0600070205080204" pitchFamily="34" charset="-128"/>
              </a:rPr>
              <a:t>International Working Men’s Association, </a:t>
            </a:r>
            <a:r>
              <a:rPr lang="en-US" altLang="en-US" dirty="0" smtClean="0">
                <a:latin typeface="Calibri" panose="020F0502020204030204" pitchFamily="34" charset="0"/>
                <a:ea typeface="ＭＳ Ｐゴシック" panose="020B0600070205080204" pitchFamily="34" charset="-128"/>
              </a:rPr>
              <a:t>1864</a:t>
            </a:r>
          </a:p>
          <a:p>
            <a:pPr lvl="1" eaLnBrk="1" hangingPunct="1"/>
            <a:r>
              <a:rPr lang="en-US" altLang="en-US" dirty="0" smtClean="0">
                <a:latin typeface="Calibri" panose="020F0502020204030204" pitchFamily="34" charset="0"/>
                <a:ea typeface="ＭＳ Ｐゴシック" panose="020B0600070205080204" pitchFamily="34" charset="-128"/>
              </a:rPr>
              <a:t>The “First International”</a:t>
            </a:r>
          </a:p>
          <a:p>
            <a:pPr lvl="2" eaLnBrk="1" hangingPunct="1"/>
            <a:r>
              <a:rPr lang="en-US" altLang="en-US" dirty="0" smtClean="0">
                <a:latin typeface="Calibri" panose="020F0502020204030204" pitchFamily="34" charset="0"/>
                <a:ea typeface="ＭＳ Ｐゴシック" panose="020B0600070205080204" pitchFamily="34" charset="-128"/>
              </a:rPr>
              <a:t>Internal conflicts led to its collapse in 1872</a:t>
            </a:r>
          </a:p>
          <a:p>
            <a:pPr lvl="2" eaLnBrk="1" hangingPunct="1"/>
            <a:r>
              <a:rPr lang="en-US" altLang="en-US" dirty="0" smtClean="0">
                <a:latin typeface="Calibri" panose="020F0502020204030204" pitchFamily="34" charset="0"/>
                <a:ea typeface="ＭＳ Ｐゴシック" panose="020B0600070205080204" pitchFamily="34" charset="-128"/>
              </a:rPr>
              <a:t>Revived in 1889, but by then, socialism was in the hands of popular political parties.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42755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Opening of the Suez Canal</a:t>
            </a:r>
            <a:endParaRPr lang="en-US" dirty="0"/>
          </a:p>
        </p:txBody>
      </p:sp>
      <p:sp>
        <p:nvSpPr>
          <p:cNvPr id="5734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p673</a:t>
            </a:r>
          </a:p>
        </p:txBody>
      </p:sp>
      <p:pic>
        <p:nvPicPr>
          <p:cNvPr id="5734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685800"/>
            <a:ext cx="65309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2"/>
          <p:cNvSpPr>
            <a:spLocks noChangeArrowheads="1"/>
          </p:cNvSpPr>
          <p:nvPr/>
        </p:nvSpPr>
        <p:spPr bwMode="auto">
          <a:xfrm>
            <a:off x="620713" y="5613400"/>
            <a:ext cx="790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French diplomat, Ferdinand de Lesseps was the guiding force behind the construction of the Suez Canal, which provided a link between the Mediterranean and Red Seas. </a:t>
            </a:r>
            <a:endParaRPr lang="en-US" altLang="en-US" sz="20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Karl Marx</a:t>
            </a:r>
            <a:endParaRPr lang="en-US" dirty="0"/>
          </a:p>
        </p:txBody>
      </p:sp>
      <p:sp>
        <p:nvSpPr>
          <p:cNvPr id="593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p673</a:t>
            </a:r>
          </a:p>
        </p:txBody>
      </p:sp>
      <p:pic>
        <p:nvPicPr>
          <p:cNvPr id="593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685800"/>
            <a:ext cx="36195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2"/>
          <p:cNvSpPr>
            <a:spLocks noChangeArrowheads="1"/>
          </p:cNvSpPr>
          <p:nvPr/>
        </p:nvSpPr>
        <p:spPr bwMode="auto">
          <a:xfrm>
            <a:off x="914400" y="5486400"/>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Karl Marx was a radical journalist who joined with Friedrich Engels to write The Communist Manifesto, which proclaimed the ideas of a</a:t>
            </a:r>
          </a:p>
          <a:p>
            <a:pPr>
              <a:spcBef>
                <a:spcPct val="0"/>
              </a:spcBef>
              <a:buClrTx/>
              <a:buSzTx/>
              <a:buFontTx/>
              <a:buNone/>
            </a:pPr>
            <a:r>
              <a:rPr lang="en-US" altLang="en-US" sz="2000">
                <a:latin typeface="Calibri" panose="020F0502020204030204" pitchFamily="34" charset="0"/>
              </a:rPr>
              <a:t>revolutionary socialism. </a:t>
            </a:r>
            <a:endParaRPr lang="en-US" altLang="en-US" sz="20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noChangeArrowheads="1"/>
          </p:cNvSpPr>
          <p:nvPr>
            <p:ph type="title"/>
          </p:nvPr>
        </p:nvSpPr>
        <p:spPr>
          <a:xfrm>
            <a:off x="690563" y="23813"/>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1443" name="Rectangle 5"/>
          <p:cNvSpPr>
            <a:spLocks noGrp="1" noChangeArrowheads="1"/>
          </p:cNvSpPr>
          <p:nvPr>
            <p:ph type="body" idx="1"/>
          </p:nvPr>
        </p:nvSpPr>
        <p:spPr>
          <a:xfrm>
            <a:off x="685800" y="1295400"/>
            <a:ext cx="7769225" cy="47863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 New Age of Science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Growth of interest in scientific research</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New developments in physics, biology, and chemistry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Faith in science erodes religious </a:t>
            </a:r>
            <a:r>
              <a:rPr lang="en-US" altLang="en-US" dirty="0" smtClean="0">
                <a:latin typeface="Calibri" panose="020F0502020204030204" pitchFamily="34" charset="0"/>
                <a:ea typeface="ＭＳ Ｐゴシック" panose="020B0600070205080204" pitchFamily="34" charset="-128"/>
              </a:rPr>
              <a:t>faith</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Increasing secularization of society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Growth in </a:t>
            </a:r>
            <a:r>
              <a:rPr lang="en-US" altLang="en-US" b="1" u="sng" dirty="0" smtClean="0">
                <a:latin typeface="Calibri" panose="020F0502020204030204" pitchFamily="34" charset="0"/>
                <a:ea typeface="ＭＳ Ｐゴシック" panose="020B0600070205080204" pitchFamily="34" charset="-128"/>
              </a:rPr>
              <a:t>materialism</a:t>
            </a:r>
            <a:r>
              <a:rPr lang="en-US" altLang="en-US" dirty="0" smtClean="0">
                <a:latin typeface="Calibri" panose="020F0502020204030204" pitchFamily="34" charset="0"/>
                <a:ea typeface="ＭＳ Ｐゴシック" panose="020B0600070205080204" pitchFamily="34" charset="-128"/>
              </a:rPr>
              <a:t>: belief that everything mental, spiritual or ideal is the result of physical forces, and truth s found in concrete material existence, not in feeling or intuition.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endParaRPr lang="en-US" altLang="en-US" dirty="0">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066800"/>
          </a:xfrm>
        </p:spPr>
        <p:txBody>
          <a:bodyPr/>
          <a:lstStyle/>
          <a:p>
            <a:r>
              <a:rPr lang="en-US" dirty="0" smtClean="0">
                <a:latin typeface="Calibri" panose="020F0502020204030204" pitchFamily="34" charset="0"/>
                <a:cs typeface="Calibri" panose="020F0502020204030204" pitchFamily="34" charset="0"/>
              </a:rPr>
              <a:t>Science and Culture </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in an Age of Realism</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1371600"/>
            <a:ext cx="8034337" cy="5181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Charles Darwin (1809 – 1882) and the Theory of Organic Evolution</a:t>
            </a:r>
          </a:p>
          <a:p>
            <a:pPr lvl="1" eaLnBrk="1" hangingPunct="1"/>
            <a:r>
              <a:rPr lang="en-US" altLang="en-US" i="1" dirty="0">
                <a:latin typeface="Calibri" panose="020F0502020204030204" pitchFamily="34" charset="0"/>
                <a:ea typeface="ＭＳ Ｐゴシック" panose="020B0600070205080204" pitchFamily="34" charset="-128"/>
              </a:rPr>
              <a:t>On the Origin of Species</a:t>
            </a:r>
            <a:r>
              <a:rPr lang="en-US" altLang="en-US" dirty="0">
                <a:latin typeface="Calibri" panose="020F0502020204030204" pitchFamily="34" charset="0"/>
                <a:ea typeface="ＭＳ Ｐゴシック" panose="020B0600070205080204" pitchFamily="34" charset="-128"/>
              </a:rPr>
              <a:t>, 1859</a:t>
            </a:r>
          </a:p>
          <a:p>
            <a:pPr lvl="2" eaLnBrk="1" hangingPunct="1"/>
            <a:r>
              <a:rPr lang="en-US" altLang="en-US" dirty="0">
                <a:latin typeface="Calibri" panose="020F0502020204030204" pitchFamily="34" charset="0"/>
                <a:ea typeface="ＭＳ Ｐゴシック" panose="020B0600070205080204" pitchFamily="34" charset="-128"/>
              </a:rPr>
              <a:t>All plants and animals evolved from earlier, simpler forms through adaptation (“survival of the fittest</a:t>
            </a:r>
            <a:r>
              <a:rPr lang="en-US" altLang="en-US" dirty="0" smtClean="0">
                <a:latin typeface="Calibri" panose="020F0502020204030204" pitchFamily="34" charset="0"/>
                <a:ea typeface="ＭＳ Ｐゴシック" panose="020B0600070205080204" pitchFamily="34" charset="-128"/>
              </a:rPr>
              <a:t>”)- this is </a:t>
            </a:r>
            <a:r>
              <a:rPr lang="en-US" altLang="en-US" b="1" u="sng" dirty="0" smtClean="0">
                <a:latin typeface="Calibri" panose="020F0502020204030204" pitchFamily="34" charset="0"/>
                <a:ea typeface="ＭＳ Ｐゴシック" panose="020B0600070205080204" pitchFamily="34" charset="-128"/>
              </a:rPr>
              <a:t>organic evolution</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Based on Malthus’ economic theory of population: more individuals in a species are born than can survive, causing </a:t>
            </a:r>
            <a:r>
              <a:rPr lang="en-US" altLang="en-US" sz="3200" b="1" i="1" dirty="0" smtClean="0">
                <a:latin typeface="Calibri" panose="020F0502020204030204" pitchFamily="34" charset="0"/>
                <a:ea typeface="ＭＳ Ｐゴシック" panose="020B0600070205080204" pitchFamily="34" charset="-128"/>
              </a:rPr>
              <a:t>a struggle for existence</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Those that survive adapted to their environment and are the “fittest” due to genetic variations.  </a:t>
            </a:r>
            <a:endParaRPr lang="en-US" altLang="en-US" dirty="0">
              <a:latin typeface="Calibri" panose="020F0502020204030204" pitchFamily="34" charset="0"/>
              <a:ea typeface="ＭＳ Ｐゴシック" panose="020B0600070205080204" pitchFamily="34" charset="-128"/>
            </a:endParaRPr>
          </a:p>
          <a:p>
            <a:pPr lvl="1" eaLnBrk="1" hangingPunct="1"/>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5418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381000"/>
          </a:xfrm>
        </p:spPr>
        <p:txBody>
          <a:bodyPr/>
          <a:lstStyle/>
          <a:p>
            <a:r>
              <a:rPr lang="en-US" dirty="0" smtClean="0"/>
              <a:t>Charles Darwin</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r>
              <a:rPr lang="en-US" altLang="en-US" i="1" dirty="0">
                <a:latin typeface="Calibri" panose="020F0502020204030204" pitchFamily="34" charset="0"/>
                <a:ea typeface="ＭＳ Ｐゴシック" panose="020B0600070205080204" pitchFamily="34" charset="-128"/>
              </a:rPr>
              <a:t>The Descent of Man</a:t>
            </a:r>
            <a:r>
              <a:rPr lang="en-US" altLang="en-US" dirty="0">
                <a:latin typeface="Calibri" panose="020F0502020204030204" pitchFamily="34" charset="0"/>
                <a:ea typeface="ＭＳ Ｐゴシック" panose="020B0600070205080204" pitchFamily="34" charset="-128"/>
              </a:rPr>
              <a:t>, 1871: animal </a:t>
            </a:r>
            <a:r>
              <a:rPr lang="en-US" altLang="en-US" dirty="0" smtClean="0">
                <a:latin typeface="Calibri" panose="020F0502020204030204" pitchFamily="34" charset="0"/>
                <a:ea typeface="ＭＳ Ｐゴシック" panose="020B0600070205080204" pitchFamily="34" charset="-128"/>
              </a:rPr>
              <a:t>origins of humans too. </a:t>
            </a:r>
          </a:p>
          <a:p>
            <a:pPr lvl="1" eaLnBrk="1" hangingPunct="1"/>
            <a:r>
              <a:rPr lang="en-US" altLang="en-US" dirty="0" smtClean="0">
                <a:latin typeface="Calibri" panose="020F0502020204030204" pitchFamily="34" charset="0"/>
                <a:ea typeface="ＭＳ Ｐゴシック" panose="020B0600070205080204" pitchFamily="34" charset="-128"/>
              </a:rPr>
              <a:t>Humans are not an exception to the rule</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Impact: controversy to gradual </a:t>
            </a:r>
            <a:r>
              <a:rPr lang="en-US" altLang="en-US" dirty="0" smtClean="0">
                <a:latin typeface="Calibri" panose="020F0502020204030204" pitchFamily="34" charset="0"/>
                <a:ea typeface="ＭＳ Ｐゴシック" panose="020B0600070205080204" pitchFamily="34" charset="-128"/>
              </a:rPr>
              <a:t>acceptance</a:t>
            </a:r>
          </a:p>
          <a:p>
            <a:pPr lvl="1" eaLnBrk="1" hangingPunct="1"/>
            <a:r>
              <a:rPr lang="en-US" altLang="en-US" dirty="0" smtClean="0">
                <a:latin typeface="Calibri" panose="020F0502020204030204" pitchFamily="34" charset="0"/>
                <a:ea typeface="ＭＳ Ｐゴシック" panose="020B0600070205080204" pitchFamily="34" charset="-128"/>
              </a:rPr>
              <a:t>Are humans not unique?</a:t>
            </a:r>
          </a:p>
          <a:p>
            <a:pPr lvl="1" eaLnBrk="1" hangingPunct="1"/>
            <a:r>
              <a:rPr lang="en-US" altLang="en-US" dirty="0" smtClean="0">
                <a:latin typeface="Calibri" panose="020F0502020204030204" pitchFamily="34" charset="0"/>
                <a:ea typeface="ＭＳ Ｐゴシック" panose="020B0600070205080204" pitchFamily="34" charset="-128"/>
              </a:rPr>
              <a:t>Is life really so bad?</a:t>
            </a:r>
          </a:p>
          <a:p>
            <a:pPr lvl="1" eaLnBrk="1" hangingPunct="1"/>
            <a:r>
              <a:rPr lang="en-US" altLang="en-US" dirty="0" smtClean="0">
                <a:latin typeface="Calibri" panose="020F0502020204030204" pitchFamily="34" charset="0"/>
                <a:ea typeface="ＭＳ Ｐゴシック" panose="020B0600070205080204" pitchFamily="34" charset="-128"/>
              </a:rPr>
              <a:t>Where do morals fit in? </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Is there not a design/purpose for the universe?</a:t>
            </a:r>
          </a:p>
          <a:p>
            <a:pPr lvl="2" eaLnBrk="1" hangingPunct="1"/>
            <a:r>
              <a:rPr lang="en-US" altLang="en-US" dirty="0" smtClean="0">
                <a:latin typeface="Calibri" panose="020F0502020204030204" pitchFamily="34" charset="0"/>
                <a:ea typeface="ＭＳ Ｐゴシック" panose="020B0600070205080204" pitchFamily="34" charset="-128"/>
              </a:rPr>
              <a:t>Eventually scientists accepted Darwin’s findings and even applied them to </a:t>
            </a:r>
            <a:r>
              <a:rPr lang="en-US" altLang="en-US" sz="2800" b="1" i="1" dirty="0" smtClean="0">
                <a:latin typeface="Calibri" panose="020F0502020204030204" pitchFamily="34" charset="0"/>
                <a:ea typeface="ＭＳ Ｐゴシック" panose="020B0600070205080204" pitchFamily="34" charset="-128"/>
              </a:rPr>
              <a:t>society</a:t>
            </a:r>
            <a:r>
              <a:rPr lang="en-US" altLang="en-US" dirty="0" smtClean="0">
                <a:latin typeface="Calibri" panose="020F0502020204030204" pitchFamily="34" charset="0"/>
                <a:ea typeface="ＭＳ Ｐゴシック" panose="020B0600070205080204" pitchFamily="34" charset="-128"/>
              </a:rPr>
              <a:t>- </a:t>
            </a:r>
          </a:p>
          <a:p>
            <a:pPr lvl="3" eaLnBrk="1" hangingPunct="1"/>
            <a:r>
              <a:rPr lang="en-US" altLang="en-US" b="1" i="1" dirty="0" smtClean="0">
                <a:latin typeface="Calibri" panose="020F0502020204030204" pitchFamily="34" charset="0"/>
                <a:ea typeface="ＭＳ Ｐゴシック" panose="020B0600070205080204" pitchFamily="34" charset="-128"/>
              </a:rPr>
              <a:t>How do you think they will do that???</a:t>
            </a:r>
            <a:endParaRPr lang="en-US" altLang="en-US" b="1" i="1"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2231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France of Napoleon III</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Second Napoleonic Empire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realities of authoritarian </a:t>
            </a:r>
            <a:r>
              <a:rPr lang="en-US" altLang="en-US" dirty="0" smtClean="0">
                <a:latin typeface="Calibri" panose="020F0502020204030204" pitchFamily="34" charset="0"/>
                <a:ea typeface="ＭＳ Ｐゴシック" panose="020B0600070205080204" pitchFamily="34" charset="-128"/>
              </a:rPr>
              <a:t>government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Control of military, police, civil service, </a:t>
            </a:r>
            <a:r>
              <a:rPr lang="en-US" altLang="en-US" dirty="0" err="1" smtClean="0">
                <a:latin typeface="Calibri" panose="020F0502020204030204" pitchFamily="34" charset="0"/>
                <a:ea typeface="ＭＳ Ｐゴシック" panose="020B0600070205080204" pitchFamily="34" charset="-128"/>
              </a:rPr>
              <a:t>etc</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Censored the press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Early domestic </a:t>
            </a:r>
            <a:r>
              <a:rPr lang="en-US" altLang="en-US" dirty="0" smtClean="0">
                <a:latin typeface="Calibri" panose="020F0502020204030204" pitchFamily="34" charset="0"/>
                <a:ea typeface="ＭＳ Ｐゴシック" panose="020B0600070205080204" pitchFamily="34" charset="-128"/>
              </a:rPr>
              <a:t>policies: First 5 years</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Government resources and economic </a:t>
            </a:r>
            <a:r>
              <a:rPr lang="en-US" altLang="en-US" dirty="0" smtClean="0">
                <a:latin typeface="Calibri" panose="020F0502020204030204" pitchFamily="34" charset="0"/>
                <a:ea typeface="ＭＳ Ｐゴシック" panose="020B0600070205080204" pitchFamily="34" charset="-128"/>
              </a:rPr>
              <a:t>expansion</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A time of worldwide prosperity (industrial revolution)</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Reconstruction of </a:t>
            </a:r>
            <a:r>
              <a:rPr lang="en-US" altLang="en-US" dirty="0" smtClean="0">
                <a:latin typeface="Calibri" panose="020F0502020204030204" pitchFamily="34" charset="0"/>
                <a:ea typeface="ＭＳ Ｐゴシック" panose="020B0600070205080204" pitchFamily="34" charset="-128"/>
              </a:rPr>
              <a:t>Paris:</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Railroads, canals, factories, transportation</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Wide boulevards, big buildings, round plazas, gaslights, sewage and water system</a:t>
            </a:r>
          </a:p>
          <a:p>
            <a:pPr lvl="3"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To reduce tensions: free hospitals and medicine for the working class.</a:t>
            </a:r>
            <a:endParaRPr lang="en-US" altLang="en-US" sz="2400"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0273848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noChangeArrowheads="1"/>
          </p:cNvSpPr>
          <p:nvPr>
            <p:ph type="title"/>
          </p:nvPr>
        </p:nvSpPr>
        <p:spPr>
          <a:xfrm>
            <a:off x="762000" y="91858"/>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2467" name="Rectangle 3"/>
          <p:cNvSpPr>
            <a:spLocks noGrp="1" noChangeArrowheads="1"/>
          </p:cNvSpPr>
          <p:nvPr>
            <p:ph type="body" idx="1"/>
          </p:nvPr>
        </p:nvSpPr>
        <p:spPr>
          <a:xfrm>
            <a:off x="685800" y="1219200"/>
            <a:ext cx="7769225" cy="5334000"/>
          </a:xfrm>
        </p:spPr>
        <p:txBody>
          <a:bodyPr/>
          <a:lstStyle/>
          <a:p>
            <a:pPr eaLnBrk="1" hangingPunct="1"/>
            <a:r>
              <a:rPr lang="en-US" altLang="en-US" dirty="0">
                <a:latin typeface="Calibri" panose="020F0502020204030204" pitchFamily="34" charset="0"/>
                <a:ea typeface="ＭＳ Ｐゴシック" panose="020B0600070205080204" pitchFamily="34" charset="-128"/>
              </a:rPr>
              <a:t>A Revolution in Health Care</a:t>
            </a:r>
          </a:p>
          <a:p>
            <a:pPr lvl="1" eaLnBrk="1" hangingPunct="1"/>
            <a:r>
              <a:rPr lang="en-US" altLang="en-US" dirty="0">
                <a:latin typeface="Calibri" panose="020F0502020204030204" pitchFamily="34" charset="0"/>
                <a:ea typeface="ＭＳ Ｐゴシック" panose="020B0600070205080204" pitchFamily="34" charset="-128"/>
              </a:rPr>
              <a:t>Louis Pasteur, Robert Koch, and Germs</a:t>
            </a:r>
          </a:p>
          <a:p>
            <a:pPr lvl="2" eaLnBrk="1" hangingPunct="1"/>
            <a:r>
              <a:rPr lang="en-US" altLang="en-US" dirty="0">
                <a:latin typeface="Calibri" panose="020F0502020204030204" pitchFamily="34" charset="0"/>
                <a:ea typeface="ＭＳ Ｐゴシック" panose="020B0600070205080204" pitchFamily="34" charset="-128"/>
              </a:rPr>
              <a:t>Identifying bacteriological causation of diseases</a:t>
            </a:r>
          </a:p>
          <a:p>
            <a:pPr lvl="1" eaLnBrk="1" hangingPunct="1"/>
            <a:r>
              <a:rPr lang="en-US" altLang="en-US" dirty="0">
                <a:latin typeface="Calibri" panose="020F0502020204030204" pitchFamily="34" charset="0"/>
                <a:ea typeface="ＭＳ Ｐゴシック" panose="020B0600070205080204" pitchFamily="34" charset="-128"/>
              </a:rPr>
              <a:t>New Surgical Practices </a:t>
            </a:r>
          </a:p>
          <a:p>
            <a:pPr lvl="2" eaLnBrk="1" hangingPunct="1"/>
            <a:r>
              <a:rPr lang="en-US" altLang="en-US" dirty="0">
                <a:latin typeface="Calibri" panose="020F0502020204030204" pitchFamily="34" charset="0"/>
                <a:ea typeface="ＭＳ Ｐゴシック" panose="020B0600070205080204" pitchFamily="34" charset="-128"/>
              </a:rPr>
              <a:t>The antiseptic principle and anesthesia </a:t>
            </a:r>
          </a:p>
          <a:p>
            <a:pPr lvl="1" eaLnBrk="1" hangingPunct="1"/>
            <a:r>
              <a:rPr lang="en-US" altLang="en-US" dirty="0">
                <a:latin typeface="Calibri" panose="020F0502020204030204" pitchFamily="34" charset="0"/>
                <a:ea typeface="ＭＳ Ｐゴシック" panose="020B0600070205080204" pitchFamily="34" charset="-128"/>
              </a:rPr>
              <a:t>New Public Health </a:t>
            </a:r>
            <a:r>
              <a:rPr lang="en-US" altLang="en-US" dirty="0" smtClean="0">
                <a:latin typeface="Calibri" panose="020F0502020204030204" pitchFamily="34" charset="0"/>
                <a:ea typeface="ＭＳ Ｐゴシック" panose="020B0600070205080204" pitchFamily="34" charset="-128"/>
              </a:rPr>
              <a:t>Measures</a:t>
            </a:r>
          </a:p>
          <a:p>
            <a:pPr lvl="2" eaLnBrk="1" hangingPunct="1"/>
            <a:r>
              <a:rPr lang="en-US" altLang="en-US" dirty="0" smtClean="0">
                <a:latin typeface="Calibri" panose="020F0502020204030204" pitchFamily="34" charset="0"/>
                <a:ea typeface="ＭＳ Ｐゴシック" panose="020B0600070205080204" pitchFamily="34" charset="-128"/>
              </a:rPr>
              <a:t>Bacteriology and </a:t>
            </a:r>
            <a:r>
              <a:rPr lang="en-US" altLang="en-US" i="1" dirty="0" smtClean="0">
                <a:latin typeface="Calibri" panose="020F0502020204030204" pitchFamily="34" charset="0"/>
                <a:ea typeface="ＭＳ Ｐゴシック" panose="020B0600070205080204" pitchFamily="34" charset="-128"/>
              </a:rPr>
              <a:t>preventive medicine</a:t>
            </a:r>
            <a:r>
              <a:rPr lang="en-US" altLang="en-US" dirty="0" smtClean="0">
                <a:latin typeface="Calibri" panose="020F0502020204030204" pitchFamily="34" charset="0"/>
                <a:ea typeface="ＭＳ Ｐゴシック" panose="020B0600070205080204" pitchFamily="34" charset="-128"/>
              </a:rPr>
              <a:t>. </a:t>
            </a:r>
          </a:p>
          <a:p>
            <a:pPr lvl="2" eaLnBrk="1" hangingPunct="1"/>
            <a:r>
              <a:rPr lang="en-US" altLang="en-US" dirty="0" smtClean="0">
                <a:latin typeface="Calibri" panose="020F0502020204030204" pitchFamily="34" charset="0"/>
                <a:ea typeface="ＭＳ Ｐゴシック" panose="020B0600070205080204" pitchFamily="34" charset="-128"/>
              </a:rPr>
              <a:t>Cleaner drinking water and public sanitation</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New Medical Schools</a:t>
            </a:r>
          </a:p>
          <a:p>
            <a:pPr lvl="2" eaLnBrk="1" hangingPunct="1"/>
            <a:r>
              <a:rPr lang="en-US" altLang="en-US" dirty="0">
                <a:latin typeface="Calibri" panose="020F0502020204030204" pitchFamily="34" charset="0"/>
                <a:ea typeface="ＭＳ Ｐゴシック" panose="020B0600070205080204" pitchFamily="34" charset="-128"/>
              </a:rPr>
              <a:t>Advances in training and </a:t>
            </a:r>
            <a:r>
              <a:rPr lang="en-US" altLang="en-US" dirty="0" smtClean="0">
                <a:latin typeface="Calibri" panose="020F0502020204030204" pitchFamily="34" charset="0"/>
                <a:ea typeface="ＭＳ Ｐゴシック" panose="020B0600070205080204" pitchFamily="34" charset="-128"/>
              </a:rPr>
              <a:t>professionalization</a:t>
            </a:r>
          </a:p>
          <a:p>
            <a:pPr lvl="2" eaLnBrk="1" hangingPunct="1"/>
            <a:r>
              <a:rPr lang="en-US" altLang="en-US" dirty="0" smtClean="0">
                <a:latin typeface="Calibri" panose="020F0502020204030204" pitchFamily="34" charset="0"/>
                <a:ea typeface="ＭＳ Ｐゴシック" panose="020B0600070205080204" pitchFamily="34" charset="-128"/>
              </a:rPr>
              <a:t>First in the U.S.: Johns Hopkins, 1893.</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467">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246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46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467">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90600"/>
          </a:xfrm>
        </p:spPr>
        <p:txBody>
          <a:bodyPr/>
          <a:lstStyle/>
          <a:p>
            <a:r>
              <a:rPr lang="en-US" dirty="0" smtClean="0">
                <a:latin typeface="Calibri" panose="020F0502020204030204" pitchFamily="34" charset="0"/>
                <a:cs typeface="Calibri" panose="020F0502020204030204" pitchFamily="34" charset="0"/>
              </a:rPr>
              <a:t>Science and Culture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in an Age of Realism</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652463" y="1219200"/>
            <a:ext cx="8034337" cy="5334000"/>
          </a:xfrm>
        </p:spPr>
        <p:txBody>
          <a:bodyPr/>
          <a:lstStyle/>
          <a:p>
            <a:pPr lvl="1" eaLnBrk="1" hangingPunct="1"/>
            <a:r>
              <a:rPr lang="en-US" altLang="en-US" dirty="0">
                <a:latin typeface="Calibri" panose="020F0502020204030204" pitchFamily="34" charset="0"/>
                <a:ea typeface="ＭＳ Ｐゴシック" panose="020B0600070205080204" pitchFamily="34" charset="-128"/>
              </a:rPr>
              <a:t>Women and Medical Schools</a:t>
            </a:r>
          </a:p>
          <a:p>
            <a:pPr lvl="2" eaLnBrk="1" hangingPunct="1"/>
            <a:r>
              <a:rPr lang="en-US" altLang="en-US" dirty="0">
                <a:latin typeface="Calibri" panose="020F0502020204030204" pitchFamily="34" charset="0"/>
                <a:ea typeface="ＭＳ Ｐゴシック" panose="020B0600070205080204" pitchFamily="34" charset="-128"/>
              </a:rPr>
              <a:t>Obstacles to education and professional </a:t>
            </a:r>
            <a:r>
              <a:rPr lang="en-US" altLang="en-US" dirty="0" smtClean="0">
                <a:latin typeface="Calibri" panose="020F0502020204030204" pitchFamily="34" charset="0"/>
                <a:ea typeface="ＭＳ Ｐゴシック" panose="020B0600070205080204" pitchFamily="34" charset="-128"/>
              </a:rPr>
              <a:t>recognition</a:t>
            </a:r>
          </a:p>
          <a:p>
            <a:pPr lvl="2" eaLnBrk="1" hangingPunct="1"/>
            <a:r>
              <a:rPr lang="en-US" altLang="en-US" dirty="0" smtClean="0">
                <a:latin typeface="Calibri" panose="020F0502020204030204" pitchFamily="34" charset="0"/>
                <a:ea typeface="ＭＳ Ｐゴシック" panose="020B0600070205080204" pitchFamily="34" charset="-128"/>
              </a:rPr>
              <a:t>First female doctor was American: Elizabeth Blackwell, 1849</a:t>
            </a:r>
          </a:p>
          <a:p>
            <a:pPr lvl="2" eaLnBrk="1" hangingPunct="1"/>
            <a:r>
              <a:rPr lang="en-US" altLang="en-US" dirty="0" smtClean="0">
                <a:latin typeface="Calibri" panose="020F0502020204030204" pitchFamily="34" charset="0"/>
                <a:ea typeface="ＭＳ Ｐゴシック" panose="020B0600070205080204" pitchFamily="34" charset="-128"/>
              </a:rPr>
              <a:t>London School of Medicine for Women, 1874.</a:t>
            </a:r>
            <a:endParaRPr lang="en-US" altLang="en-US" dirty="0">
              <a:latin typeface="Calibri" panose="020F0502020204030204" pitchFamily="34" charset="0"/>
              <a:ea typeface="ＭＳ Ｐゴシック" panose="020B0600070205080204" pitchFamily="34" charset="-128"/>
            </a:endParaRPr>
          </a:p>
          <a:p>
            <a:pPr eaLnBrk="1" hangingPunct="1"/>
            <a:r>
              <a:rPr lang="en-US" altLang="en-US" dirty="0">
                <a:latin typeface="Calibri" panose="020F0502020204030204" pitchFamily="34" charset="0"/>
                <a:ea typeface="ＭＳ Ｐゴシック" panose="020B0600070205080204" pitchFamily="34" charset="-128"/>
              </a:rPr>
              <a:t>Science and the Study of </a:t>
            </a:r>
            <a:r>
              <a:rPr lang="en-US" altLang="en-US" dirty="0" smtClean="0">
                <a:latin typeface="Calibri" panose="020F0502020204030204" pitchFamily="34" charset="0"/>
                <a:ea typeface="ＭＳ Ｐゴシック" panose="020B0600070205080204" pitchFamily="34" charset="-128"/>
              </a:rPr>
              <a:t>Society</a:t>
            </a:r>
          </a:p>
          <a:p>
            <a:pPr lvl="1" eaLnBrk="1" hangingPunct="1"/>
            <a:r>
              <a:rPr lang="en-US" altLang="en-US" dirty="0" smtClean="0">
                <a:latin typeface="Calibri" panose="020F0502020204030204" pitchFamily="34" charset="0"/>
                <a:ea typeface="ＭＳ Ｐゴシック" panose="020B0600070205080204" pitchFamily="34" charset="-128"/>
              </a:rPr>
              <a:t>August Comte- sociology</a:t>
            </a:r>
          </a:p>
          <a:p>
            <a:pPr lvl="1" eaLnBrk="1" hangingPunct="1"/>
            <a:r>
              <a:rPr lang="en-US" altLang="en-US" dirty="0" smtClean="0">
                <a:latin typeface="Calibri" panose="020F0502020204030204" pitchFamily="34" charset="0"/>
                <a:ea typeface="ＭＳ Ｐゴシック" panose="020B0600070205080204" pitchFamily="34" charset="-128"/>
              </a:rPr>
              <a:t>Theory of “positivism”: knowledge only grows.</a:t>
            </a:r>
          </a:p>
          <a:p>
            <a:pPr lvl="2" eaLnBrk="1" hangingPunct="1"/>
            <a:r>
              <a:rPr lang="en-US" altLang="en-US" dirty="0" smtClean="0">
                <a:latin typeface="Calibri" panose="020F0502020204030204" pitchFamily="34" charset="0"/>
                <a:ea typeface="ＭＳ Ｐゴシック" panose="020B0600070205080204" pitchFamily="34" charset="-128"/>
              </a:rPr>
              <a:t>Positive knowledge based on hierarchy of all sciences; reinforces Enlightenment’s optimistic view of science.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425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a:solidFill>
                  <a:srgbClr val="000000"/>
                </a:solidFill>
                <a:latin typeface="Calibri"/>
                <a:ea typeface="ＭＳ Ｐゴシック"/>
                <a:cs typeface="ＭＳ Ｐゴシック"/>
              </a:rPr>
              <a:t>Thomas Eakins, The Gross Clinic</a:t>
            </a:r>
            <a:endParaRPr lang="en-US" dirty="0"/>
          </a:p>
        </p:txBody>
      </p:sp>
      <p:sp>
        <p:nvSpPr>
          <p:cNvPr id="634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p678</a:t>
            </a:r>
          </a:p>
        </p:txBody>
      </p:sp>
      <p:pic>
        <p:nvPicPr>
          <p:cNvPr id="634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657225"/>
            <a:ext cx="3752850"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647700" y="5386388"/>
            <a:ext cx="7848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painting, completed in 1875, shows Dr. Samuel Gross, one of the foremost surgeons in the United States, scalpel in hand, pausing midway in surgery on a young man’s leg to discuss the operation with his students in the amphitheater of the Jefferson Medical College. </a:t>
            </a:r>
            <a:endParaRPr lang="en-US" altLang="en-US" sz="20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690563" y="76200"/>
            <a:ext cx="8453437" cy="1143000"/>
          </a:xfrm>
        </p:spPr>
        <p:txBody>
          <a:bodyPr/>
          <a:lstStyle/>
          <a:p>
            <a:pPr eaLnBrk="1" hangingPunct="1"/>
            <a:r>
              <a:rPr lang="en-US" altLang="en-US" sz="3200" dirty="0">
                <a:latin typeface="Calibri" panose="020F0502020204030204" pitchFamily="34" charset="0"/>
                <a:ea typeface="ＭＳ Ｐゴシック" panose="020B0600070205080204" pitchFamily="34" charset="-128"/>
              </a:rPr>
              <a:t>Science and Culture </a:t>
            </a:r>
            <a:br>
              <a:rPr lang="en-US" altLang="en-US" sz="3200" dirty="0">
                <a:latin typeface="Calibri" panose="020F0502020204030204" pitchFamily="34" charset="0"/>
                <a:ea typeface="ＭＳ Ｐゴシック" panose="020B0600070205080204" pitchFamily="34" charset="-128"/>
              </a:rPr>
            </a:br>
            <a:r>
              <a:rPr lang="en-US" altLang="en-US" sz="3200" dirty="0">
                <a:latin typeface="Calibri" panose="020F0502020204030204" pitchFamily="34" charset="0"/>
                <a:ea typeface="ＭＳ Ｐゴシック" panose="020B0600070205080204" pitchFamily="34" charset="-128"/>
              </a:rPr>
              <a:t>in an Age of </a:t>
            </a:r>
            <a:r>
              <a:rPr lang="en-US" altLang="en-US" sz="3200" dirty="0" smtClean="0">
                <a:latin typeface="Calibri" panose="020F0502020204030204" pitchFamily="34" charset="0"/>
                <a:ea typeface="ＭＳ Ｐゴシック" panose="020B0600070205080204" pitchFamily="34" charset="-128"/>
              </a:rPr>
              <a:t>Realism</a:t>
            </a:r>
            <a:endParaRPr lang="en-US" altLang="en-US" sz="3200" dirty="0">
              <a:latin typeface="Calibri" panose="020F0502020204030204" pitchFamily="34" charset="0"/>
              <a:ea typeface="ＭＳ Ｐゴシック" panose="020B0600070205080204" pitchFamily="34" charset="-128"/>
            </a:endParaRPr>
          </a:p>
        </p:txBody>
      </p:sp>
      <p:sp>
        <p:nvSpPr>
          <p:cNvPr id="65539" name="Rectangle 3"/>
          <p:cNvSpPr>
            <a:spLocks noGrp="1" noChangeArrowheads="1"/>
          </p:cNvSpPr>
          <p:nvPr>
            <p:ph type="body" idx="1"/>
          </p:nvPr>
        </p:nvSpPr>
        <p:spPr>
          <a:xfrm>
            <a:off x="685800" y="1219200"/>
            <a:ext cx="7769225"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Realism in Literature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Deliberation rejection of Romanticism</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Emphasis on the ordinary and </a:t>
            </a:r>
            <a:r>
              <a:rPr lang="en-US" altLang="en-US" dirty="0" smtClean="0">
                <a:latin typeface="Calibri" panose="020F0502020204030204" pitchFamily="34" charset="0"/>
                <a:ea typeface="ＭＳ Ｐゴシック" panose="020B0600070205080204" pitchFamily="34" charset="-128"/>
              </a:rPr>
              <a:t>observation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Belief that the world should be viewed realistically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Realism and the Novel</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Gustave Flaubert (1821 – 1880)</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Madame Bovary</a:t>
            </a:r>
            <a:r>
              <a:rPr lang="en-US" altLang="en-US" dirty="0">
                <a:latin typeface="Calibri" panose="020F0502020204030204" pitchFamily="34" charset="0"/>
                <a:ea typeface="ＭＳ Ｐゴシック" panose="020B0600070205080204" pitchFamily="34" charset="-128"/>
              </a:rPr>
              <a:t>, 1857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William Thackeray (1811 – 1863)</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Vanity Fair</a:t>
            </a:r>
            <a:r>
              <a:rPr lang="en-US" altLang="en-US" dirty="0">
                <a:latin typeface="Calibri" panose="020F0502020204030204" pitchFamily="34" charset="0"/>
                <a:ea typeface="ＭＳ Ｐゴシック" panose="020B0600070205080204" pitchFamily="34" charset="-128"/>
              </a:rPr>
              <a:t>, 1848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Charles Dickens (1812 – 1870)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Emphasis on exposing the troubles of Britain’s lower and middle </a:t>
            </a:r>
            <a:r>
              <a:rPr lang="en-US" altLang="en-US" dirty="0" smtClean="0">
                <a:latin typeface="Calibri" panose="020F0502020204030204" pitchFamily="34" charset="0"/>
                <a:ea typeface="ＭＳ Ｐゴシック" panose="020B0600070205080204" pitchFamily="34" charset="-128"/>
              </a:rPr>
              <a:t>classes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Emile Zola- wrote of alcoholism, prostitution, labor strife. Pointed out hypocrisy of “polite society”.</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5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5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539">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5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90563" y="152400"/>
            <a:ext cx="8453437" cy="1143001"/>
          </a:xfrm>
        </p:spPr>
        <p:txBody>
          <a:bodyPr/>
          <a:lstStyle/>
          <a:p>
            <a:pPr eaLnBrk="1" hangingPunct="1"/>
            <a:r>
              <a:rPr lang="en-US" altLang="en-US" dirty="0">
                <a:latin typeface="Calibri" panose="020F0502020204030204" pitchFamily="34" charset="0"/>
                <a:ea typeface="ＭＳ Ｐゴシック" panose="020B0600070205080204" pitchFamily="34" charset="-128"/>
              </a:rPr>
              <a:t>Science and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an Age of </a:t>
            </a:r>
            <a:r>
              <a:rPr lang="en-US" altLang="en-US" dirty="0" smtClean="0">
                <a:latin typeface="Calibri" panose="020F0502020204030204" pitchFamily="34" charset="0"/>
                <a:ea typeface="ＭＳ Ｐゴシック" panose="020B0600070205080204" pitchFamily="34" charset="-128"/>
              </a:rPr>
              <a:t>Realism</a:t>
            </a:r>
            <a:endParaRPr lang="en-US" altLang="en-US" dirty="0">
              <a:latin typeface="Calibri" panose="020F0502020204030204" pitchFamily="34" charset="0"/>
              <a:ea typeface="ＭＳ Ｐゴシック" panose="020B0600070205080204" pitchFamily="34" charset="-128"/>
            </a:endParaRPr>
          </a:p>
        </p:txBody>
      </p:sp>
      <p:sp>
        <p:nvSpPr>
          <p:cNvPr id="66563" name="Rectangle 3"/>
          <p:cNvSpPr>
            <a:spLocks noGrp="1" noChangeArrowheads="1"/>
          </p:cNvSpPr>
          <p:nvPr>
            <p:ph type="body" idx="1"/>
          </p:nvPr>
        </p:nvSpPr>
        <p:spPr>
          <a:xfrm>
            <a:off x="690563" y="1371600"/>
            <a:ext cx="7769225" cy="5257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Realism in Art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Gustave Courbet (1819 – 1877)</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Stonebreakers: </a:t>
            </a:r>
            <a:r>
              <a:rPr lang="en-US" altLang="en-US" dirty="0">
                <a:latin typeface="Calibri" panose="020F0502020204030204" pitchFamily="34" charset="0"/>
                <a:ea typeface="ＭＳ Ｐゴシック" panose="020B0600070205080204" pitchFamily="34" charset="-128"/>
              </a:rPr>
              <a:t>Ordinary people and everyday life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Jean-Francois Millet (1814 – 1875)</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Gleaners: </a:t>
            </a:r>
            <a:r>
              <a:rPr lang="en-US" altLang="en-US" dirty="0">
                <a:latin typeface="Calibri" panose="020F0502020204030204" pitchFamily="34" charset="0"/>
                <a:ea typeface="ＭＳ Ｐゴシック" panose="020B0600070205080204" pitchFamily="34" charset="-128"/>
              </a:rPr>
              <a:t>Scenes from rural life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Music: The Twilight of Romanticism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Franz Liszt (1811 – 1886)</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Symphonic poems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Richard Wagner (1813 – 1883)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Nationalist subjects and themes</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The Ring of the Nibelung</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a:defRPr/>
            </a:pPr>
            <a:r>
              <a:rPr lang="en-US" sz="3000" kern="1200" dirty="0" err="1">
                <a:solidFill>
                  <a:srgbClr val="000000"/>
                </a:solidFill>
                <a:latin typeface="Calibri"/>
                <a:ea typeface="ＭＳ Ｐゴシック"/>
                <a:cs typeface="ＭＳ Ｐゴシック"/>
              </a:rPr>
              <a:t>Gustave</a:t>
            </a:r>
            <a:r>
              <a:rPr lang="en-US" sz="3000" kern="1200" dirty="0">
                <a:solidFill>
                  <a:srgbClr val="000000"/>
                </a:solidFill>
                <a:latin typeface="Calibri"/>
                <a:ea typeface="ＭＳ Ｐゴシック"/>
                <a:cs typeface="ＭＳ Ｐゴシック"/>
              </a:rPr>
              <a:t> Courbet, The Stonebreakers</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p680</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762000"/>
            <a:ext cx="7083425"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p:cNvSpPr>
            <a:spLocks noChangeArrowheads="1"/>
          </p:cNvSpPr>
          <p:nvPr/>
        </p:nvSpPr>
        <p:spPr bwMode="auto">
          <a:xfrm>
            <a:off x="479425" y="5203825"/>
            <a:ext cx="8185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Realism, largely developed by French painters, aimed at a lifelike portrayal of the daily activities of ordinary people. Gustave Courbet was the most famous of the Realist artists. As is evident in The Stonebreakers, he sought to portray things as they really appear. </a:t>
            </a:r>
            <a:endParaRPr lang="en-US" altLang="en-US" sz="20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6" name="Title 1"/>
          <p:cNvSpPr>
            <a:spLocks noGrp="1"/>
          </p:cNvSpPr>
          <p:nvPr>
            <p:ph type="title" idx="4294967295"/>
          </p:nvPr>
        </p:nvSpPr>
        <p:spPr>
          <a:xfrm>
            <a:off x="0" y="76200"/>
            <a:ext cx="9144000" cy="381000"/>
          </a:xfrm>
        </p:spPr>
        <p:txBody>
          <a:bodyPr/>
          <a:lstStyle/>
          <a:p>
            <a:r>
              <a:rPr lang="en-US" altLang="en-US" sz="3000" dirty="0">
                <a:solidFill>
                  <a:srgbClr val="000000"/>
                </a:solidFill>
                <a:latin typeface="Calibri" panose="020F0502020204030204" pitchFamily="34" charset="0"/>
                <a:ea typeface="ＭＳ Ｐゴシック" panose="020B0600070205080204" pitchFamily="34" charset="-128"/>
              </a:rPr>
              <a:t>Jean-François Millet, The Gleaners</a:t>
            </a:r>
            <a:endParaRPr lang="en-US" altLang="en-US" dirty="0">
              <a:ea typeface="ＭＳ Ｐゴシック" panose="020B0600070205080204" pitchFamily="34" charset="-128"/>
            </a:endParaRPr>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p682</a:t>
            </a:r>
          </a:p>
        </p:txBody>
      </p:sp>
      <p:pic>
        <p:nvPicPr>
          <p:cNvPr id="6963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685800"/>
            <a:ext cx="62388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1"/>
          <p:cNvSpPr>
            <a:spLocks noChangeArrowheads="1"/>
          </p:cNvSpPr>
          <p:nvPr/>
        </p:nvSpPr>
        <p:spPr bwMode="auto">
          <a:xfrm>
            <a:off x="609600" y="5416550"/>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Jean-François Millet, another prominent French Realist painter, took a special interest in the daily activities of French peasants, although he tended to transform his peasants into heroic figures who dominated their environment. </a:t>
            </a:r>
            <a:endParaRPr lang="en-US" altLang="en-US" sz="200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lstStyle/>
          <a:p>
            <a:r>
              <a:rPr lang="en-US" altLang="en-US" sz="2800" dirty="0" smtClean="0">
                <a:latin typeface="Arial" pitchFamily="34" charset="0"/>
                <a:ea typeface="ＭＳ Ｐゴシック" pitchFamily="34" charset="-128"/>
                <a:cs typeface="Arial" pitchFamily="34" charset="0"/>
              </a:rPr>
              <a:t/>
            </a:r>
            <a:br>
              <a:rPr lang="en-US" altLang="en-US" sz="2800" dirty="0" smtClean="0">
                <a:latin typeface="Arial" pitchFamily="34" charset="0"/>
                <a:ea typeface="ＭＳ Ｐゴシック" pitchFamily="34" charset="-128"/>
                <a:cs typeface="Arial" pitchFamily="34" charset="0"/>
              </a:rPr>
            </a:br>
            <a:r>
              <a:rPr lang="en-US" altLang="en-US" sz="2800" dirty="0" err="1" smtClean="0">
                <a:latin typeface="Arial" pitchFamily="34" charset="0"/>
                <a:ea typeface="ＭＳ Ｐゴシック" pitchFamily="34" charset="-128"/>
                <a:cs typeface="Arial" pitchFamily="34" charset="0"/>
              </a:rPr>
              <a:t>Édouard</a:t>
            </a:r>
            <a:r>
              <a:rPr lang="en-US" altLang="en-US" sz="2800" dirty="0" smtClean="0">
                <a:latin typeface="Arial" pitchFamily="34" charset="0"/>
                <a:ea typeface="ＭＳ Ｐゴシック" pitchFamily="34" charset="-128"/>
                <a:cs typeface="Arial" pitchFamily="34" charset="0"/>
              </a:rPr>
              <a:t> </a:t>
            </a:r>
            <a:r>
              <a:rPr lang="en-US" altLang="en-US" sz="2800" dirty="0" err="1" smtClean="0">
                <a:latin typeface="Arial" pitchFamily="34" charset="0"/>
                <a:ea typeface="ＭＳ Ｐゴシック" pitchFamily="34" charset="-128"/>
                <a:cs typeface="Arial" pitchFamily="34" charset="0"/>
              </a:rPr>
              <a:t>Manet</a:t>
            </a:r>
            <a:r>
              <a:rPr lang="en-US" altLang="en-US" sz="2800" dirty="0" smtClean="0">
                <a:latin typeface="Arial" pitchFamily="34" charset="0"/>
                <a:ea typeface="ＭＳ Ｐゴシック" pitchFamily="34" charset="-128"/>
                <a:cs typeface="Arial" pitchFamily="34" charset="0"/>
              </a:rPr>
              <a:t>, </a:t>
            </a:r>
            <a:r>
              <a:rPr lang="en-US" altLang="en-US" sz="2800" i="1" dirty="0">
                <a:latin typeface="Arial" pitchFamily="34" charset="0"/>
                <a:ea typeface="ＭＳ Ｐゴシック" pitchFamily="34" charset="-128"/>
                <a:cs typeface="Arial" pitchFamily="34" charset="0"/>
              </a:rPr>
              <a:t>A Bar at the </a:t>
            </a:r>
            <a:r>
              <a:rPr lang="en-US" altLang="en-US" sz="2800" i="1" dirty="0" err="1">
                <a:latin typeface="Arial" pitchFamily="34" charset="0"/>
                <a:ea typeface="ＭＳ Ｐゴシック" pitchFamily="34" charset="-128"/>
                <a:cs typeface="Arial" pitchFamily="34" charset="0"/>
              </a:rPr>
              <a:t>Folies-Bergère</a:t>
            </a:r>
            <a:r>
              <a:rPr lang="en-US" altLang="en-US" sz="2800" dirty="0">
                <a:latin typeface="Arial" pitchFamily="34" charset="0"/>
                <a:ea typeface="ＭＳ Ｐゴシック" pitchFamily="34" charset="-128"/>
                <a:cs typeface="Arial" pitchFamily="34" charset="0"/>
              </a:rPr>
              <a:t>, 1882.</a:t>
            </a:r>
            <a:r>
              <a:rPr lang="en-US" altLang="en-US" dirty="0">
                <a:latin typeface="Arial" pitchFamily="34" charset="0"/>
                <a:ea typeface="ＭＳ Ｐゴシック" pitchFamily="34" charset="-128"/>
                <a:cs typeface="Arial" pitchFamily="34" charset="0"/>
              </a:rPr>
              <a:t/>
            </a:r>
            <a:br>
              <a:rPr lang="en-US" altLang="en-US" dirty="0">
                <a:latin typeface="Arial" pitchFamily="34" charset="0"/>
                <a:ea typeface="ＭＳ Ｐゴシック" pitchFamily="34" charset="-128"/>
                <a:cs typeface="Arial" pitchFamily="34" charset="0"/>
              </a:rPr>
            </a:b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838200"/>
            <a:ext cx="8000999"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7442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8382000" cy="914400"/>
          </a:xfrm>
        </p:spPr>
        <p:txBody>
          <a:bodyPr/>
          <a:lstStyle/>
          <a:p>
            <a:r>
              <a:rPr lang="en-US" sz="2800" dirty="0" smtClean="0"/>
              <a:t>Christian </a:t>
            </a:r>
            <a:r>
              <a:rPr lang="en-US" sz="2800" dirty="0" err="1" smtClean="0"/>
              <a:t>Krohg</a:t>
            </a:r>
            <a:r>
              <a:rPr lang="en-US" sz="2800" dirty="0" smtClean="0"/>
              <a:t>, </a:t>
            </a:r>
            <a:r>
              <a:rPr lang="en-US" sz="2800" i="1" dirty="0" smtClean="0"/>
              <a:t>Albertine at the Police Doctor’s Waiting Room</a:t>
            </a:r>
            <a:r>
              <a:rPr lang="en-US" sz="2800" dirty="0" smtClean="0"/>
              <a:t>, 1887. Oslo, Norway. </a:t>
            </a:r>
            <a:endParaRPr lang="en-US" sz="28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7962" y="1219200"/>
            <a:ext cx="791123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616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533400"/>
          </a:xfrm>
        </p:spPr>
        <p:txBody>
          <a:bodyPr/>
          <a:lstStyle/>
          <a:p>
            <a:r>
              <a:rPr lang="en-US" sz="3200" dirty="0" smtClean="0"/>
              <a:t>Edgar Degas, </a:t>
            </a:r>
            <a:r>
              <a:rPr lang="en-US" sz="3200" i="1" dirty="0" smtClean="0"/>
              <a:t>Two Laundresses</a:t>
            </a:r>
            <a:r>
              <a:rPr lang="en-US" sz="3200" dirty="0" smtClean="0"/>
              <a:t>, 1884. </a:t>
            </a:r>
            <a:endParaRPr lang="en-US" sz="32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6629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159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762000"/>
          </a:xfrm>
        </p:spPr>
        <p:txBody>
          <a:bodyPr/>
          <a:lstStyle/>
          <a:p>
            <a:r>
              <a:rPr lang="en-US" dirty="0" smtClean="0"/>
              <a:t>The Champs-Elysées</a:t>
            </a:r>
            <a:br>
              <a:rPr lang="en-US" dirty="0" smtClean="0"/>
            </a:br>
            <a:r>
              <a:rPr lang="en-US" dirty="0" smtClean="0"/>
              <a:t>Paris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7631" y="1600200"/>
            <a:ext cx="6604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5485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Hubert von </a:t>
            </a:r>
            <a:r>
              <a:rPr lang="en-US" sz="3200" dirty="0" err="1" smtClean="0"/>
              <a:t>Herkomer</a:t>
            </a:r>
            <a:r>
              <a:rPr lang="en-US" sz="3200" dirty="0" smtClean="0"/>
              <a:t>, </a:t>
            </a:r>
            <a:r>
              <a:rPr lang="en-US" sz="3200" i="1" dirty="0" smtClean="0"/>
              <a:t>Hard Times</a:t>
            </a:r>
            <a:r>
              <a:rPr lang="en-US" sz="3200" dirty="0" smtClean="0"/>
              <a:t>, 1885. </a:t>
            </a:r>
            <a:endParaRPr lang="en-US"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914400"/>
            <a:ext cx="7467599"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231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3810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16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p684</a:t>
            </a:r>
          </a:p>
        </p:txBody>
      </p:sp>
      <p:pic>
        <p:nvPicPr>
          <p:cNvPr id="716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89916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a:xfrm>
            <a:off x="660400" y="0"/>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3731" name="Rectangle 4"/>
          <p:cNvSpPr>
            <a:spLocks noGrp="1" noChangeArrowheads="1"/>
          </p:cNvSpPr>
          <p:nvPr>
            <p:ph type="body" idx="1"/>
          </p:nvPr>
        </p:nvSpPr>
        <p:spPr>
          <a:xfrm>
            <a:off x="660400" y="1295400"/>
            <a:ext cx="7769225" cy="4329112"/>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Trace the events that led to the Crimean War.</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Crimean War change the relationships of the European nations?</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nationalism affect Germany, Italy, and Austria?</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the issue of western expansion affect the situation of slavery in the United States?</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contributions of nineteenth-century advances in medicine have continuing significance today?</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important was the issue of German control of Alsace and Lorraine?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 y="304800"/>
            <a:ext cx="9067800" cy="381000"/>
          </a:xfrm>
        </p:spPr>
        <p:txBody>
          <a:bodyPr/>
          <a:lstStyle/>
          <a:p>
            <a:r>
              <a:rPr lang="en-US" dirty="0" smtClean="0"/>
              <a:t>The France of Napoleon III</a:t>
            </a:r>
            <a:endParaRPr lang="en-US" dirty="0"/>
          </a:p>
        </p:txBody>
      </p:sp>
      <p:sp>
        <p:nvSpPr>
          <p:cNvPr id="3" name="Content Placeholder 2"/>
          <p:cNvSpPr>
            <a:spLocks noGrp="1"/>
          </p:cNvSpPr>
          <p:nvPr>
            <p:ph idx="1"/>
          </p:nvPr>
        </p:nvSpPr>
        <p:spPr/>
        <p:txBody>
          <a:bodyPr/>
          <a:lstStyle/>
          <a:p>
            <a:r>
              <a:rPr lang="en-US" dirty="0" smtClean="0"/>
              <a:t>Liberalization of the Regime: 1860 </a:t>
            </a:r>
            <a:r>
              <a:rPr lang="en-US" dirty="0" smtClean="0">
                <a:sym typeface="Wingdings" panose="05000000000000000000" pitchFamily="2" charset="2"/>
              </a:rPr>
              <a:t></a:t>
            </a:r>
          </a:p>
          <a:p>
            <a:r>
              <a:rPr lang="en-US" dirty="0" smtClean="0">
                <a:sym typeface="Wingdings" panose="05000000000000000000" pitchFamily="2" charset="2"/>
              </a:rPr>
              <a:t>A response to mounting opposition</a:t>
            </a:r>
          </a:p>
          <a:p>
            <a:pPr lvl="1"/>
            <a:r>
              <a:rPr lang="en-US" dirty="0" smtClean="0">
                <a:sym typeface="Wingdings" panose="05000000000000000000" pitchFamily="2" charset="2"/>
              </a:rPr>
              <a:t>Legalized unions, gave them right to strike</a:t>
            </a:r>
          </a:p>
          <a:p>
            <a:pPr lvl="1"/>
            <a:r>
              <a:rPr lang="en-US" dirty="0" smtClean="0">
                <a:sym typeface="Wingdings" panose="05000000000000000000" pitchFamily="2" charset="2"/>
              </a:rPr>
              <a:t>Liberalized political process </a:t>
            </a:r>
          </a:p>
          <a:p>
            <a:r>
              <a:rPr lang="en-US" dirty="0" smtClean="0">
                <a:sym typeface="Wingdings" panose="05000000000000000000" pitchFamily="2" charset="2"/>
              </a:rPr>
              <a:t>Failed foreign policy and wars would be his downfall. </a:t>
            </a:r>
          </a:p>
        </p:txBody>
      </p:sp>
    </p:spTree>
    <p:extLst>
      <p:ext uri="{BB962C8B-B14F-4D97-AF65-F5344CB8AC3E}">
        <p14:creationId xmlns:p14="http://schemas.microsoft.com/office/powerpoint/2010/main" val="607509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3210</TotalTime>
  <Words>5334</Words>
  <Application>Microsoft Office PowerPoint</Application>
  <PresentationFormat>On-screen Show (4:3)</PresentationFormat>
  <Paragraphs>702</Paragraphs>
  <Slides>82</Slides>
  <Notes>26</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Default Design</vt:lpstr>
      <vt:lpstr>An Age of Nationalism and Realism,       1850–1871</vt:lpstr>
      <vt:lpstr>Focus Questions</vt:lpstr>
      <vt:lpstr>Proclamation of the German Empire in the Hall of Mirrors in the palace of Versailles</vt:lpstr>
      <vt:lpstr>The France of Napoleon III</vt:lpstr>
      <vt:lpstr>Napoleon III</vt:lpstr>
      <vt:lpstr>The France of Napoleon III</vt:lpstr>
      <vt:lpstr>The France of Napoleon III</vt:lpstr>
      <vt:lpstr>The Champs-Elysées Paris</vt:lpstr>
      <vt:lpstr>The France of Napoleon III</vt:lpstr>
      <vt:lpstr>Emperor Napoleon III</vt:lpstr>
      <vt:lpstr>The France of Napoleon III</vt:lpstr>
      <vt:lpstr>MAP 22.1 Decline of the Ottoman Empire</vt:lpstr>
      <vt:lpstr>The Crimean War 1854-1856</vt:lpstr>
      <vt:lpstr>The Crimean War</vt:lpstr>
      <vt:lpstr>PowerPoint Presentation</vt:lpstr>
      <vt:lpstr>The Crimean War</vt:lpstr>
      <vt:lpstr>The Crimean War</vt:lpstr>
      <vt:lpstr>Florence Nightingale (Slide 1 of 2)</vt:lpstr>
      <vt:lpstr>Florence Nightingale (Slide 2 of 2)</vt:lpstr>
      <vt:lpstr>PowerPoint Presentation</vt:lpstr>
      <vt:lpstr>What is Realpolitik?</vt:lpstr>
      <vt:lpstr>National Unification: Italy and Germany </vt:lpstr>
      <vt:lpstr>Count Camilo Cavour</vt:lpstr>
      <vt:lpstr>Italian Unification</vt:lpstr>
      <vt:lpstr>Italian Unification</vt:lpstr>
      <vt:lpstr>Garibaldi</vt:lpstr>
      <vt:lpstr>Italian Unification</vt:lpstr>
      <vt:lpstr>PowerPoint Presentation</vt:lpstr>
      <vt:lpstr>MAP 22.2 The Unification of Italy</vt:lpstr>
      <vt:lpstr>CHRONOLOGY The Unification of Italy</vt:lpstr>
      <vt:lpstr>National Unification: Italy and Germany</vt:lpstr>
      <vt:lpstr>German Unification</vt:lpstr>
      <vt:lpstr>German Unification</vt:lpstr>
      <vt:lpstr>North German Confederation</vt:lpstr>
      <vt:lpstr>Otto von Bismarck</vt:lpstr>
      <vt:lpstr>The Unification of Germany </vt:lpstr>
      <vt:lpstr>German Unification</vt:lpstr>
      <vt:lpstr>The Unification of Germany </vt:lpstr>
      <vt:lpstr>Can you spot Bismarck?</vt:lpstr>
      <vt:lpstr>How important is this?</vt:lpstr>
      <vt:lpstr>MAP 22.3 The Unification of Germany</vt:lpstr>
      <vt:lpstr>CHRONOLOGY The Unification of Germany</vt:lpstr>
      <vt:lpstr>Nation Building and Reform:  The National State in Midcentury </vt:lpstr>
      <vt:lpstr>Nation Building and Reform:  The National State in Midcentury</vt:lpstr>
      <vt:lpstr>MAP 22.4 Europe in 1871</vt:lpstr>
      <vt:lpstr>Emancipation of the Serfs</vt:lpstr>
      <vt:lpstr>MAP 22.5 Ethnic Groups in the Dual Monarchy, 1867</vt:lpstr>
      <vt:lpstr>Nation Building and Reform: The National State in Midcentury</vt:lpstr>
      <vt:lpstr>Film &amp; History: The Young Victoria (2009)</vt:lpstr>
      <vt:lpstr>Queen Victoria and Her Family</vt:lpstr>
      <vt:lpstr>TABLE 22.1 Expansion of the British Electorate</vt:lpstr>
      <vt:lpstr>Nation Building and Reform: The National State in Midcentury</vt:lpstr>
      <vt:lpstr>MAP 22.6 The United States: The West and the Civil War</vt:lpstr>
      <vt:lpstr>CHRONOLOGY National States at Midcentury: France</vt:lpstr>
      <vt:lpstr>CHRONOLOGY National States at Midcentury: Austrian Empire</vt:lpstr>
      <vt:lpstr>CHRONOLOGY National States at Midcentury: Russia</vt:lpstr>
      <vt:lpstr>CHRONOLOGY National States at Midcentury: Great Britain</vt:lpstr>
      <vt:lpstr>CHRONOLOGY National States at Midcentury: United States</vt:lpstr>
      <vt:lpstr>CHRONOLOGY National States at Midcentury: Canada</vt:lpstr>
      <vt:lpstr>PowerPoint Presentation</vt:lpstr>
      <vt:lpstr>Industrialization  and the Marxist Response</vt:lpstr>
      <vt:lpstr>Industrialism and Marxism</vt:lpstr>
      <vt:lpstr>Marxism</vt:lpstr>
      <vt:lpstr>Marxism</vt:lpstr>
      <vt:lpstr>Opening of the Suez Canal</vt:lpstr>
      <vt:lpstr>Karl Marx</vt:lpstr>
      <vt:lpstr>Science and Culture  in an Age of Realism</vt:lpstr>
      <vt:lpstr>Science and Culture  in an Age of Realism</vt:lpstr>
      <vt:lpstr>Charles Darwin</vt:lpstr>
      <vt:lpstr>Science and Culture  in an Age of Realism</vt:lpstr>
      <vt:lpstr>Science and Culture  in an Age of Realism</vt:lpstr>
      <vt:lpstr>Thomas Eakins, The Gross Clinic</vt:lpstr>
      <vt:lpstr>Science and Culture  in an Age of Realism</vt:lpstr>
      <vt:lpstr>Science and Culture  in an Age of Realism</vt:lpstr>
      <vt:lpstr>Gustave Courbet, The Stonebreakers</vt:lpstr>
      <vt:lpstr>Jean-François Millet, The Gleaners</vt:lpstr>
      <vt:lpstr> Édouard Manet, A Bar at the Folies-Bergère, 1882. </vt:lpstr>
      <vt:lpstr>Christian Krohg, Albertine at the Police Doctor’s Waiting Room, 1887. Oslo, Norway. </vt:lpstr>
      <vt:lpstr>Edgar Degas, Two Laundresses, 1884. </vt:lpstr>
      <vt:lpstr>Hubert von Herkomer, Hard Times, 1885. </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113</cp:revision>
  <dcterms:created xsi:type="dcterms:W3CDTF">2008-08-28T18:47:09Z</dcterms:created>
  <dcterms:modified xsi:type="dcterms:W3CDTF">2018-02-13T07:04:52Z</dcterms:modified>
</cp:coreProperties>
</file>