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269" r:id="rId2"/>
    <p:sldId id="359" r:id="rId3"/>
    <p:sldId id="297" r:id="rId4"/>
    <p:sldId id="362" r:id="rId5"/>
    <p:sldId id="331" r:id="rId6"/>
    <p:sldId id="363" r:id="rId7"/>
    <p:sldId id="298" r:id="rId8"/>
    <p:sldId id="332" r:id="rId9"/>
    <p:sldId id="365" r:id="rId10"/>
    <p:sldId id="366" r:id="rId11"/>
    <p:sldId id="364" r:id="rId12"/>
    <p:sldId id="333" r:id="rId13"/>
    <p:sldId id="299" r:id="rId14"/>
    <p:sldId id="367" r:id="rId15"/>
    <p:sldId id="368" r:id="rId16"/>
    <p:sldId id="334" r:id="rId17"/>
    <p:sldId id="335" r:id="rId18"/>
    <p:sldId id="369" r:id="rId19"/>
    <p:sldId id="336" r:id="rId20"/>
    <p:sldId id="370" r:id="rId21"/>
    <p:sldId id="371" r:id="rId22"/>
    <p:sldId id="300" r:id="rId23"/>
    <p:sldId id="302" r:id="rId24"/>
    <p:sldId id="301" r:id="rId25"/>
    <p:sldId id="328" r:id="rId26"/>
    <p:sldId id="303" r:id="rId27"/>
    <p:sldId id="337" r:id="rId28"/>
    <p:sldId id="304" r:id="rId29"/>
    <p:sldId id="305" r:id="rId30"/>
    <p:sldId id="306" r:id="rId31"/>
    <p:sldId id="338" r:id="rId32"/>
    <p:sldId id="307" r:id="rId33"/>
    <p:sldId id="308" r:id="rId34"/>
    <p:sldId id="309" r:id="rId35"/>
    <p:sldId id="329" r:id="rId36"/>
    <p:sldId id="339" r:id="rId37"/>
    <p:sldId id="310" r:id="rId38"/>
    <p:sldId id="340" r:id="rId39"/>
    <p:sldId id="341" r:id="rId40"/>
    <p:sldId id="330" r:id="rId41"/>
    <p:sldId id="343" r:id="rId42"/>
    <p:sldId id="342" r:id="rId43"/>
    <p:sldId id="311" r:id="rId44"/>
    <p:sldId id="346" r:id="rId45"/>
    <p:sldId id="360" r:id="rId46"/>
    <p:sldId id="344" r:id="rId47"/>
    <p:sldId id="372" r:id="rId48"/>
    <p:sldId id="373" r:id="rId49"/>
    <p:sldId id="374" r:id="rId50"/>
    <p:sldId id="345" r:id="rId51"/>
    <p:sldId id="314" r:id="rId52"/>
    <p:sldId id="347" r:id="rId53"/>
    <p:sldId id="382" r:id="rId54"/>
    <p:sldId id="383" r:id="rId55"/>
    <p:sldId id="384" r:id="rId56"/>
    <p:sldId id="385" r:id="rId57"/>
    <p:sldId id="315" r:id="rId58"/>
    <p:sldId id="316" r:id="rId59"/>
    <p:sldId id="348" r:id="rId60"/>
    <p:sldId id="375" r:id="rId61"/>
    <p:sldId id="376" r:id="rId62"/>
    <p:sldId id="377" r:id="rId63"/>
    <p:sldId id="378" r:id="rId64"/>
    <p:sldId id="379" r:id="rId65"/>
    <p:sldId id="380" r:id="rId66"/>
    <p:sldId id="381" r:id="rId67"/>
    <p:sldId id="349" r:id="rId68"/>
    <p:sldId id="350" r:id="rId69"/>
    <p:sldId id="389" r:id="rId70"/>
    <p:sldId id="388" r:id="rId71"/>
    <p:sldId id="318" r:id="rId72"/>
    <p:sldId id="351" r:id="rId73"/>
    <p:sldId id="353" r:id="rId74"/>
    <p:sldId id="361" r:id="rId75"/>
    <p:sldId id="352" r:id="rId76"/>
    <p:sldId id="387" r:id="rId77"/>
    <p:sldId id="321" r:id="rId78"/>
    <p:sldId id="354" r:id="rId79"/>
    <p:sldId id="322" r:id="rId80"/>
    <p:sldId id="393" r:id="rId81"/>
    <p:sldId id="355" r:id="rId82"/>
    <p:sldId id="390" r:id="rId83"/>
    <p:sldId id="391" r:id="rId84"/>
    <p:sldId id="392" r:id="rId85"/>
    <p:sldId id="323" r:id="rId86"/>
    <p:sldId id="356" r:id="rId87"/>
    <p:sldId id="394" r:id="rId88"/>
    <p:sldId id="395" r:id="rId89"/>
    <p:sldId id="324" r:id="rId90"/>
    <p:sldId id="357" r:id="rId91"/>
    <p:sldId id="326" r:id="rId92"/>
    <p:sldId id="358" r:id="rId9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 xmlns:p15="http://schemas.microsoft.com/office/powerpoint/2012/main">
        <p15:guide id="1" orient="horz" pos="1002">
          <p15:clr>
            <a:srgbClr val="A4A3A4"/>
          </p15:clr>
        </p15:guide>
        <p15:guide id="2" orient="horz" pos="2160">
          <p15:clr>
            <a:srgbClr val="A4A3A4"/>
          </p15:clr>
        </p15:guide>
        <p15:guide id="3" orient="horz" pos="164">
          <p15:clr>
            <a:srgbClr val="A4A3A4"/>
          </p15:clr>
        </p15:guide>
        <p15:guide id="4" orient="horz" pos="892">
          <p15:clr>
            <a:srgbClr val="A4A3A4"/>
          </p15:clr>
        </p15:guide>
        <p15:guide id="5"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40"/>
    <a:srgbClr val="5C150B"/>
    <a:srgbClr val="EAD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50" autoAdjust="0"/>
  </p:normalViewPr>
  <p:slideViewPr>
    <p:cSldViewPr>
      <p:cViewPr>
        <p:scale>
          <a:sx n="70" d="100"/>
          <a:sy n="70" d="100"/>
        </p:scale>
        <p:origin x="-1152" y="-72"/>
      </p:cViewPr>
      <p:guideLst>
        <p:guide orient="horz" pos="1002"/>
        <p:guide orient="horz" pos="2160"/>
        <p:guide orient="horz" pos="164"/>
        <p:guide orient="horz" pos="892"/>
        <p:guide pos="2880"/>
      </p:guideLst>
    </p:cSldViewPr>
  </p:slideViewPr>
  <p:outlineViewPr>
    <p:cViewPr>
      <p:scale>
        <a:sx n="33" d="100"/>
        <a:sy n="33" d="100"/>
      </p:scale>
      <p:origin x="0" y="-15318"/>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Lst>
  </p:outlineViewPr>
  <p:notesTextViewPr>
    <p:cViewPr>
      <p:scale>
        <a:sx n="100" d="100"/>
        <a:sy n="100" d="100"/>
      </p:scale>
      <p:origin x="0" y="0"/>
    </p:cViewPr>
  </p:notesTextViewPr>
  <p:sorterViewPr>
    <p:cViewPr>
      <p:scale>
        <a:sx n="85" d="100"/>
        <a:sy n="8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8" Type="http://schemas.openxmlformats.org/officeDocument/2006/relationships/slide" Target="slides/slide50.xml"/><Relationship Id="rId13" Type="http://schemas.openxmlformats.org/officeDocument/2006/relationships/slide" Target="slides/slide75.xml"/><Relationship Id="rId3" Type="http://schemas.openxmlformats.org/officeDocument/2006/relationships/slide" Target="slides/slide17.xml"/><Relationship Id="rId7" Type="http://schemas.openxmlformats.org/officeDocument/2006/relationships/slide" Target="slides/slide46.xml"/><Relationship Id="rId12" Type="http://schemas.openxmlformats.org/officeDocument/2006/relationships/slide" Target="slides/slide72.xml"/><Relationship Id="rId2" Type="http://schemas.openxmlformats.org/officeDocument/2006/relationships/slide" Target="slides/slide8.xml"/><Relationship Id="rId16" Type="http://schemas.openxmlformats.org/officeDocument/2006/relationships/slide" Target="slides/slide86.xml"/><Relationship Id="rId1" Type="http://schemas.openxmlformats.org/officeDocument/2006/relationships/slide" Target="slides/slide5.xml"/><Relationship Id="rId6" Type="http://schemas.openxmlformats.org/officeDocument/2006/relationships/slide" Target="slides/slide41.xml"/><Relationship Id="rId11" Type="http://schemas.openxmlformats.org/officeDocument/2006/relationships/slide" Target="slides/slide68.xml"/><Relationship Id="rId5" Type="http://schemas.openxmlformats.org/officeDocument/2006/relationships/slide" Target="slides/slide38.xml"/><Relationship Id="rId15" Type="http://schemas.openxmlformats.org/officeDocument/2006/relationships/slide" Target="slides/slide81.xml"/><Relationship Id="rId10" Type="http://schemas.openxmlformats.org/officeDocument/2006/relationships/slide" Target="slides/slide59.xml"/><Relationship Id="rId4" Type="http://schemas.openxmlformats.org/officeDocument/2006/relationships/slide" Target="slides/slide36.xml"/><Relationship Id="rId9" Type="http://schemas.openxmlformats.org/officeDocument/2006/relationships/slide" Target="slides/slide52.xml"/><Relationship Id="rId14" Type="http://schemas.openxmlformats.org/officeDocument/2006/relationships/slide" Target="slides/slide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C1C95A3-7C61-4703-84DC-8329B423BE26}" type="slidenum">
              <a:rPr lang="en-US" altLang="en-US"/>
              <a:pPr>
                <a:defRPr/>
              </a:pPr>
              <a:t>‹#›</a:t>
            </a:fld>
            <a:endParaRPr lang="en-US" altLang="en-US"/>
          </a:p>
        </p:txBody>
      </p:sp>
    </p:spTree>
    <p:extLst>
      <p:ext uri="{BB962C8B-B14F-4D97-AF65-F5344CB8AC3E}">
        <p14:creationId xmlns:p14="http://schemas.microsoft.com/office/powerpoint/2010/main" val="19868686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Calibri" panose="020F0502020204030204" pitchFamily="34" charset="0"/>
                <a:ea typeface="ＭＳ Ｐゴシック" panose="020B0600070205080204" pitchFamily="34" charset="-128"/>
              </a:rPr>
              <a:t>The Eiffel Tower at the World’s Fair of 1900 in </a:t>
            </a:r>
            <a:r>
              <a:rPr lang="en-US" altLang="en-US" dirty="0" smtClean="0">
                <a:latin typeface="Calibri" panose="020F0502020204030204" pitchFamily="34" charset="0"/>
                <a:ea typeface="ＭＳ Ｐゴシック" panose="020B0600070205080204" pitchFamily="34" charset="-128"/>
              </a:rPr>
              <a:t>Paris</a:t>
            </a:r>
          </a:p>
          <a:p>
            <a:pPr eaLnBrk="1" hangingPunct="1">
              <a:spcBef>
                <a:spcPct val="0"/>
              </a:spcBef>
            </a:pPr>
            <a:r>
              <a:rPr lang="en-US" altLang="en-US" dirty="0" smtClean="0">
                <a:latin typeface="Calibri" panose="020F0502020204030204" pitchFamily="34" charset="0"/>
                <a:ea typeface="ＭＳ Ｐゴシック" panose="020B0600070205080204" pitchFamily="34" charset="-128"/>
              </a:rPr>
              <a:t>Made of wrought iron</a:t>
            </a:r>
            <a:endParaRPr lang="en-US" altLang="en-US" dirty="0">
              <a:latin typeface="Calibri" panose="020F0502020204030204" pitchFamily="34" charset="0"/>
              <a:ea typeface="ＭＳ Ｐゴシック" panose="020B0600070205080204" pitchFamily="34" charset="-128"/>
            </a:endParaRP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0D87AE4-477B-4E4A-8E18-562121B8D22F}" type="slidenum">
              <a:rPr lang="en-US" altLang="en-US" smtClean="0">
                <a:latin typeface="Calibri" panose="020F0502020204030204" pitchFamily="34" charset="0"/>
              </a:rPr>
              <a:pPr>
                <a:spcBef>
                  <a:spcPct val="0"/>
                </a:spcBef>
              </a:pPr>
              <a:t>3</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Pablo Picasso, Les Demoiselles d’Avignon. Pablo</a:t>
            </a:r>
          </a:p>
          <a:p>
            <a:r>
              <a:rPr lang="en-US" altLang="en-US">
                <a:latin typeface="Calibri" panose="020F0502020204030204" pitchFamily="34" charset="0"/>
                <a:ea typeface="ＭＳ Ｐゴシック" panose="020B0600070205080204" pitchFamily="34" charset="-128"/>
              </a:rPr>
              <a:t>Picasso, a major pioneer of modern art, experimented with</a:t>
            </a:r>
          </a:p>
          <a:p>
            <a:r>
              <a:rPr lang="en-US" altLang="en-US">
                <a:latin typeface="Calibri" panose="020F0502020204030204" pitchFamily="34" charset="0"/>
                <a:ea typeface="ＭＳ Ｐゴシック" panose="020B0600070205080204" pitchFamily="34" charset="-128"/>
              </a:rPr>
              <a:t>a remarkable variety of styles. Les Demoiselles d’Avignon</a:t>
            </a:r>
          </a:p>
          <a:p>
            <a:r>
              <a:rPr lang="en-US" altLang="en-US">
                <a:latin typeface="Calibri" panose="020F0502020204030204" pitchFamily="34" charset="0"/>
                <a:ea typeface="ＭＳ Ｐゴシック" panose="020B0600070205080204" pitchFamily="34" charset="-128"/>
              </a:rPr>
              <a:t>(1907) was the first great example of Cubism, which one</a:t>
            </a:r>
          </a:p>
          <a:p>
            <a:r>
              <a:rPr lang="en-US" altLang="en-US">
                <a:latin typeface="Calibri" panose="020F0502020204030204" pitchFamily="34" charset="0"/>
                <a:ea typeface="ＭＳ Ｐゴシック" panose="020B0600070205080204" pitchFamily="34" charset="-128"/>
              </a:rPr>
              <a:t>art historian has called ‘‘the first style of [the twentieth]</a:t>
            </a:r>
          </a:p>
          <a:p>
            <a:r>
              <a:rPr lang="en-US" altLang="en-US">
                <a:latin typeface="Calibri" panose="020F0502020204030204" pitchFamily="34" charset="0"/>
                <a:ea typeface="ＭＳ Ｐゴシック" panose="020B0600070205080204" pitchFamily="34" charset="-128"/>
              </a:rPr>
              <a:t>century to break radically</a:t>
            </a:r>
          </a:p>
          <a:p>
            <a:r>
              <a:rPr lang="en-US" altLang="en-US">
                <a:latin typeface="Calibri" panose="020F0502020204030204" pitchFamily="34" charset="0"/>
                <a:ea typeface="ＭＳ Ｐゴシック" panose="020B0600070205080204" pitchFamily="34" charset="-128"/>
              </a:rPr>
              <a:t>with the past.’’ Geometric</a:t>
            </a:r>
          </a:p>
          <a:p>
            <a:r>
              <a:rPr lang="en-US" altLang="en-US">
                <a:latin typeface="Calibri" panose="020F0502020204030204" pitchFamily="34" charset="0"/>
                <a:ea typeface="ＭＳ Ｐゴシック" panose="020B0600070205080204" pitchFamily="34" charset="-128"/>
              </a:rPr>
              <a:t>shapes replace traditional</a:t>
            </a:r>
          </a:p>
          <a:p>
            <a:r>
              <a:rPr lang="en-US" altLang="en-US">
                <a:latin typeface="Calibri" panose="020F0502020204030204" pitchFamily="34" charset="0"/>
                <a:ea typeface="ＭＳ Ｐゴシック" panose="020B0600070205080204" pitchFamily="34" charset="-128"/>
              </a:rPr>
              <a:t>forms, forcing the viewer</a:t>
            </a:r>
          </a:p>
          <a:p>
            <a:r>
              <a:rPr lang="en-US" altLang="en-US">
                <a:latin typeface="Calibri" panose="020F0502020204030204" pitchFamily="34" charset="0"/>
                <a:ea typeface="ＭＳ Ｐゴシック" panose="020B0600070205080204" pitchFamily="34" charset="-128"/>
              </a:rPr>
              <a:t>to re-create reality in his</a:t>
            </a:r>
          </a:p>
          <a:p>
            <a:r>
              <a:rPr lang="en-US" altLang="en-US">
                <a:latin typeface="Calibri" panose="020F0502020204030204" pitchFamily="34" charset="0"/>
                <a:ea typeface="ＭＳ Ｐゴシック" panose="020B0600070205080204" pitchFamily="34" charset="-128"/>
              </a:rPr>
              <a:t>or her own mind. Picasso</a:t>
            </a:r>
          </a:p>
          <a:p>
            <a:r>
              <a:rPr lang="en-US" altLang="en-US">
                <a:latin typeface="Calibri" panose="020F0502020204030204" pitchFamily="34" charset="0"/>
                <a:ea typeface="ＭＳ Ｐゴシック" panose="020B0600070205080204" pitchFamily="34" charset="-128"/>
              </a:rPr>
              <a:t>said of this painting, ‘‘I</a:t>
            </a:r>
          </a:p>
          <a:p>
            <a:r>
              <a:rPr lang="en-US" altLang="en-US">
                <a:latin typeface="Calibri" panose="020F0502020204030204" pitchFamily="34" charset="0"/>
                <a:ea typeface="ＭＳ Ｐゴシック" panose="020B0600070205080204" pitchFamily="34" charset="-128"/>
              </a:rPr>
              <a:t>paint forms as I think</a:t>
            </a:r>
          </a:p>
          <a:p>
            <a:r>
              <a:rPr lang="en-US" altLang="en-US">
                <a:latin typeface="Calibri" panose="020F0502020204030204" pitchFamily="34" charset="0"/>
                <a:ea typeface="ＭＳ Ｐゴシック" panose="020B0600070205080204" pitchFamily="34" charset="-128"/>
              </a:rPr>
              <a:t>them, not as I see them.’’</a:t>
            </a:r>
          </a:p>
          <a:p>
            <a:r>
              <a:rPr lang="en-US" altLang="en-US">
                <a:latin typeface="Calibri" panose="020F0502020204030204" pitchFamily="34" charset="0"/>
                <a:ea typeface="ＭＳ Ｐゴシック" panose="020B0600070205080204" pitchFamily="34" charset="-128"/>
              </a:rPr>
              <a:t>The head at the upper</a:t>
            </a:r>
          </a:p>
          <a:p>
            <a:r>
              <a:rPr lang="en-US" altLang="en-US">
                <a:latin typeface="Calibri" panose="020F0502020204030204" pitchFamily="34" charset="0"/>
                <a:ea typeface="ＭＳ Ｐゴシック" panose="020B0600070205080204" pitchFamily="34" charset="-128"/>
              </a:rPr>
              <a:t>right of the painting</a:t>
            </a:r>
          </a:p>
          <a:p>
            <a:r>
              <a:rPr lang="en-US" altLang="en-US">
                <a:latin typeface="Calibri" panose="020F0502020204030204" pitchFamily="34" charset="0"/>
                <a:ea typeface="ＭＳ Ｐゴシック" panose="020B0600070205080204" pitchFamily="34" charset="-128"/>
              </a:rPr>
              <a:t>reflects Picasso’s attraction</a:t>
            </a:r>
          </a:p>
          <a:p>
            <a:r>
              <a:rPr lang="en-US" altLang="en-US">
                <a:latin typeface="Calibri" panose="020F0502020204030204" pitchFamily="34" charset="0"/>
                <a:ea typeface="ＭＳ Ｐゴシック" panose="020B0600070205080204" pitchFamily="34" charset="-128"/>
              </a:rPr>
              <a:t>to aspects of African art.</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07DF0D8-FAA7-4B9C-BFBD-154F20000970}" type="slidenum">
              <a:rPr lang="en-US" altLang="en-US" smtClean="0">
                <a:latin typeface="Calibri" panose="020F0502020204030204" pitchFamily="34" charset="0"/>
              </a:rPr>
              <a:pPr>
                <a:spcBef>
                  <a:spcPct val="0"/>
                </a:spcBef>
              </a:pPr>
              <a:t>29</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Wassily Kandinsky, Square with White</a:t>
            </a:r>
          </a:p>
          <a:p>
            <a:r>
              <a:rPr lang="en-US" altLang="en-US">
                <a:latin typeface="Calibri" panose="020F0502020204030204" pitchFamily="34" charset="0"/>
                <a:ea typeface="ＭＳ Ｐゴシック" panose="020B0600070205080204" pitchFamily="34" charset="-128"/>
              </a:rPr>
              <a:t>Border. One of the originators of abstract</a:t>
            </a:r>
          </a:p>
          <a:p>
            <a:r>
              <a:rPr lang="en-US" altLang="en-US">
                <a:latin typeface="Calibri" panose="020F0502020204030204" pitchFamily="34" charset="0"/>
                <a:ea typeface="ＭＳ Ｐゴシック" panose="020B0600070205080204" pitchFamily="34" charset="-128"/>
              </a:rPr>
              <a:t>painting was the Russian Wassily Kandinsky,</a:t>
            </a:r>
          </a:p>
          <a:p>
            <a:r>
              <a:rPr lang="en-US" altLang="en-US">
                <a:latin typeface="Calibri" panose="020F0502020204030204" pitchFamily="34" charset="0"/>
                <a:ea typeface="ＭＳ Ｐゴシック" panose="020B0600070205080204" pitchFamily="34" charset="-128"/>
              </a:rPr>
              <a:t>who sought to eliminate representation</a:t>
            </a:r>
          </a:p>
          <a:p>
            <a:r>
              <a:rPr lang="en-US" altLang="en-US">
                <a:latin typeface="Calibri" panose="020F0502020204030204" pitchFamily="34" charset="0"/>
                <a:ea typeface="ＭＳ Ｐゴシック" panose="020B0600070205080204" pitchFamily="34" charset="-128"/>
              </a:rPr>
              <a:t>altogether by focusing on color and avoiding</a:t>
            </a:r>
          </a:p>
          <a:p>
            <a:r>
              <a:rPr lang="en-US" altLang="en-US">
                <a:latin typeface="Calibri" panose="020F0502020204030204" pitchFamily="34" charset="0"/>
                <a:ea typeface="ＭＳ Ｐゴシック" panose="020B0600070205080204" pitchFamily="34" charset="-128"/>
              </a:rPr>
              <a:t>any resemblance to visual reality. In Square</a:t>
            </a:r>
          </a:p>
          <a:p>
            <a:r>
              <a:rPr lang="en-US" altLang="en-US">
                <a:latin typeface="Calibri" panose="020F0502020204030204" pitchFamily="34" charset="0"/>
                <a:ea typeface="ＭＳ Ｐゴシック" panose="020B0600070205080204" pitchFamily="34" charset="-128"/>
              </a:rPr>
              <a:t>with White Border, Kandinsky used color ‘‘to</a:t>
            </a:r>
          </a:p>
          <a:p>
            <a:r>
              <a:rPr lang="en-US" altLang="en-US">
                <a:latin typeface="Calibri" panose="020F0502020204030204" pitchFamily="34" charset="0"/>
                <a:ea typeface="ＭＳ Ｐゴシック" panose="020B0600070205080204" pitchFamily="34" charset="-128"/>
              </a:rPr>
              <a:t>send light into the darkness of men’s hearts.’’</a:t>
            </a:r>
          </a:p>
          <a:p>
            <a:r>
              <a:rPr lang="en-US" altLang="en-US">
                <a:latin typeface="Calibri" panose="020F0502020204030204" pitchFamily="34" charset="0"/>
                <a:ea typeface="ＭＳ Ｐゴシック" panose="020B0600070205080204" pitchFamily="34" charset="-128"/>
              </a:rPr>
              <a:t>He believed that color, like music, could</a:t>
            </a:r>
          </a:p>
          <a:p>
            <a:r>
              <a:rPr lang="en-US" altLang="en-US">
                <a:latin typeface="Calibri" panose="020F0502020204030204" pitchFamily="34" charset="0"/>
                <a:ea typeface="ＭＳ Ｐゴシック" panose="020B0600070205080204" pitchFamily="34" charset="-128"/>
              </a:rPr>
              <a:t>fulfill a spiritual goal of appealing directly to</a:t>
            </a:r>
          </a:p>
          <a:p>
            <a:r>
              <a:rPr lang="en-US" altLang="en-US">
                <a:latin typeface="Calibri" panose="020F0502020204030204" pitchFamily="34" charset="0"/>
                <a:ea typeface="ＭＳ Ｐゴシック" panose="020B0600070205080204" pitchFamily="34" charset="-128"/>
              </a:rPr>
              <a:t>the human senses.</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8423BAA-78E9-4A59-BA41-1B9FA51D6580}" type="slidenum">
              <a:rPr lang="en-US" altLang="en-US" smtClean="0">
                <a:latin typeface="Calibri" panose="020F0502020204030204" pitchFamily="34" charset="0"/>
              </a:rPr>
              <a:pPr>
                <a:spcBef>
                  <a:spcPct val="0"/>
                </a:spcBef>
              </a:pPr>
              <a:t>30</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Struggle for the Right to Vote</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0FCF726-F16F-4941-BEB4-DB9938913C07}" type="slidenum">
              <a:rPr lang="en-US" altLang="en-US" smtClean="0">
                <a:latin typeface="Calibri" panose="020F0502020204030204" pitchFamily="34" charset="0"/>
              </a:rPr>
              <a:pPr>
                <a:spcBef>
                  <a:spcPct val="0"/>
                </a:spcBef>
              </a:pPr>
              <a:t>32</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(Emily Davison p.733) The Struggle for the Right to Vote</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52AB821-D441-474A-BBA8-F8BEC07C5401}" type="slidenum">
              <a:rPr lang="en-US" altLang="en-US" smtClean="0">
                <a:latin typeface="Calibri" panose="020F0502020204030204" pitchFamily="34" charset="0"/>
              </a:rPr>
              <a:pPr>
                <a:spcBef>
                  <a:spcPct val="0"/>
                </a:spcBef>
              </a:pPr>
              <a:t>33</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Struggle for the Right to Vote</a:t>
            </a: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2346625-8ACC-4244-ACAE-AFA2BF57A557}" type="slidenum">
              <a:rPr lang="en-US" altLang="en-US" smtClean="0">
                <a:latin typeface="Calibri" panose="020F0502020204030204" pitchFamily="34" charset="0"/>
              </a:rPr>
              <a:pPr>
                <a:spcBef>
                  <a:spcPct val="0"/>
                </a:spcBef>
              </a:pPr>
              <a:t>34</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Struggle for the Right to Vote</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48DB710-F3D2-4E68-AE99-7F1E92C64241}" type="slidenum">
              <a:rPr lang="en-US" altLang="en-US" smtClean="0">
                <a:latin typeface="Calibri" panose="020F0502020204030204" pitchFamily="34" charset="0"/>
              </a:rPr>
              <a:pPr>
                <a:spcBef>
                  <a:spcPct val="0"/>
                </a:spcBef>
              </a:pPr>
              <a:t>35</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Palestine</a:t>
            </a: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5144056-0EC6-462B-A90F-E68A70849877}" type="slidenum">
              <a:rPr lang="en-US" altLang="en-US" smtClean="0">
                <a:latin typeface="Calibri" panose="020F0502020204030204" pitchFamily="34" charset="0"/>
              </a:rPr>
              <a:pPr>
                <a:spcBef>
                  <a:spcPct val="0"/>
                </a:spcBef>
              </a:pPr>
              <a:t>37</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2"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r>
              <a:rPr lang="en-US" altLang="en-US" dirty="0">
                <a:latin typeface="Calibri" pitchFamily="34" charset="0"/>
                <a:ea typeface="ＭＳ Ｐゴシック" pitchFamily="34" charset="-128"/>
              </a:rPr>
              <a:t>David Lloyd George (p.737)</a:t>
            </a:r>
          </a:p>
          <a:p>
            <a:pPr eaLnBrk="1" hangingPunct="1">
              <a:spcBef>
                <a:spcPct val="0"/>
              </a:spcBef>
              <a:defRPr/>
            </a:pPr>
            <a:r>
              <a:rPr lang="en-US" dirty="0">
                <a:latin typeface="+mj-lt"/>
              </a:rPr>
              <a:t>David Lloyd George (on the left), the Chancellor of the Exchequer, walking with Winston Churchill to the House of Commons on Budget Day in April 1910. The ‘People’s Budget’ put forth by Lloyd George in 1908 led to a constitutional crisis and passage of the Parliament Act in 1911.</a:t>
            </a:r>
            <a:endParaRPr lang="en-US" altLang="en-US" dirty="0">
              <a:latin typeface="+mj-lt"/>
              <a:ea typeface="ＭＳ Ｐゴシック" pitchFamily="34" charset="-128"/>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3E645C7-D881-45A9-8DA8-C04B778CCBBB}" type="slidenum">
              <a:rPr lang="en-US" altLang="en-US" smtClean="0">
                <a:latin typeface="Calibri" panose="020F0502020204030204" pitchFamily="34" charset="0"/>
              </a:rPr>
              <a:pPr>
                <a:spcBef>
                  <a:spcPct val="0"/>
                </a:spcBef>
              </a:pPr>
              <a:t>40</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Nicholas II. The last tsar of Russia hoped to preserve the traditional autocratic ways</a:t>
            </a:r>
          </a:p>
          <a:p>
            <a:r>
              <a:rPr lang="en-US" altLang="en-US">
                <a:latin typeface="Calibri" panose="020F0502020204030204" pitchFamily="34" charset="0"/>
                <a:ea typeface="ＭＳ Ｐゴシック" panose="020B0600070205080204" pitchFamily="34" charset="-128"/>
              </a:rPr>
              <a:t>of his predecessors. In this photograph, Nicholas II and his wife, Alexandra, are shown</a:t>
            </a:r>
          </a:p>
          <a:p>
            <a:r>
              <a:rPr lang="en-US" altLang="en-US">
                <a:latin typeface="Calibri" panose="020F0502020204030204" pitchFamily="34" charset="0"/>
                <a:ea typeface="ＭＳ Ｐゴシック" panose="020B0600070205080204" pitchFamily="34" charset="-128"/>
              </a:rPr>
              <a:t>in 1913 with their family at the Kremlin at the celebration of the three-hundredth</a:t>
            </a:r>
          </a:p>
          <a:p>
            <a:r>
              <a:rPr lang="en-US" altLang="en-US">
                <a:latin typeface="Calibri" panose="020F0502020204030204" pitchFamily="34" charset="0"/>
                <a:ea typeface="ＭＳ Ｐゴシック" panose="020B0600070205080204" pitchFamily="34" charset="-128"/>
              </a:rPr>
              <a:t>anniversary of the founding of the Romanov dynasty.</a:t>
            </a: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06C6A6B-5CB9-4B54-A81F-CC56D46C1E14}" type="slidenum">
              <a:rPr lang="en-US" altLang="en-US" smtClean="0">
                <a:latin typeface="Calibri" panose="020F0502020204030204" pitchFamily="34" charset="0"/>
              </a:rPr>
              <a:pPr>
                <a:spcBef>
                  <a:spcPct val="0"/>
                </a:spcBef>
              </a:pPr>
              <a:t>43</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Politics, 1894–1914</a:t>
            </a: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A58FFB9-10A3-4D42-A6A0-F155230CF26F}" type="slidenum">
              <a:rPr lang="en-US" altLang="en-US" smtClean="0">
                <a:latin typeface="Calibri" panose="020F0502020204030204" pitchFamily="34" charset="0"/>
              </a:rPr>
              <a:pPr>
                <a:spcBef>
                  <a:spcPct val="0"/>
                </a:spcBef>
              </a:pPr>
              <a:t>44</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Marie Curie. Marie Curie was born in Warsaw, Poland, but studied at</a:t>
            </a:r>
          </a:p>
          <a:p>
            <a:r>
              <a:rPr lang="en-US" altLang="en-US">
                <a:latin typeface="Calibri" panose="020F0502020204030204" pitchFamily="34" charset="0"/>
                <a:ea typeface="ＭＳ Ｐゴシック" panose="020B0600070205080204" pitchFamily="34" charset="-128"/>
              </a:rPr>
              <a:t>the University of Paris, where she received degrees in both physics and</a:t>
            </a:r>
          </a:p>
          <a:p>
            <a:r>
              <a:rPr lang="en-US" altLang="en-US">
                <a:latin typeface="Calibri" panose="020F0502020204030204" pitchFamily="34" charset="0"/>
                <a:ea typeface="ＭＳ Ｐゴシック" panose="020B0600070205080204" pitchFamily="34" charset="-128"/>
              </a:rPr>
              <a:t>mathematics. She was the first woman to win two Nobel Prizes, one in</a:t>
            </a:r>
          </a:p>
          <a:p>
            <a:r>
              <a:rPr lang="en-US" altLang="en-US">
                <a:latin typeface="Calibri" panose="020F0502020204030204" pitchFamily="34" charset="0"/>
                <a:ea typeface="ＭＳ Ｐゴシック" panose="020B0600070205080204" pitchFamily="34" charset="-128"/>
              </a:rPr>
              <a:t>1903 in physics and another in 1911 in chemistry. She is shown here in</a:t>
            </a:r>
          </a:p>
          <a:p>
            <a:r>
              <a:rPr lang="en-US" altLang="en-US">
                <a:latin typeface="Calibri" panose="020F0502020204030204" pitchFamily="34" charset="0"/>
                <a:ea typeface="ＭＳ Ｐゴシック" panose="020B0600070205080204" pitchFamily="34" charset="-128"/>
              </a:rPr>
              <a:t>her Paris laboratory in 1912. She died of leukemia, a result of her</a:t>
            </a:r>
          </a:p>
          <a:p>
            <a:r>
              <a:rPr lang="en-US" altLang="en-US">
                <a:latin typeface="Calibri" panose="020F0502020204030204" pitchFamily="34" charset="0"/>
                <a:ea typeface="ＭＳ Ｐゴシック" panose="020B0600070205080204" pitchFamily="34" charset="-128"/>
              </a:rPr>
              <a:t>laboratory work with radioactivity.</a:t>
            </a: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6E52DC0-66FF-4A31-AA8F-9E3D1FAFC693}" type="slidenum">
              <a:rPr lang="en-US" altLang="en-US" smtClean="0">
                <a:latin typeface="Calibri" panose="020F0502020204030204" pitchFamily="34" charset="0"/>
              </a:rPr>
              <a:pPr>
                <a:spcBef>
                  <a:spcPct val="0"/>
                </a:spcBef>
              </a:pPr>
              <a:t>7</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Soap and the White Man’s Burden. The concept of the ‘‘white</a:t>
            </a:r>
          </a:p>
          <a:p>
            <a:r>
              <a:rPr lang="en-US" altLang="en-US">
                <a:latin typeface="Calibri" panose="020F0502020204030204" pitchFamily="34" charset="0"/>
                <a:ea typeface="ＭＳ Ｐゴシック" panose="020B0600070205080204" pitchFamily="34" charset="-128"/>
              </a:rPr>
              <a:t>man’s burden’’ included the belief that the superiority of their</a:t>
            </a:r>
          </a:p>
          <a:p>
            <a:r>
              <a:rPr lang="en-US" altLang="en-US">
                <a:latin typeface="Calibri" panose="020F0502020204030204" pitchFamily="34" charset="0"/>
                <a:ea typeface="ＭＳ Ｐゴシック" panose="020B0600070205080204" pitchFamily="34" charset="-128"/>
              </a:rPr>
              <a:t>civilization obligated Europeans to impose their practices on supposedly</a:t>
            </a:r>
          </a:p>
          <a:p>
            <a:r>
              <a:rPr lang="en-US" altLang="en-US">
                <a:latin typeface="Calibri" panose="020F0502020204030204" pitchFamily="34" charset="0"/>
                <a:ea typeface="ＭＳ Ｐゴシック" panose="020B0600070205080204" pitchFamily="34" charset="-128"/>
              </a:rPr>
              <a:t>primitive nonwhites. This advertisement for Pears’ Soap clearly</a:t>
            </a:r>
          </a:p>
          <a:p>
            <a:r>
              <a:rPr lang="en-US" altLang="en-US">
                <a:latin typeface="Calibri" panose="020F0502020204030204" pitchFamily="34" charset="0"/>
                <a:ea typeface="ＭＳ Ｐゴシック" panose="020B0600070205080204" pitchFamily="34" charset="-128"/>
              </a:rPr>
              <a:t>communicates the Europeans’ view of their responsibility toward other</a:t>
            </a:r>
          </a:p>
          <a:p>
            <a:r>
              <a:rPr lang="en-US" altLang="en-US">
                <a:latin typeface="Calibri" panose="020F0502020204030204" pitchFamily="34" charset="0"/>
                <a:ea typeface="ＭＳ Ｐゴシック" panose="020B0600070205080204" pitchFamily="34" charset="-128"/>
              </a:rPr>
              <a:t>peoples.</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A1C002B-F765-4B5E-B500-DAC03950E374}" type="slidenum">
              <a:rPr lang="en-US" altLang="en-US" smtClean="0">
                <a:latin typeface="Calibri" panose="020F0502020204030204" pitchFamily="34" charset="0"/>
              </a:rPr>
              <a:pPr>
                <a:spcBef>
                  <a:spcPct val="0"/>
                </a:spcBef>
              </a:pPr>
              <a:t>51</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24.1 Africa in 1914. The major European powers’ rush to acquire colonies was</a:t>
            </a:r>
          </a:p>
          <a:p>
            <a:r>
              <a:rPr lang="en-US" altLang="en-US">
                <a:latin typeface="Calibri" panose="020F0502020204030204" pitchFamily="34" charset="0"/>
                <a:ea typeface="ＭＳ Ｐゴシック" panose="020B0600070205080204" pitchFamily="34" charset="-128"/>
              </a:rPr>
              <a:t>motivated by a combination of factors: the need for ports and fueling stations for navies,</a:t>
            </a:r>
          </a:p>
          <a:p>
            <a:r>
              <a:rPr lang="en-US" altLang="en-US">
                <a:latin typeface="Calibri" panose="020F0502020204030204" pitchFamily="34" charset="0"/>
                <a:ea typeface="ＭＳ Ｐゴシック" panose="020B0600070205080204" pitchFamily="34" charset="-128"/>
              </a:rPr>
              <a:t>enhancement of international prestige, outlets for nationalist feelings, expression of social</a:t>
            </a:r>
          </a:p>
          <a:p>
            <a:r>
              <a:rPr lang="en-US" altLang="en-US">
                <a:latin typeface="Calibri" panose="020F0502020204030204" pitchFamily="34" charset="0"/>
                <a:ea typeface="ＭＳ Ｐゴシック" panose="020B0600070205080204" pitchFamily="34" charset="-128"/>
              </a:rPr>
              <a:t>Darwinism, and a desire to ‘‘civilize’’ non-Europeans.</a:t>
            </a: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D819A6E-B473-498B-B93A-13276F9BCC65}" type="slidenum">
              <a:rPr lang="en-US" altLang="en-US" smtClean="0">
                <a:latin typeface="Calibri" panose="020F0502020204030204" pitchFamily="34" charset="0"/>
              </a:rPr>
              <a:pPr>
                <a:spcBef>
                  <a:spcPct val="0"/>
                </a:spcBef>
              </a:pPr>
              <a:t>57</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Struggle for South Africa</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5048A36-F5D3-4B21-8E24-DA5C91AC28EA}" type="slidenum">
              <a:rPr lang="en-US" altLang="en-US" smtClean="0">
                <a:latin typeface="Calibri" panose="020F0502020204030204" pitchFamily="34" charset="0"/>
              </a:rPr>
              <a:pPr>
                <a:spcBef>
                  <a:spcPct val="0"/>
                </a:spcBef>
              </a:pPr>
              <a:t>58</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The New Imperialism: Africa</a:t>
            </a: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7D1636-21A0-442E-9134-DFEAB8A45D06}" type="slidenum">
              <a:rPr lang="en-US" altLang="en-US" smtClean="0">
                <a:latin typeface="Calibri" panose="020F0502020204030204" pitchFamily="34" charset="0"/>
              </a:rPr>
              <a:pPr>
                <a:spcBef>
                  <a:spcPct val="0"/>
                </a:spcBef>
              </a:pPr>
              <a:t>67</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24.2 Asia in 1914. Asia became an important arena of international competition in the</a:t>
            </a:r>
          </a:p>
          <a:p>
            <a:r>
              <a:rPr lang="en-US" altLang="en-US">
                <a:latin typeface="Calibri" panose="020F0502020204030204" pitchFamily="34" charset="0"/>
                <a:ea typeface="ＭＳ Ｐゴシック" panose="020B0600070205080204" pitchFamily="34" charset="-128"/>
              </a:rPr>
              <a:t>nineteenth and early twentieth centuries. Beset by economic stagnation and an inability to modernize,</a:t>
            </a:r>
          </a:p>
          <a:p>
            <a:r>
              <a:rPr lang="en-US" altLang="en-US">
                <a:latin typeface="Calibri" panose="020F0502020204030204" pitchFamily="34" charset="0"/>
                <a:ea typeface="ＭＳ Ｐゴシック" panose="020B0600070205080204" pitchFamily="34" charset="-128"/>
              </a:rPr>
              <a:t>a weak China was unable to withstand the demands of the United States, the European powers, and a</a:t>
            </a:r>
          </a:p>
          <a:p>
            <a:r>
              <a:rPr lang="en-US" altLang="en-US">
                <a:latin typeface="Calibri" panose="020F0502020204030204" pitchFamily="34" charset="0"/>
                <a:ea typeface="ＭＳ Ｐゴシック" panose="020B0600070205080204" pitchFamily="34" charset="-128"/>
              </a:rPr>
              <a:t>Westernizing Japan. Britain, France, Russia, Japan, and the United States had direct or indirect control</a:t>
            </a:r>
          </a:p>
          <a:p>
            <a:r>
              <a:rPr lang="en-US" altLang="en-US">
                <a:latin typeface="Calibri" panose="020F0502020204030204" pitchFamily="34" charset="0"/>
                <a:ea typeface="ＭＳ Ｐゴシック" panose="020B0600070205080204" pitchFamily="34" charset="-128"/>
              </a:rPr>
              <a:t>of nearly all of Asia by 1914.</a:t>
            </a: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F4D6328-CC5D-48BF-AFD4-C1064205B68D}" type="slidenum">
              <a:rPr lang="en-US" altLang="en-US" smtClean="0">
                <a:latin typeface="Calibri" panose="020F0502020204030204" pitchFamily="34" charset="0"/>
              </a:rPr>
              <a:pPr>
                <a:spcBef>
                  <a:spcPct val="0"/>
                </a:spcBef>
              </a:pPr>
              <a:t>71</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The New Imperialism: Asia</a:t>
            </a: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11664A0-C709-40A8-8580-B673B6FAF538}" type="slidenum">
              <a:rPr lang="en-US" altLang="en-US" smtClean="0">
                <a:latin typeface="Calibri" panose="020F0502020204030204" pitchFamily="34" charset="0"/>
              </a:rPr>
              <a:pPr>
                <a:spcBef>
                  <a:spcPct val="0"/>
                </a:spcBef>
              </a:pPr>
              <a:t>73</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West and Japan. In their attempt to modernize, the Japanese</a:t>
            </a:r>
          </a:p>
          <a:p>
            <a:r>
              <a:rPr lang="en-US" altLang="en-US">
                <a:latin typeface="Calibri" panose="020F0502020204030204" pitchFamily="34" charset="0"/>
                <a:ea typeface="ＭＳ Ｐゴシック" panose="020B0600070205080204" pitchFamily="34" charset="-128"/>
              </a:rPr>
              <a:t>absorbed and adopted Western methods. They were also influenced</a:t>
            </a:r>
          </a:p>
          <a:p>
            <a:r>
              <a:rPr lang="en-US" altLang="en-US">
                <a:latin typeface="Calibri" panose="020F0502020204030204" pitchFamily="34" charset="0"/>
                <a:ea typeface="ＭＳ Ｐゴシック" panose="020B0600070205080204" pitchFamily="34" charset="-128"/>
              </a:rPr>
              <a:t>by Western culture as Western fashions became the rage in elite circles.</a:t>
            </a:r>
          </a:p>
          <a:p>
            <a:r>
              <a:rPr lang="en-US" altLang="en-US">
                <a:latin typeface="Calibri" panose="020F0502020204030204" pitchFamily="34" charset="0"/>
                <a:ea typeface="ＭＳ Ｐゴシック" panose="020B0600070205080204" pitchFamily="34" charset="-128"/>
              </a:rPr>
              <a:t>Baseball was even imported from the United States. This painting</a:t>
            </a:r>
          </a:p>
          <a:p>
            <a:r>
              <a:rPr lang="en-US" altLang="en-US">
                <a:latin typeface="Calibri" panose="020F0502020204030204" pitchFamily="34" charset="0"/>
                <a:ea typeface="ＭＳ Ｐゴシック" panose="020B0600070205080204" pitchFamily="34" charset="-128"/>
              </a:rPr>
              <a:t>shows Western-style stone houses in Tokyo and streets filled with people</a:t>
            </a:r>
          </a:p>
          <a:p>
            <a:r>
              <a:rPr lang="en-US" altLang="en-US">
                <a:latin typeface="Calibri" panose="020F0502020204030204" pitchFamily="34" charset="0"/>
                <a:ea typeface="ＭＳ Ｐゴシック" panose="020B0600070205080204" pitchFamily="34" charset="-128"/>
              </a:rPr>
              <a:t>dressed in a variety of styles.</a:t>
            </a: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2D0E686-8F20-44E1-99F7-95BED041B7AB}" type="slidenum">
              <a:rPr lang="en-US" altLang="en-US" smtClean="0">
                <a:latin typeface="Calibri" panose="020F0502020204030204" pitchFamily="34" charset="0"/>
              </a:rPr>
              <a:pPr>
                <a:spcBef>
                  <a:spcPct val="0"/>
                </a:spcBef>
              </a:pPr>
              <a:t>77</a:t>
            </a:fld>
            <a:endParaRPr lang="en-US"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Japanese Expansion</a:t>
            </a: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1CEB797-00C3-42C1-805A-DCD359B686FE}" type="slidenum">
              <a:rPr lang="en-US" altLang="en-US" smtClean="0">
                <a:latin typeface="Calibri" panose="020F0502020204030204" pitchFamily="34" charset="0"/>
              </a:rPr>
              <a:pPr>
                <a:spcBef>
                  <a:spcPct val="0"/>
                </a:spcBef>
              </a:pPr>
              <a:t>79</a:t>
            </a:fld>
            <a:endParaRPr lang="en-US" altLang="en-US">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Balkans in 1878</a:t>
            </a: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A0DD9FF-E3A2-429B-BE5F-F78605D3C74E}" type="slidenum">
              <a:rPr lang="en-US" altLang="en-US" smtClean="0">
                <a:latin typeface="Calibri" panose="020F0502020204030204" pitchFamily="34" charset="0"/>
              </a:rPr>
              <a:pPr>
                <a:spcBef>
                  <a:spcPct val="0"/>
                </a:spcBef>
              </a:pPr>
              <a:t>85</a:t>
            </a:fld>
            <a:endParaRPr lang="en-US"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24.3 The Balkans in 1913. The</a:t>
            </a:r>
          </a:p>
          <a:p>
            <a:r>
              <a:rPr lang="en-US" altLang="en-US">
                <a:latin typeface="Calibri" panose="020F0502020204030204" pitchFamily="34" charset="0"/>
                <a:ea typeface="ＭＳ Ｐゴシック" panose="020B0600070205080204" pitchFamily="34" charset="-128"/>
              </a:rPr>
              <a:t>First Balkan War (1912) liberated most of</a:t>
            </a:r>
          </a:p>
          <a:p>
            <a:r>
              <a:rPr lang="en-US" altLang="en-US">
                <a:latin typeface="Calibri" panose="020F0502020204030204" pitchFamily="34" charset="0"/>
                <a:ea typeface="ＭＳ Ｐゴシック" panose="020B0600070205080204" pitchFamily="34" charset="-128"/>
              </a:rPr>
              <a:t>the region from Ottoman control; the</a:t>
            </a:r>
          </a:p>
          <a:p>
            <a:r>
              <a:rPr lang="en-US" altLang="en-US">
                <a:latin typeface="Calibri" panose="020F0502020204030204" pitchFamily="34" charset="0"/>
                <a:ea typeface="ＭＳ Ｐゴシック" panose="020B0600070205080204" pitchFamily="34" charset="-128"/>
              </a:rPr>
              <a:t>Second Balkan War (1913) increased the</a:t>
            </a:r>
          </a:p>
          <a:p>
            <a:r>
              <a:rPr lang="en-US" altLang="en-US">
                <a:latin typeface="Calibri" panose="020F0502020204030204" pitchFamily="34" charset="0"/>
                <a:ea typeface="ＭＳ Ｐゴシック" panose="020B0600070205080204" pitchFamily="34" charset="-128"/>
              </a:rPr>
              <a:t>size of Greece and Serbia at Bulgaria’s</a:t>
            </a:r>
          </a:p>
          <a:p>
            <a:r>
              <a:rPr lang="en-US" altLang="en-US">
                <a:latin typeface="Calibri" panose="020F0502020204030204" pitchFamily="34" charset="0"/>
                <a:ea typeface="ＭＳ Ｐゴシック" panose="020B0600070205080204" pitchFamily="34" charset="-128"/>
              </a:rPr>
              <a:t>expense. Russia supported the ambitions</a:t>
            </a:r>
          </a:p>
          <a:p>
            <a:r>
              <a:rPr lang="en-US" altLang="en-US">
                <a:latin typeface="Calibri" panose="020F0502020204030204" pitchFamily="34" charset="0"/>
                <a:ea typeface="ＭＳ Ｐゴシック" panose="020B0600070205080204" pitchFamily="34" charset="-128"/>
              </a:rPr>
              <a:t>of its fellow Slavs in Serbia, who sought</a:t>
            </a:r>
          </a:p>
          <a:p>
            <a:r>
              <a:rPr lang="en-US" altLang="en-US">
                <a:latin typeface="Calibri" panose="020F0502020204030204" pitchFamily="34" charset="0"/>
                <a:ea typeface="ＭＳ Ｐゴシック" panose="020B0600070205080204" pitchFamily="34" charset="-128"/>
              </a:rPr>
              <a:t>to create a large Slavic kingdom in the</a:t>
            </a:r>
          </a:p>
          <a:p>
            <a:r>
              <a:rPr lang="en-US" altLang="en-US">
                <a:latin typeface="Calibri" panose="020F0502020204030204" pitchFamily="34" charset="0"/>
                <a:ea typeface="ＭＳ Ｐゴシック" panose="020B0600070205080204" pitchFamily="34" charset="-128"/>
              </a:rPr>
              <a:t>Balkans. Austria and its ally Germany</a:t>
            </a:r>
          </a:p>
          <a:p>
            <a:r>
              <a:rPr lang="en-US" altLang="en-US">
                <a:latin typeface="Calibri" panose="020F0502020204030204" pitchFamily="34" charset="0"/>
                <a:ea typeface="ＭＳ Ｐゴシック" panose="020B0600070205080204" pitchFamily="34" charset="-128"/>
              </a:rPr>
              <a:t>opposed Serbia’s ambitions.</a:t>
            </a: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9DF542B-FADB-47E7-A520-D4A4EA7427ED}" type="slidenum">
              <a:rPr lang="en-US" altLang="en-US" smtClean="0">
                <a:latin typeface="Calibri" panose="020F0502020204030204" pitchFamily="34" charset="0"/>
              </a:rPr>
              <a:pPr>
                <a:spcBef>
                  <a:spcPct val="0"/>
                </a:spcBef>
              </a:pPr>
              <a:t>89</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Sigmund Freud. Freud was one of the intellectual giants of the</a:t>
            </a:r>
          </a:p>
          <a:p>
            <a:r>
              <a:rPr lang="en-US" altLang="en-US">
                <a:latin typeface="Calibri" panose="020F0502020204030204" pitchFamily="34" charset="0"/>
                <a:ea typeface="ＭＳ Ｐゴシック" panose="020B0600070205080204" pitchFamily="34" charset="-128"/>
              </a:rPr>
              <a:t>nineteenth and twentieth centuries. Born in Moravia, Freud began to</a:t>
            </a:r>
          </a:p>
          <a:p>
            <a:r>
              <a:rPr lang="en-US" altLang="en-US">
                <a:latin typeface="Calibri" panose="020F0502020204030204" pitchFamily="34" charset="0"/>
                <a:ea typeface="ＭＳ Ｐゴシック" panose="020B0600070205080204" pitchFamily="34" charset="-128"/>
              </a:rPr>
              <a:t>study medicine at the University of Vienna in 1873. After entering private</a:t>
            </a:r>
          </a:p>
          <a:p>
            <a:r>
              <a:rPr lang="en-US" altLang="en-US">
                <a:latin typeface="Calibri" panose="020F0502020204030204" pitchFamily="34" charset="0"/>
                <a:ea typeface="ＭＳ Ｐゴシック" panose="020B0600070205080204" pitchFamily="34" charset="-128"/>
              </a:rPr>
              <a:t>practice, he began to study patients suffering from psychosomatic</a:t>
            </a:r>
          </a:p>
          <a:p>
            <a:r>
              <a:rPr lang="en-US" altLang="en-US">
                <a:latin typeface="Calibri" panose="020F0502020204030204" pitchFamily="34" charset="0"/>
                <a:ea typeface="ＭＳ Ｐゴシック" panose="020B0600070205080204" pitchFamily="34" charset="-128"/>
              </a:rPr>
              <a:t>symptoms, which led him to believe that unconscious forces strongly</a:t>
            </a:r>
          </a:p>
          <a:p>
            <a:r>
              <a:rPr lang="en-US" altLang="en-US">
                <a:latin typeface="Calibri" panose="020F0502020204030204" pitchFamily="34" charset="0"/>
                <a:ea typeface="ＭＳ Ｐゴシック" panose="020B0600070205080204" pitchFamily="34" charset="-128"/>
              </a:rPr>
              <a:t>determine human behavior. Freud is seen here in a photograph taken in</a:t>
            </a:r>
          </a:p>
          <a:p>
            <a:r>
              <a:rPr lang="en-US" altLang="en-US">
                <a:latin typeface="Calibri" panose="020F0502020204030204" pitchFamily="34" charset="0"/>
                <a:ea typeface="ＭＳ Ｐゴシック" panose="020B0600070205080204" pitchFamily="34" charset="-128"/>
              </a:rPr>
              <a:t>1921. He was addicted to tobacco and smoked up to twenty cigars a day,</a:t>
            </a:r>
          </a:p>
          <a:p>
            <a:r>
              <a:rPr lang="en-US" altLang="en-US">
                <a:latin typeface="Calibri" panose="020F0502020204030204" pitchFamily="34" charset="0"/>
                <a:ea typeface="ＭＳ Ｐゴシック" panose="020B0600070205080204" pitchFamily="34" charset="-128"/>
              </a:rPr>
              <a:t>a habit that led to mouth cancer and a series of operations that were</a:t>
            </a:r>
          </a:p>
          <a:p>
            <a:r>
              <a:rPr lang="en-US" altLang="en-US">
                <a:latin typeface="Calibri" panose="020F0502020204030204" pitchFamily="34" charset="0"/>
                <a:ea typeface="ＭＳ Ｐゴシック" panose="020B0600070205080204" pitchFamily="34" charset="-128"/>
              </a:rPr>
              <a:t>ultimately unsuccessful.</a:t>
            </a: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9EF93B2-6386-43D6-9400-7CE7DE262F05}" type="slidenum">
              <a:rPr lang="en-US" altLang="en-US" smtClean="0">
                <a:latin typeface="Calibri" panose="020F0502020204030204" pitchFamily="34" charset="0"/>
              </a:rPr>
              <a:pPr>
                <a:spcBef>
                  <a:spcPct val="0"/>
                </a:spcBef>
              </a:pPr>
              <a:t>13</a:t>
            </a:fld>
            <a:endParaRPr lang="en-US"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European Diplomacy</a:t>
            </a: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6A9E11D-30D2-4D46-BFDF-C6DD47DA3249}" type="slidenum">
              <a:rPr lang="en-US" altLang="en-US" smtClean="0">
                <a:latin typeface="Calibri" panose="020F0502020204030204" pitchFamily="34" charset="0"/>
              </a:rPr>
              <a:pPr>
                <a:spcBef>
                  <a:spcPct val="0"/>
                </a:spcBef>
              </a:pPr>
              <a:t>90</a:t>
            </a:fld>
            <a:endParaRPr lang="en-US" altLang="en-US">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6CED8DB-0567-41E1-AC05-001BAA9E2A06}" type="slidenum">
              <a:rPr lang="en-US" altLang="en-US" smtClean="0">
                <a:latin typeface="Calibri" panose="020F0502020204030204" pitchFamily="34" charset="0"/>
              </a:rPr>
              <a:pPr>
                <a:spcBef>
                  <a:spcPct val="0"/>
                </a:spcBef>
              </a:pPr>
              <a:t>91</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Claude Monet, Impression,</a:t>
            </a:r>
          </a:p>
          <a:p>
            <a:r>
              <a:rPr lang="en-US" altLang="en-US">
                <a:latin typeface="Calibri" panose="020F0502020204030204" pitchFamily="34" charset="0"/>
                <a:ea typeface="ＭＳ Ｐゴシック" panose="020B0600070205080204" pitchFamily="34" charset="-128"/>
              </a:rPr>
              <a:t>Sunrise. Impressionists rejected</a:t>
            </a:r>
          </a:p>
          <a:p>
            <a:r>
              <a:rPr lang="en-US" altLang="en-US">
                <a:latin typeface="Calibri" panose="020F0502020204030204" pitchFamily="34" charset="0"/>
                <a:ea typeface="ＭＳ Ｐゴシック" panose="020B0600070205080204" pitchFamily="34" charset="-128"/>
              </a:rPr>
              <a:t>‘‘rules and principles’’ and sought to</a:t>
            </a:r>
          </a:p>
          <a:p>
            <a:r>
              <a:rPr lang="en-US" altLang="en-US">
                <a:latin typeface="Calibri" panose="020F0502020204030204" pitchFamily="34" charset="0"/>
                <a:ea typeface="ＭＳ Ｐゴシック" panose="020B0600070205080204" pitchFamily="34" charset="-128"/>
              </a:rPr>
              <a:t>paint what they observed and felt in</a:t>
            </a:r>
          </a:p>
          <a:p>
            <a:r>
              <a:rPr lang="en-US" altLang="en-US">
                <a:latin typeface="Calibri" panose="020F0502020204030204" pitchFamily="34" charset="0"/>
                <a:ea typeface="ＭＳ Ｐゴシック" panose="020B0600070205080204" pitchFamily="34" charset="-128"/>
              </a:rPr>
              <a:t>order ‘‘not to lose the first</a:t>
            </a:r>
          </a:p>
          <a:p>
            <a:r>
              <a:rPr lang="en-US" altLang="en-US">
                <a:latin typeface="Calibri" panose="020F0502020204030204" pitchFamily="34" charset="0"/>
                <a:ea typeface="ＭＳ Ｐゴシック" panose="020B0600070205080204" pitchFamily="34" charset="-128"/>
              </a:rPr>
              <a:t>impression.’’ Monet entered this</a:t>
            </a:r>
          </a:p>
          <a:p>
            <a:r>
              <a:rPr lang="en-US" altLang="en-US">
                <a:latin typeface="Calibri" panose="020F0502020204030204" pitchFamily="34" charset="0"/>
                <a:ea typeface="ＭＳ Ｐゴシック" panose="020B0600070205080204" pitchFamily="34" charset="-128"/>
              </a:rPr>
              <a:t>painting, Impression, Sunrise, in the first</a:t>
            </a:r>
          </a:p>
          <a:p>
            <a:r>
              <a:rPr lang="en-US" altLang="en-US">
                <a:latin typeface="Calibri" panose="020F0502020204030204" pitchFamily="34" charset="0"/>
                <a:ea typeface="ＭＳ Ｐゴシック" panose="020B0600070205080204" pitchFamily="34" charset="-128"/>
              </a:rPr>
              <a:t>Impressionist show in 1874. He sought</a:t>
            </a:r>
          </a:p>
          <a:p>
            <a:r>
              <a:rPr lang="en-US" altLang="en-US">
                <a:latin typeface="Calibri" panose="020F0502020204030204" pitchFamily="34" charset="0"/>
                <a:ea typeface="ＭＳ Ｐゴシック" panose="020B0600070205080204" pitchFamily="34" charset="-128"/>
              </a:rPr>
              <a:t>to capture his impression of the</a:t>
            </a:r>
          </a:p>
          <a:p>
            <a:r>
              <a:rPr lang="en-US" altLang="en-US">
                <a:latin typeface="Calibri" panose="020F0502020204030204" pitchFamily="34" charset="0"/>
                <a:ea typeface="ＭＳ Ｐゴシック" panose="020B0600070205080204" pitchFamily="34" charset="-128"/>
              </a:rPr>
              <a:t>fleeting moments of sunrise through</a:t>
            </a:r>
          </a:p>
          <a:p>
            <a:r>
              <a:rPr lang="en-US" altLang="en-US">
                <a:latin typeface="Calibri" panose="020F0502020204030204" pitchFamily="34" charset="0"/>
                <a:ea typeface="ＭＳ Ｐゴシック" panose="020B0600070205080204" pitchFamily="34" charset="-128"/>
              </a:rPr>
              <a:t>the simple interplay of light, water,</a:t>
            </a:r>
          </a:p>
          <a:p>
            <a:r>
              <a:rPr lang="en-US" altLang="en-US">
                <a:latin typeface="Calibri" panose="020F0502020204030204" pitchFamily="34" charset="0"/>
                <a:ea typeface="ＭＳ Ｐゴシック" panose="020B0600070205080204" pitchFamily="34" charset="-128"/>
              </a:rPr>
              <a:t>and atmosphere.</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62741A8-F2BB-4C46-B782-CEBBF8610B89}" type="slidenum">
              <a:rPr lang="en-US" altLang="en-US" smtClean="0">
                <a:latin typeface="Calibri" panose="020F0502020204030204" pitchFamily="34" charset="0"/>
              </a:rPr>
              <a:pPr>
                <a:spcBef>
                  <a:spcPct val="0"/>
                </a:spcBef>
              </a:pPr>
              <a:t>22</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Paul Cezanne, Mont Sainte-</a:t>
            </a:r>
          </a:p>
          <a:p>
            <a:r>
              <a:rPr lang="en-US" altLang="en-US">
                <a:latin typeface="Calibri" panose="020F0502020204030204" pitchFamily="34" charset="0"/>
                <a:ea typeface="ＭＳ Ｐゴシック" panose="020B0600070205080204" pitchFamily="34" charset="-128"/>
              </a:rPr>
              <a:t>Victoire. Post-Impressionists sought</a:t>
            </a:r>
          </a:p>
          <a:p>
            <a:r>
              <a:rPr lang="en-US" altLang="en-US">
                <a:latin typeface="Calibri" panose="020F0502020204030204" pitchFamily="34" charset="0"/>
                <a:ea typeface="ＭＳ Ｐゴシック" panose="020B0600070205080204" pitchFamily="34" charset="-128"/>
              </a:rPr>
              <a:t>above all to express their inner feelings</a:t>
            </a:r>
          </a:p>
          <a:p>
            <a:r>
              <a:rPr lang="en-US" altLang="en-US">
                <a:latin typeface="Calibri" panose="020F0502020204030204" pitchFamily="34" charset="0"/>
                <a:ea typeface="ＭＳ Ｐゴシック" panose="020B0600070205080204" pitchFamily="34" charset="-128"/>
              </a:rPr>
              <a:t>and capture on canvas their own</a:t>
            </a:r>
          </a:p>
          <a:p>
            <a:r>
              <a:rPr lang="en-US" altLang="en-US">
                <a:latin typeface="Calibri" panose="020F0502020204030204" pitchFamily="34" charset="0"/>
                <a:ea typeface="ＭＳ Ｐゴシック" panose="020B0600070205080204" pitchFamily="34" charset="-128"/>
              </a:rPr>
              <a:t>vision of reality. In Mont Sainte-Victoire,</a:t>
            </a:r>
          </a:p>
          <a:p>
            <a:r>
              <a:rPr lang="en-US" altLang="en-US">
                <a:latin typeface="Calibri" panose="020F0502020204030204" pitchFamily="34" charset="0"/>
                <a:ea typeface="ＭＳ Ｐゴシック" panose="020B0600070205080204" pitchFamily="34" charset="-128"/>
              </a:rPr>
              <a:t>depicting a mountain near his home</a:t>
            </a:r>
          </a:p>
          <a:p>
            <a:r>
              <a:rPr lang="en-US" altLang="en-US">
                <a:latin typeface="Calibri" panose="020F0502020204030204" pitchFamily="34" charset="0"/>
                <a:ea typeface="ＭＳ Ｐゴシック" panose="020B0600070205080204" pitchFamily="34" charset="-128"/>
              </a:rPr>
              <a:t>that he painted more than sixty times,</a:t>
            </a:r>
          </a:p>
          <a:p>
            <a:r>
              <a:rPr lang="en-US" altLang="en-US">
                <a:latin typeface="Calibri" panose="020F0502020204030204" pitchFamily="34" charset="0"/>
                <a:ea typeface="ＭＳ Ｐゴシック" panose="020B0600070205080204" pitchFamily="34" charset="-128"/>
              </a:rPr>
              <a:t>Cezanne challenged traditional</a:t>
            </a:r>
          </a:p>
          <a:p>
            <a:r>
              <a:rPr lang="en-US" altLang="en-US">
                <a:latin typeface="Calibri" panose="020F0502020204030204" pitchFamily="34" charset="0"/>
                <a:ea typeface="ＭＳ Ｐゴシック" panose="020B0600070205080204" pitchFamily="34" charset="-128"/>
              </a:rPr>
              <a:t>landscape painting by eliminating a</a:t>
            </a:r>
          </a:p>
          <a:p>
            <a:r>
              <a:rPr lang="en-US" altLang="en-US">
                <a:latin typeface="Calibri" panose="020F0502020204030204" pitchFamily="34" charset="0"/>
                <a:ea typeface="ＭＳ Ｐゴシック" panose="020B0600070205080204" pitchFamily="34" charset="-128"/>
              </a:rPr>
              <a:t>single perspective and replacing it with</a:t>
            </a:r>
          </a:p>
          <a:p>
            <a:r>
              <a:rPr lang="en-US" altLang="en-US">
                <a:latin typeface="Calibri" panose="020F0502020204030204" pitchFamily="34" charset="0"/>
                <a:ea typeface="ＭＳ Ｐゴシック" panose="020B0600070205080204" pitchFamily="34" charset="-128"/>
              </a:rPr>
              <a:t>subtle color that created the form of</a:t>
            </a:r>
          </a:p>
          <a:p>
            <a:r>
              <a:rPr lang="en-US" altLang="en-US">
                <a:latin typeface="Calibri" panose="020F0502020204030204" pitchFamily="34" charset="0"/>
                <a:ea typeface="ＭＳ Ｐゴシック" panose="020B0600070205080204" pitchFamily="34" charset="-128"/>
              </a:rPr>
              <a:t>the mountain.</a:t>
            </a: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D80973C-5CB0-4326-9FAE-5E6273E2182C}" type="slidenum">
              <a:rPr lang="en-US" altLang="en-US" smtClean="0">
                <a:latin typeface="Calibri" panose="020F0502020204030204" pitchFamily="34" charset="0"/>
              </a:rPr>
              <a:pPr>
                <a:spcBef>
                  <a:spcPct val="0"/>
                </a:spcBef>
              </a:pPr>
              <a:t>23</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Berthe Morisot, Young Girl by the Window.</a:t>
            </a:r>
          </a:p>
          <a:p>
            <a:r>
              <a:rPr lang="en-US" altLang="en-US">
                <a:latin typeface="Calibri" panose="020F0502020204030204" pitchFamily="34" charset="0"/>
                <a:ea typeface="ＭＳ Ｐゴシック" panose="020B0600070205080204" pitchFamily="34" charset="-128"/>
              </a:rPr>
              <a:t>Berthe Morisot, the first female painter to join the</a:t>
            </a:r>
          </a:p>
          <a:p>
            <a:r>
              <a:rPr lang="en-US" altLang="en-US">
                <a:latin typeface="Calibri" panose="020F0502020204030204" pitchFamily="34" charset="0"/>
                <a:ea typeface="ＭＳ Ｐゴシック" panose="020B0600070205080204" pitchFamily="34" charset="-128"/>
              </a:rPr>
              <a:t>Impressionists, developed her own unique style. Her gentle</a:t>
            </a:r>
          </a:p>
          <a:p>
            <a:r>
              <a:rPr lang="en-US" altLang="en-US">
                <a:latin typeface="Calibri" panose="020F0502020204030204" pitchFamily="34" charset="0"/>
                <a:ea typeface="ＭＳ Ｐゴシック" panose="020B0600070205080204" pitchFamily="34" charset="-128"/>
              </a:rPr>
              <a:t>colors and strong use of pastels are especially evident in</a:t>
            </a:r>
          </a:p>
          <a:p>
            <a:r>
              <a:rPr lang="en-US" altLang="en-US">
                <a:latin typeface="Calibri" panose="020F0502020204030204" pitchFamily="34" charset="0"/>
                <a:ea typeface="ＭＳ Ｐゴシック" panose="020B0600070205080204" pitchFamily="34" charset="-128"/>
              </a:rPr>
              <a:t>Young Girl by the Window. Many of her</a:t>
            </a:r>
          </a:p>
          <a:p>
            <a:r>
              <a:rPr lang="en-US" altLang="en-US">
                <a:latin typeface="Calibri" panose="020F0502020204030204" pitchFamily="34" charset="0"/>
                <a:ea typeface="ＭＳ Ｐゴシック" panose="020B0600070205080204" pitchFamily="34" charset="-128"/>
              </a:rPr>
              <a:t>paintings focus on women and domestic scenes. </a:t>
            </a: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C2EE894-54A5-4E23-92B1-FE52B3043AAB}" type="slidenum">
              <a:rPr lang="en-US" altLang="en-US" smtClean="0">
                <a:latin typeface="Calibri" panose="020F0502020204030204" pitchFamily="34" charset="0"/>
              </a:rPr>
              <a:pPr>
                <a:spcBef>
                  <a:spcPct val="0"/>
                </a:spcBef>
              </a:pPr>
              <a:t>24</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Kuroda Seiki </a:t>
            </a:r>
            <a:r>
              <a:rPr lang="en-US" altLang="en-US" i="1">
                <a:latin typeface="Calibri" panose="020F0502020204030204" pitchFamily="34" charset="0"/>
                <a:ea typeface="ＭＳ Ｐゴシック" panose="020B0600070205080204" pitchFamily="34" charset="-128"/>
              </a:rPr>
              <a:t>Under the Trees </a:t>
            </a:r>
            <a:r>
              <a:rPr lang="en-US" altLang="en-US">
                <a:latin typeface="Calibri" panose="020F0502020204030204" pitchFamily="34" charset="0"/>
                <a:ea typeface="ＭＳ Ｐゴシック" panose="020B0600070205080204" pitchFamily="34" charset="-128"/>
              </a:rPr>
              <a:t>(p.728) </a:t>
            </a:r>
          </a:p>
          <a:p>
            <a:r>
              <a:rPr lang="en-US" altLang="en-US">
                <a:latin typeface="Calibri" panose="020F0502020204030204" pitchFamily="34" charset="0"/>
                <a:ea typeface="ＭＳ Ｐゴシック" panose="020B0600070205080204" pitchFamily="34" charset="-128"/>
              </a:rPr>
              <a:t>Under the Trees, painted in 1898, an example of the fusion of contemporary French</a:t>
            </a:r>
          </a:p>
          <a:p>
            <a:r>
              <a:rPr lang="en-US" altLang="en-US">
                <a:latin typeface="Calibri" panose="020F0502020204030204" pitchFamily="34" charset="0"/>
                <a:ea typeface="ＭＳ Ｐゴシック" panose="020B0600070205080204" pitchFamily="34" charset="-128"/>
              </a:rPr>
              <a:t>Impressionist painting with the Japanese tradition of courtesan prints.</a:t>
            </a: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9335EB0-E1BE-4D6D-BD06-01E29E6751AD}" type="slidenum">
              <a:rPr lang="en-US" altLang="en-US" smtClean="0">
                <a:latin typeface="Calibri" panose="020F0502020204030204" pitchFamily="34" charset="0"/>
              </a:rPr>
              <a:pPr>
                <a:spcBef>
                  <a:spcPct val="0"/>
                </a:spcBef>
              </a:pPr>
              <a:t>25</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Vincent van Gogh, The Starry Night. The Dutch painter Vincent van Gogh was a major figure</a:t>
            </a:r>
          </a:p>
          <a:p>
            <a:r>
              <a:rPr lang="en-US" altLang="en-US">
                <a:latin typeface="Calibri" panose="020F0502020204030204" pitchFamily="34" charset="0"/>
                <a:ea typeface="ＭＳ Ｐゴシック" panose="020B0600070205080204" pitchFamily="34" charset="-128"/>
              </a:rPr>
              <a:t>among the Post-Impressionists. His originality and power of expression made a strong impact on his</a:t>
            </a:r>
          </a:p>
          <a:p>
            <a:r>
              <a:rPr lang="en-US" altLang="en-US">
                <a:latin typeface="Calibri" panose="020F0502020204030204" pitchFamily="34" charset="0"/>
                <a:ea typeface="ＭＳ Ｐゴシック" panose="020B0600070205080204" pitchFamily="34" charset="-128"/>
              </a:rPr>
              <a:t>artistic successors. In The Starry Night, painted in 1889, van Gogh’s subjective vision was given full play</a:t>
            </a:r>
          </a:p>
          <a:p>
            <a:r>
              <a:rPr lang="en-US" altLang="en-US">
                <a:latin typeface="Calibri" panose="020F0502020204030204" pitchFamily="34" charset="0"/>
                <a:ea typeface="ＭＳ Ｐゴシック" panose="020B0600070205080204" pitchFamily="34" charset="-128"/>
              </a:rPr>
              <a:t>as the dynamic swirling forms of the heavens above overwhelm the village below. The heavens seem</a:t>
            </a:r>
          </a:p>
          <a:p>
            <a:r>
              <a:rPr lang="en-US" altLang="en-US">
                <a:latin typeface="Calibri" panose="020F0502020204030204" pitchFamily="34" charset="0"/>
                <a:ea typeface="ＭＳ Ｐゴシック" panose="020B0600070205080204" pitchFamily="34" charset="-128"/>
              </a:rPr>
              <a:t>alive with a mysterious spiritual force. Van Gogh painted this work in an asylum one year before he</a:t>
            </a:r>
          </a:p>
          <a:p>
            <a:r>
              <a:rPr lang="en-US" altLang="en-US">
                <a:latin typeface="Calibri" panose="020F0502020204030204" pitchFamily="34" charset="0"/>
                <a:ea typeface="ＭＳ Ｐゴシック" panose="020B0600070205080204" pitchFamily="34" charset="-128"/>
              </a:rPr>
              <a:t>committed suicide.</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4D717EC-CA56-48A3-8CFC-33CAD3874599}" type="slidenum">
              <a:rPr lang="en-US" altLang="en-US" smtClean="0">
                <a:latin typeface="Calibri" panose="020F0502020204030204" pitchFamily="34" charset="0"/>
              </a:rPr>
              <a:pPr>
                <a:spcBef>
                  <a:spcPct val="0"/>
                </a:spcBef>
              </a:pPr>
              <a:t>26</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Pablo Picasso, Les Demoiselles d’Avignon. Pablo</a:t>
            </a:r>
          </a:p>
          <a:p>
            <a:r>
              <a:rPr lang="en-US" altLang="en-US">
                <a:latin typeface="Calibri" panose="020F0502020204030204" pitchFamily="34" charset="0"/>
                <a:ea typeface="ＭＳ Ｐゴシック" panose="020B0600070205080204" pitchFamily="34" charset="-128"/>
              </a:rPr>
              <a:t>Picasso, a major pioneer of modern art, experimented with</a:t>
            </a:r>
          </a:p>
          <a:p>
            <a:r>
              <a:rPr lang="en-US" altLang="en-US">
                <a:latin typeface="Calibri" panose="020F0502020204030204" pitchFamily="34" charset="0"/>
                <a:ea typeface="ＭＳ Ｐゴシック" panose="020B0600070205080204" pitchFamily="34" charset="-128"/>
              </a:rPr>
              <a:t>a remarkable variety of styles. Les Demoiselles d’Avignon</a:t>
            </a:r>
          </a:p>
          <a:p>
            <a:r>
              <a:rPr lang="en-US" altLang="en-US">
                <a:latin typeface="Calibri" panose="020F0502020204030204" pitchFamily="34" charset="0"/>
                <a:ea typeface="ＭＳ Ｐゴシック" panose="020B0600070205080204" pitchFamily="34" charset="-128"/>
              </a:rPr>
              <a:t>(1907) was the first great example of Cubism, which one</a:t>
            </a:r>
          </a:p>
          <a:p>
            <a:r>
              <a:rPr lang="en-US" altLang="en-US">
                <a:latin typeface="Calibri" panose="020F0502020204030204" pitchFamily="34" charset="0"/>
                <a:ea typeface="ＭＳ Ｐゴシック" panose="020B0600070205080204" pitchFamily="34" charset="-128"/>
              </a:rPr>
              <a:t>art historian has called ‘‘the first style of [the twentieth]</a:t>
            </a:r>
          </a:p>
          <a:p>
            <a:r>
              <a:rPr lang="en-US" altLang="en-US">
                <a:latin typeface="Calibri" panose="020F0502020204030204" pitchFamily="34" charset="0"/>
                <a:ea typeface="ＭＳ Ｐゴシック" panose="020B0600070205080204" pitchFamily="34" charset="-128"/>
              </a:rPr>
              <a:t>century to break radically</a:t>
            </a:r>
          </a:p>
          <a:p>
            <a:r>
              <a:rPr lang="en-US" altLang="en-US">
                <a:latin typeface="Calibri" panose="020F0502020204030204" pitchFamily="34" charset="0"/>
                <a:ea typeface="ＭＳ Ｐゴシック" panose="020B0600070205080204" pitchFamily="34" charset="-128"/>
              </a:rPr>
              <a:t>with the past.’’ Geometric</a:t>
            </a:r>
          </a:p>
          <a:p>
            <a:r>
              <a:rPr lang="en-US" altLang="en-US">
                <a:latin typeface="Calibri" panose="020F0502020204030204" pitchFamily="34" charset="0"/>
                <a:ea typeface="ＭＳ Ｐゴシック" panose="020B0600070205080204" pitchFamily="34" charset="-128"/>
              </a:rPr>
              <a:t>shapes replace traditional</a:t>
            </a:r>
          </a:p>
          <a:p>
            <a:r>
              <a:rPr lang="en-US" altLang="en-US">
                <a:latin typeface="Calibri" panose="020F0502020204030204" pitchFamily="34" charset="0"/>
                <a:ea typeface="ＭＳ Ｐゴシック" panose="020B0600070205080204" pitchFamily="34" charset="-128"/>
              </a:rPr>
              <a:t>forms, forcing the viewer</a:t>
            </a:r>
          </a:p>
          <a:p>
            <a:r>
              <a:rPr lang="en-US" altLang="en-US">
                <a:latin typeface="Calibri" panose="020F0502020204030204" pitchFamily="34" charset="0"/>
                <a:ea typeface="ＭＳ Ｐゴシック" panose="020B0600070205080204" pitchFamily="34" charset="-128"/>
              </a:rPr>
              <a:t>to re-create reality in his</a:t>
            </a:r>
          </a:p>
          <a:p>
            <a:r>
              <a:rPr lang="en-US" altLang="en-US">
                <a:latin typeface="Calibri" panose="020F0502020204030204" pitchFamily="34" charset="0"/>
                <a:ea typeface="ＭＳ Ｐゴシック" panose="020B0600070205080204" pitchFamily="34" charset="-128"/>
              </a:rPr>
              <a:t>or her own mind. Picasso</a:t>
            </a:r>
          </a:p>
          <a:p>
            <a:r>
              <a:rPr lang="en-US" altLang="en-US">
                <a:latin typeface="Calibri" panose="020F0502020204030204" pitchFamily="34" charset="0"/>
                <a:ea typeface="ＭＳ Ｐゴシック" panose="020B0600070205080204" pitchFamily="34" charset="-128"/>
              </a:rPr>
              <a:t>said of this painting, ‘‘I</a:t>
            </a:r>
          </a:p>
          <a:p>
            <a:r>
              <a:rPr lang="en-US" altLang="en-US">
                <a:latin typeface="Calibri" panose="020F0502020204030204" pitchFamily="34" charset="0"/>
                <a:ea typeface="ＭＳ Ｐゴシック" panose="020B0600070205080204" pitchFamily="34" charset="-128"/>
              </a:rPr>
              <a:t>paint forms as I think</a:t>
            </a:r>
          </a:p>
          <a:p>
            <a:r>
              <a:rPr lang="en-US" altLang="en-US">
                <a:latin typeface="Calibri" panose="020F0502020204030204" pitchFamily="34" charset="0"/>
                <a:ea typeface="ＭＳ Ｐゴシック" panose="020B0600070205080204" pitchFamily="34" charset="-128"/>
              </a:rPr>
              <a:t>them, not as I see them.’’</a:t>
            </a:r>
          </a:p>
          <a:p>
            <a:r>
              <a:rPr lang="en-US" altLang="en-US">
                <a:latin typeface="Calibri" panose="020F0502020204030204" pitchFamily="34" charset="0"/>
                <a:ea typeface="ＭＳ Ｐゴシック" panose="020B0600070205080204" pitchFamily="34" charset="-128"/>
              </a:rPr>
              <a:t>Picasso’s attraction</a:t>
            </a:r>
          </a:p>
          <a:p>
            <a:r>
              <a:rPr lang="en-US" altLang="en-US">
                <a:latin typeface="Calibri" panose="020F0502020204030204" pitchFamily="34" charset="0"/>
                <a:ea typeface="ＭＳ Ｐゴシック" panose="020B0600070205080204" pitchFamily="34" charset="-128"/>
              </a:rPr>
              <a:t>to aspects of African art is evident from the</a:t>
            </a:r>
          </a:p>
          <a:p>
            <a:r>
              <a:rPr lang="en-US" altLang="en-US">
                <a:latin typeface="Calibri" panose="020F0502020204030204" pitchFamily="34" charset="0"/>
                <a:ea typeface="ＭＳ Ｐゴシック" panose="020B0600070205080204" pitchFamily="34" charset="-128"/>
              </a:rPr>
              <a:t>Congo mask pictured here.</a:t>
            </a: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B6490A1-5AA3-40FB-B519-BBA1B0063C6D}" type="slidenum">
              <a:rPr lang="en-US" altLang="en-US" smtClean="0">
                <a:latin typeface="Calibri" panose="020F0502020204030204" pitchFamily="34" charset="0"/>
              </a:rPr>
              <a:pPr>
                <a:spcBef>
                  <a:spcPct val="0"/>
                </a:spcBef>
              </a:pPr>
              <a:t>28</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3" name="Picture 22"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7938" y="6500813"/>
            <a:ext cx="9151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75" y="-7938"/>
            <a:ext cx="9159875" cy="33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644525"/>
            <a:ext cx="432435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48600" y="614997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ctrTitle"/>
          </p:nvPr>
        </p:nvSpPr>
        <p:spPr>
          <a:xfrm>
            <a:off x="4552950" y="2895600"/>
            <a:ext cx="4432300" cy="2005013"/>
          </a:xfrm>
        </p:spPr>
        <p:txBody>
          <a:bodyPr/>
          <a:lstStyle>
            <a:lvl1pPr>
              <a:defRPr sz="3600">
                <a:effectLst>
                  <a:outerShdw blurRad="38100" dist="38100" dir="2700000" algn="tl">
                    <a:srgbClr val="FFFFFF"/>
                  </a:outerShdw>
                </a:effectLst>
                <a:latin typeface="Arial" charset="0"/>
              </a:defRPr>
            </a:lvl1pPr>
          </a:lstStyle>
          <a:p>
            <a:pPr lvl="0"/>
            <a:r>
              <a:rPr lang="en-US" noProof="0"/>
              <a:t>Click to edit Master title style</a:t>
            </a:r>
          </a:p>
        </p:txBody>
      </p:sp>
    </p:spTree>
    <p:extLst>
      <p:ext uri="{BB962C8B-B14F-4D97-AF65-F5344CB8AC3E}">
        <p14:creationId xmlns:p14="http://schemas.microsoft.com/office/powerpoint/2010/main" val="1666634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41049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9621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6604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52420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280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76554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9105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2868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3956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421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6676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8" descr="Expbanna"/>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76200" y="76200"/>
            <a:ext cx="906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52463" y="1600200"/>
            <a:ext cx="80343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98"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Lst>
  <p:txStyles>
    <p:titleStyle>
      <a:lvl1pPr algn="ctr" rtl="0" eaLnBrk="0" fontAlgn="base" hangingPunct="0">
        <a:spcBef>
          <a:spcPct val="0"/>
        </a:spcBef>
        <a:spcAft>
          <a:spcPct val="0"/>
        </a:spcAft>
        <a:defRPr sz="40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008040"/>
        </a:buClr>
        <a:buSzPct val="75000"/>
        <a:buFont typeface="Wingdings" panose="05000000000000000000"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008040"/>
        </a:buClr>
        <a:buSzPct val="75000"/>
        <a:buFont typeface="Wingdings" panose="05000000000000000000" pitchFamily="2" charset="2"/>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8040"/>
        </a:buClr>
        <a:buSzPct val="75000"/>
        <a:buFont typeface="Wingdings" panose="05000000000000000000" pitchFamily="2" charset="2"/>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itle 1"/>
          <p:cNvSpPr>
            <a:spLocks noChangeArrowheads="1"/>
          </p:cNvSpPr>
          <p:nvPr/>
        </p:nvSpPr>
        <p:spPr bwMode="auto">
          <a:xfrm>
            <a:off x="4714875" y="2298700"/>
            <a:ext cx="41640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000" dirty="0">
                <a:effectLst>
                  <a:outerShdw blurRad="38100" dist="38100" dir="2700000" algn="tl">
                    <a:srgbClr val="FFFFFF"/>
                  </a:outerShdw>
                </a:effectLst>
                <a:latin typeface="Calibri"/>
                <a:ea typeface="ＭＳ Ｐゴシック" charset="0"/>
                <a:cs typeface="Calibri"/>
              </a:rPr>
              <a:t>Chapter 24</a:t>
            </a:r>
            <a:endParaRPr lang="en-US" sz="3000" dirty="0">
              <a:latin typeface="Calibri"/>
              <a:ea typeface="ＭＳ Ｐゴシック" charset="0"/>
              <a:cs typeface="Calibri"/>
            </a:endParaRPr>
          </a:p>
        </p:txBody>
      </p:sp>
      <p:sp>
        <p:nvSpPr>
          <p:cNvPr id="28674" name="Rectangle 2"/>
          <p:cNvSpPr>
            <a:spLocks noGrp="1" noChangeArrowheads="1"/>
          </p:cNvSpPr>
          <p:nvPr>
            <p:ph type="ctrTitle"/>
          </p:nvPr>
        </p:nvSpPr>
        <p:spPr>
          <a:xfrm>
            <a:off x="4579938" y="2895600"/>
            <a:ext cx="4432300" cy="2005013"/>
          </a:xfrm>
        </p:spPr>
        <p:txBody>
          <a:bodyPr/>
          <a:lstStyle/>
          <a:p>
            <a:pPr eaLnBrk="1" hangingPunct="1">
              <a:defRPr/>
            </a:pP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An Age of Modernity Anxiety, and Imperialism, 1894–1914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37" y="304800"/>
            <a:ext cx="9067800" cy="381000"/>
          </a:xfrm>
        </p:spPr>
        <p:txBody>
          <a:bodyPr/>
          <a:lstStyle/>
          <a:p>
            <a:r>
              <a:rPr lang="en-US" dirty="0" smtClean="0"/>
              <a:t>Friedrich </a:t>
            </a:r>
            <a:r>
              <a:rPr lang="en-US" dirty="0" err="1" smtClean="0"/>
              <a:t>Nietzche</a:t>
            </a:r>
            <a:endParaRPr lang="en-US" dirty="0"/>
          </a:p>
        </p:txBody>
      </p:sp>
      <p:sp>
        <p:nvSpPr>
          <p:cNvPr id="3" name="Content Placeholder 2"/>
          <p:cNvSpPr>
            <a:spLocks noGrp="1"/>
          </p:cNvSpPr>
          <p:nvPr>
            <p:ph idx="1"/>
          </p:nvPr>
        </p:nvSpPr>
        <p:spPr>
          <a:xfrm>
            <a:off x="652463" y="1066800"/>
            <a:ext cx="8034337" cy="5486400"/>
          </a:xfrm>
        </p:spPr>
        <p:txBody>
          <a:bodyPr/>
          <a:lstStyle/>
          <a:p>
            <a:r>
              <a:rPr lang="en-US" altLang="en-US" sz="2800" dirty="0">
                <a:latin typeface="Verdana" pitchFamily="34" charset="0"/>
                <a:ea typeface="ＭＳ Ｐゴシック" pitchFamily="34" charset="-128"/>
                <a:cs typeface="Verdana" pitchFamily="34" charset="0"/>
              </a:rPr>
              <a:t>Declared the “death of God” and birth of a “</a:t>
            </a:r>
            <a:r>
              <a:rPr lang="en-US" altLang="en-US" sz="2800" dirty="0" err="1">
                <a:latin typeface="Verdana" pitchFamily="34" charset="0"/>
                <a:ea typeface="ＭＳ Ｐゴシック" pitchFamily="34" charset="-128"/>
                <a:cs typeface="Verdana" pitchFamily="34" charset="0"/>
              </a:rPr>
              <a:t>SuperMan</a:t>
            </a:r>
            <a:r>
              <a:rPr lang="en-US" altLang="en-US" sz="2800" dirty="0">
                <a:latin typeface="Verdana" pitchFamily="34" charset="0"/>
                <a:ea typeface="ＭＳ Ｐゴシック" pitchFamily="34" charset="-128"/>
                <a:cs typeface="Verdana" pitchFamily="34" charset="0"/>
              </a:rPr>
              <a:t>”.</a:t>
            </a:r>
          </a:p>
          <a:p>
            <a:r>
              <a:rPr lang="en-US" altLang="en-US" sz="2800" b="1" i="1" dirty="0">
                <a:latin typeface="Verdana" pitchFamily="34" charset="0"/>
                <a:ea typeface="ＭＳ Ｐゴシック" pitchFamily="34" charset="-128"/>
                <a:cs typeface="Verdana" pitchFamily="34" charset="0"/>
              </a:rPr>
              <a:t>Critical of racism and anti-Semitism</a:t>
            </a:r>
            <a:r>
              <a:rPr lang="en-US" altLang="en-US" sz="2800" b="1" i="1" dirty="0" smtClean="0">
                <a:latin typeface="Verdana" pitchFamily="34" charset="0"/>
                <a:ea typeface="ＭＳ Ｐゴシック" pitchFamily="34" charset="-128"/>
                <a:cs typeface="Verdana" pitchFamily="34" charset="0"/>
              </a:rPr>
              <a:t>.</a:t>
            </a:r>
          </a:p>
          <a:p>
            <a:pPr lvl="1"/>
            <a:r>
              <a:rPr lang="en-US" altLang="en-US" sz="2400" i="1" dirty="0" smtClean="0">
                <a:latin typeface="Verdana" pitchFamily="34" charset="0"/>
                <a:ea typeface="ＭＳ Ｐゴシック" pitchFamily="34" charset="-128"/>
                <a:cs typeface="Verdana" pitchFamily="34" charset="0"/>
              </a:rPr>
              <a:t>However his ideas are found in Neo-Nazism: “super race”, anti-Christian, strength, weakness, etc.</a:t>
            </a:r>
            <a:endParaRPr lang="en-US" altLang="en-US" sz="2400" i="1" dirty="0">
              <a:latin typeface="Verdana" pitchFamily="34" charset="0"/>
              <a:ea typeface="ＭＳ Ｐゴシック" pitchFamily="34" charset="-128"/>
              <a:cs typeface="Verdana" pitchFamily="34" charset="0"/>
            </a:endParaRPr>
          </a:p>
          <a:p>
            <a:r>
              <a:rPr lang="en-US" altLang="en-US" sz="2800" dirty="0" smtClean="0">
                <a:latin typeface="Verdana" pitchFamily="34" charset="0"/>
                <a:ea typeface="ＭＳ Ｐゴシック" pitchFamily="34" charset="-128"/>
                <a:cs typeface="Verdana" pitchFamily="34" charset="0"/>
              </a:rPr>
              <a:t>Appealed </a:t>
            </a:r>
            <a:r>
              <a:rPr lang="en-US" altLang="en-US" sz="2800" dirty="0">
                <a:latin typeface="Verdana" pitchFamily="34" charset="0"/>
                <a:ea typeface="ＭＳ Ｐゴシック" pitchFamily="34" charset="-128"/>
                <a:cs typeface="Verdana" pitchFamily="34" charset="0"/>
              </a:rPr>
              <a:t>to feelings and emotions in questioning rationalism.</a:t>
            </a:r>
          </a:p>
          <a:p>
            <a:r>
              <a:rPr lang="en-US" altLang="en-US" sz="2800" dirty="0">
                <a:latin typeface="Verdana" pitchFamily="34" charset="0"/>
                <a:ea typeface="ＭＳ Ｐゴシック" pitchFamily="34" charset="-128"/>
                <a:cs typeface="Verdana" pitchFamily="34" charset="0"/>
              </a:rPr>
              <a:t>Morals are man-made constructs. Therefore we can create new ones that glorify greatness, pride, assertiveness, strength. </a:t>
            </a:r>
          </a:p>
          <a:p>
            <a:endParaRPr lang="en-US" dirty="0"/>
          </a:p>
        </p:txBody>
      </p:sp>
    </p:spTree>
    <p:extLst>
      <p:ext uri="{BB962C8B-B14F-4D97-AF65-F5344CB8AC3E}">
        <p14:creationId xmlns:p14="http://schemas.microsoft.com/office/powerpoint/2010/main" val="385881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1066800"/>
          </a:xfrm>
        </p:spPr>
        <p:txBody>
          <a:bodyPr/>
          <a:lstStyle/>
          <a:p>
            <a:r>
              <a:rPr lang="en-US" altLang="en-US" dirty="0">
                <a:latin typeface="Calibri" panose="020F0502020204030204" pitchFamily="34" charset="0"/>
                <a:ea typeface="ＭＳ Ｐゴシック" panose="020B0600070205080204" pitchFamily="34" charset="-128"/>
              </a:rPr>
              <a:t>Toward a New Understanding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of the Irrational</a:t>
            </a:r>
            <a:endParaRPr lang="en-US" dirty="0"/>
          </a:p>
        </p:txBody>
      </p:sp>
      <p:sp>
        <p:nvSpPr>
          <p:cNvPr id="3" name="Content Placeholder 2"/>
          <p:cNvSpPr>
            <a:spLocks noGrp="1"/>
          </p:cNvSpPr>
          <p:nvPr>
            <p:ph idx="1"/>
          </p:nvPr>
        </p:nvSpPr>
        <p:spPr>
          <a:xfrm>
            <a:off x="652463" y="1295400"/>
            <a:ext cx="8034337" cy="5257800"/>
          </a:xfrm>
        </p:spPr>
        <p:txBody>
          <a:bodyPr/>
          <a:lstStyle/>
          <a:p>
            <a:pPr eaLnBrk="1" hangingPunct="1"/>
            <a:r>
              <a:rPr lang="en-US" altLang="en-US" dirty="0">
                <a:latin typeface="Calibri" panose="020F0502020204030204" pitchFamily="34" charset="0"/>
                <a:ea typeface="ＭＳ Ｐゴシック" panose="020B0600070205080204" pitchFamily="34" charset="-128"/>
              </a:rPr>
              <a:t>Henri Bergson (1859 – 1941)</a:t>
            </a:r>
          </a:p>
          <a:p>
            <a:pPr lvl="1" eaLnBrk="1" hangingPunct="1"/>
            <a:r>
              <a:rPr lang="en-US" altLang="en-US" dirty="0">
                <a:latin typeface="Calibri" panose="020F0502020204030204" pitchFamily="34" charset="0"/>
                <a:ea typeface="ＭＳ Ｐゴシック" panose="020B0600070205080204" pitchFamily="34" charset="-128"/>
              </a:rPr>
              <a:t>Reality c</a:t>
            </a:r>
            <a:r>
              <a:rPr lang="en-US" altLang="en-US" dirty="0" smtClean="0">
                <a:latin typeface="Calibri" panose="020F0502020204030204" pitchFamily="34" charset="0"/>
                <a:ea typeface="ＭＳ Ｐゴシック" panose="020B0600070205080204" pitchFamily="34" charset="-128"/>
              </a:rPr>
              <a:t>annot be analyzed in separate parts. </a:t>
            </a:r>
            <a:endParaRPr lang="en-US" altLang="en-US" dirty="0">
              <a:latin typeface="Calibri" panose="020F0502020204030204" pitchFamily="34" charset="0"/>
              <a:ea typeface="ＭＳ Ｐゴシック" panose="020B0600070205080204" pitchFamily="34" charset="-128"/>
            </a:endParaRPr>
          </a:p>
          <a:p>
            <a:pPr eaLnBrk="1" hangingPunct="1"/>
            <a:r>
              <a:rPr lang="en-US" altLang="en-US" dirty="0">
                <a:latin typeface="Calibri" panose="020F0502020204030204" pitchFamily="34" charset="0"/>
                <a:ea typeface="ＭＳ Ｐゴシック" panose="020B0600070205080204" pitchFamily="34" charset="-128"/>
              </a:rPr>
              <a:t>Georges Sorel (1847 – 1922</a:t>
            </a:r>
            <a:r>
              <a:rPr lang="en-US" altLang="en-US" dirty="0" smtClean="0">
                <a:latin typeface="Calibri" panose="020F0502020204030204" pitchFamily="34" charset="0"/>
                <a:ea typeface="ＭＳ Ｐゴシック" panose="020B0600070205080204" pitchFamily="34" charset="-128"/>
              </a:rPr>
              <a:t>)</a:t>
            </a:r>
          </a:p>
          <a:p>
            <a:pPr lvl="1" eaLnBrk="1" hangingPunct="1"/>
            <a:r>
              <a:rPr lang="en-US" altLang="en-US" dirty="0" smtClean="0">
                <a:latin typeface="Calibri" panose="020F0502020204030204" pitchFamily="34" charset="0"/>
                <a:ea typeface="ＭＳ Ｐゴシック" panose="020B0600070205080204" pitchFamily="34" charset="-128"/>
              </a:rPr>
              <a:t>French political theorist, combined Bergson and </a:t>
            </a:r>
            <a:r>
              <a:rPr lang="en-US" altLang="en-US" dirty="0" err="1" smtClean="0">
                <a:latin typeface="Calibri" panose="020F0502020204030204" pitchFamily="34" charset="0"/>
                <a:ea typeface="ＭＳ Ｐゴシック" panose="020B0600070205080204" pitchFamily="34" charset="-128"/>
              </a:rPr>
              <a:t>Nietzche’s</a:t>
            </a:r>
            <a:r>
              <a:rPr lang="en-US" altLang="en-US" dirty="0" smtClean="0">
                <a:latin typeface="Calibri" panose="020F0502020204030204" pitchFamily="34" charset="0"/>
                <a:ea typeface="ＭＳ Ｐゴシック" panose="020B0600070205080204" pitchFamily="34" charset="-128"/>
              </a:rPr>
              <a:t> ideas on rational thinking. </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b="1" dirty="0">
                <a:latin typeface="Calibri" panose="020F0502020204030204" pitchFamily="34" charset="0"/>
                <a:ea typeface="ＭＳ Ｐゴシック" panose="020B0600070205080204" pitchFamily="34" charset="-128"/>
              </a:rPr>
              <a:t>Revolutionary socialism </a:t>
            </a:r>
            <a:r>
              <a:rPr lang="en-US" altLang="en-US" dirty="0">
                <a:latin typeface="Calibri" panose="020F0502020204030204" pitchFamily="34" charset="0"/>
                <a:ea typeface="ＭＳ Ｐゴシック" panose="020B0600070205080204" pitchFamily="34" charset="-128"/>
              </a:rPr>
              <a:t>and the </a:t>
            </a:r>
            <a:r>
              <a:rPr lang="en-US" altLang="en-US" b="1" dirty="0">
                <a:latin typeface="Calibri" panose="020F0502020204030204" pitchFamily="34" charset="0"/>
                <a:ea typeface="ＭＳ Ｐゴシック" panose="020B0600070205080204" pitchFamily="34" charset="-128"/>
              </a:rPr>
              <a:t>general </a:t>
            </a:r>
            <a:r>
              <a:rPr lang="en-US" altLang="en-US" b="1" dirty="0" smtClean="0">
                <a:latin typeface="Calibri" panose="020F0502020204030204" pitchFamily="34" charset="0"/>
                <a:ea typeface="ＭＳ Ｐゴシック" panose="020B0600070205080204" pitchFamily="34" charset="-128"/>
              </a:rPr>
              <a:t>strike </a:t>
            </a:r>
            <a:r>
              <a:rPr lang="en-US" altLang="en-US" dirty="0" smtClean="0">
                <a:latin typeface="Calibri" panose="020F0502020204030204" pitchFamily="34" charset="0"/>
                <a:ea typeface="ＭＳ Ｐゴシック" panose="020B0600070205080204" pitchFamily="34" charset="-128"/>
              </a:rPr>
              <a:t>to destroy capitalism.</a:t>
            </a:r>
            <a:endParaRPr lang="en-US" altLang="en-US" b="1" dirty="0" smtClean="0">
              <a:latin typeface="Calibri" panose="020F0502020204030204" pitchFamily="34" charset="0"/>
              <a:ea typeface="ＭＳ Ｐゴシック" panose="020B0600070205080204" pitchFamily="34" charset="-128"/>
            </a:endParaRPr>
          </a:p>
          <a:p>
            <a:pPr lvl="2" eaLnBrk="1" hangingPunct="1"/>
            <a:r>
              <a:rPr lang="en-US" altLang="en-US" dirty="0" smtClean="0">
                <a:latin typeface="Calibri" panose="020F0502020204030204" pitchFamily="34" charset="0"/>
                <a:ea typeface="ＭＳ Ｐゴシック" panose="020B0600070205080204" pitchFamily="34" charset="-128"/>
              </a:rPr>
              <a:t>Violent action is only way to achieve socialist goals. </a:t>
            </a:r>
          </a:p>
          <a:p>
            <a:pPr lvl="2" eaLnBrk="1" hangingPunct="1"/>
            <a:r>
              <a:rPr lang="en-US" altLang="en-US" i="1" dirty="0" smtClean="0">
                <a:latin typeface="Calibri" panose="020F0502020204030204" pitchFamily="34" charset="0"/>
                <a:ea typeface="ＭＳ Ｐゴシック" panose="020B0600070205080204" pitchFamily="34" charset="-128"/>
              </a:rPr>
              <a:t>The non-rational has political potential</a:t>
            </a:r>
            <a:r>
              <a:rPr lang="en-US" altLang="en-US" dirty="0" smtClean="0">
                <a:latin typeface="Calibri" panose="020F0502020204030204" pitchFamily="34" charset="0"/>
                <a:ea typeface="ＭＳ Ｐゴシック" panose="020B0600070205080204" pitchFamily="34" charset="-128"/>
              </a:rPr>
              <a:t>. </a:t>
            </a:r>
          </a:p>
          <a:p>
            <a:pPr lvl="2" eaLnBrk="1" hangingPunct="1"/>
            <a:r>
              <a:rPr lang="en-US" altLang="en-US" dirty="0" smtClean="0">
                <a:latin typeface="Calibri" panose="020F0502020204030204" pitchFamily="34" charset="0"/>
                <a:ea typeface="ＭＳ Ｐゴシック" panose="020B0600070205080204" pitchFamily="34" charset="-128"/>
              </a:rPr>
              <a:t>A small group of ruling elite is needed to govern the masses. </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83421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noChangeArrowheads="1"/>
          </p:cNvSpPr>
          <p:nvPr>
            <p:ph type="title"/>
          </p:nvPr>
        </p:nvSpPr>
        <p:spPr>
          <a:xfrm>
            <a:off x="690563" y="0"/>
            <a:ext cx="8453437" cy="838200"/>
          </a:xfrm>
        </p:spPr>
        <p:txBody>
          <a:bodyPr/>
          <a:lstStyle/>
          <a:p>
            <a:pPr eaLnBrk="1" hangingPunct="1"/>
            <a:r>
              <a:rPr lang="en-US" altLang="en-US" dirty="0">
                <a:latin typeface="Calibri" panose="020F0502020204030204" pitchFamily="34" charset="0"/>
                <a:ea typeface="ＭＳ Ｐゴシック" panose="020B0600070205080204" pitchFamily="34" charset="-128"/>
              </a:rPr>
              <a:t>Freud and Darwinism</a:t>
            </a:r>
          </a:p>
        </p:txBody>
      </p:sp>
      <p:sp>
        <p:nvSpPr>
          <p:cNvPr id="11267" name="Rectangle 2051"/>
          <p:cNvSpPr>
            <a:spLocks noGrp="1" noChangeArrowheads="1"/>
          </p:cNvSpPr>
          <p:nvPr>
            <p:ph type="body" idx="1"/>
          </p:nvPr>
        </p:nvSpPr>
        <p:spPr>
          <a:xfrm>
            <a:off x="690563" y="1219200"/>
            <a:ext cx="8305800" cy="5027612"/>
          </a:xfrm>
        </p:spPr>
        <p:txBody>
          <a:bodyPr/>
          <a:lstStyle/>
          <a:p>
            <a:pPr eaLnBrk="1" hangingPunct="1"/>
            <a:r>
              <a:rPr lang="en-US" altLang="en-US" dirty="0">
                <a:latin typeface="Calibri" panose="020F0502020204030204" pitchFamily="34" charset="0"/>
                <a:ea typeface="ＭＳ Ｐゴシック" panose="020B0600070205080204" pitchFamily="34" charset="-128"/>
              </a:rPr>
              <a:t>Sigmund Freud (1856 – 1939) and Psychoanalysis</a:t>
            </a:r>
          </a:p>
          <a:p>
            <a:pPr lvl="1" eaLnBrk="1" hangingPunct="1"/>
            <a:r>
              <a:rPr lang="en-US" altLang="en-US" dirty="0">
                <a:latin typeface="Calibri" panose="020F0502020204030204" pitchFamily="34" charset="0"/>
                <a:ea typeface="ＭＳ Ｐゴシック" panose="020B0600070205080204" pitchFamily="34" charset="-128"/>
              </a:rPr>
              <a:t>Role of the unconscious</a:t>
            </a:r>
          </a:p>
          <a:p>
            <a:pPr lvl="2" eaLnBrk="1" hangingPunct="1"/>
            <a:r>
              <a:rPr lang="en-US" altLang="en-US" dirty="0">
                <a:latin typeface="Calibri" panose="020F0502020204030204" pitchFamily="34" charset="0"/>
                <a:ea typeface="ＭＳ Ｐゴシック" panose="020B0600070205080204" pitchFamily="34" charset="-128"/>
              </a:rPr>
              <a:t>Battle among id, ego, and </a:t>
            </a:r>
            <a:r>
              <a:rPr lang="en-US" altLang="en-US" dirty="0" smtClean="0">
                <a:latin typeface="Calibri" panose="020F0502020204030204" pitchFamily="34" charset="0"/>
                <a:ea typeface="ＭＳ Ｐゴシック" panose="020B0600070205080204" pitchFamily="34" charset="-128"/>
              </a:rPr>
              <a:t>superego for our “reality”: causes </a:t>
            </a:r>
            <a:r>
              <a:rPr lang="en-US" altLang="en-US" b="1" dirty="0" smtClean="0">
                <a:latin typeface="Calibri" panose="020F0502020204030204" pitchFamily="34" charset="0"/>
                <a:ea typeface="ＭＳ Ｐゴシック" panose="020B0600070205080204" pitchFamily="34" charset="-128"/>
              </a:rPr>
              <a:t>anxiety</a:t>
            </a:r>
            <a:endParaRPr lang="en-US" altLang="en-US" b="1" dirty="0">
              <a:latin typeface="Calibri" panose="020F0502020204030204" pitchFamily="34" charset="0"/>
              <a:ea typeface="ＭＳ Ｐゴシック" panose="020B0600070205080204" pitchFamily="34" charset="-128"/>
            </a:endParaRPr>
          </a:p>
          <a:p>
            <a:pPr lvl="3" eaLnBrk="1" hangingPunct="1"/>
            <a:r>
              <a:rPr lang="en-US" altLang="en-US" dirty="0">
                <a:latin typeface="Calibri" panose="020F0502020204030204" pitchFamily="34" charset="0"/>
                <a:ea typeface="ＭＳ Ｐゴシック" panose="020B0600070205080204" pitchFamily="34" charset="-128"/>
              </a:rPr>
              <a:t>Repression and psychic </a:t>
            </a:r>
            <a:r>
              <a:rPr lang="en-US" altLang="en-US" dirty="0" smtClean="0">
                <a:latin typeface="Calibri" panose="020F0502020204030204" pitchFamily="34" charset="0"/>
                <a:ea typeface="ＭＳ Ｐゴシック" panose="020B0600070205080204" pitchFamily="34" charset="-128"/>
              </a:rPr>
              <a:t>conflict</a:t>
            </a:r>
          </a:p>
          <a:p>
            <a:pPr lvl="3" eaLnBrk="1" hangingPunct="1"/>
            <a:r>
              <a:rPr lang="en-US" altLang="en-US" dirty="0" smtClean="0">
                <a:latin typeface="Calibri" panose="020F0502020204030204" pitchFamily="34" charset="0"/>
                <a:ea typeface="ＭＳ Ｐゴシック" panose="020B0600070205080204" pitchFamily="34" charset="-128"/>
              </a:rPr>
              <a:t>Interpretation of Dreams</a:t>
            </a:r>
          </a:p>
          <a:p>
            <a:pPr lvl="3" eaLnBrk="1" hangingPunct="1"/>
            <a:r>
              <a:rPr lang="en-US" altLang="en-US" dirty="0" smtClean="0">
                <a:latin typeface="Calibri" panose="020F0502020204030204" pitchFamily="34" charset="0"/>
                <a:ea typeface="ＭＳ Ｐゴシック" panose="020B0600070205080204" pitchFamily="34" charset="-128"/>
              </a:rPr>
              <a:t>Psychosexual development</a:t>
            </a:r>
          </a:p>
          <a:p>
            <a:pPr lvl="2" eaLnBrk="1" hangingPunct="1"/>
            <a:r>
              <a:rPr lang="en-US" altLang="en-US" dirty="0" smtClean="0">
                <a:latin typeface="Calibri" panose="020F0502020204030204" pitchFamily="34" charset="0"/>
                <a:ea typeface="ＭＳ Ｐゴシック" panose="020B0600070205080204" pitchFamily="34" charset="-128"/>
              </a:rPr>
              <a:t>Has been mostly debunked, but his impact was important in mental health: our experiences shape us. </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Sigmund Freud</a:t>
            </a:r>
            <a:endParaRPr lang="en-US" dirty="0"/>
          </a:p>
        </p:txBody>
      </p:sp>
      <p:sp>
        <p:nvSpPr>
          <p:cNvPr id="1229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p722</a:t>
            </a:r>
          </a:p>
        </p:txBody>
      </p:sp>
      <p:pic>
        <p:nvPicPr>
          <p:cNvPr id="1229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914400"/>
            <a:ext cx="2970213"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2"/>
          <p:cNvSpPr>
            <a:spLocks noChangeArrowheads="1"/>
          </p:cNvSpPr>
          <p:nvPr/>
        </p:nvSpPr>
        <p:spPr bwMode="auto">
          <a:xfrm>
            <a:off x="800100" y="5257800"/>
            <a:ext cx="7543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Freud was one of the intellectual giants of the nineteenth and twentieth centuries. Born in Moravia, Freud began to study medicine at the University of Vienna in 1873. </a:t>
            </a:r>
            <a:endParaRPr lang="en-US" altLang="en-US" sz="20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Freud and Darwinism</a:t>
            </a:r>
            <a:endParaRPr lang="en-US" dirty="0"/>
          </a:p>
        </p:txBody>
      </p:sp>
      <p:sp>
        <p:nvSpPr>
          <p:cNvPr id="3" name="Content Placeholder 2"/>
          <p:cNvSpPr>
            <a:spLocks noGrp="1"/>
          </p:cNvSpPr>
          <p:nvPr>
            <p:ph idx="1"/>
          </p:nvPr>
        </p:nvSpPr>
        <p:spPr>
          <a:xfrm>
            <a:off x="652463" y="1143000"/>
            <a:ext cx="8034337" cy="5715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Impact of Darwin</a:t>
            </a:r>
          </a:p>
          <a:p>
            <a:pPr lvl="1" eaLnBrk="1" hangingPunct="1"/>
            <a:r>
              <a:rPr lang="en-US" altLang="en-US" b="1" u="sng" dirty="0">
                <a:latin typeface="Calibri" panose="020F0502020204030204" pitchFamily="34" charset="0"/>
                <a:ea typeface="ＭＳ Ｐゴシック" panose="020B0600070205080204" pitchFamily="34" charset="-128"/>
              </a:rPr>
              <a:t>Social </a:t>
            </a:r>
            <a:r>
              <a:rPr lang="en-US" altLang="en-US" b="1" u="sng" dirty="0" smtClean="0">
                <a:latin typeface="Calibri" panose="020F0502020204030204" pitchFamily="34" charset="0"/>
                <a:ea typeface="ＭＳ Ｐゴシック" panose="020B0600070205080204" pitchFamily="34" charset="-128"/>
              </a:rPr>
              <a:t>Darwinism</a:t>
            </a:r>
            <a:r>
              <a:rPr lang="en-US" altLang="en-US" dirty="0" smtClean="0">
                <a:latin typeface="Calibri" panose="020F0502020204030204" pitchFamily="34" charset="0"/>
                <a:ea typeface="ＭＳ Ｐゴシック" panose="020B0600070205080204" pitchFamily="34" charset="-128"/>
              </a:rPr>
              <a:t>: applied to the social order.</a:t>
            </a:r>
          </a:p>
          <a:p>
            <a:pPr lvl="2" eaLnBrk="1" hangingPunct="1"/>
            <a:r>
              <a:rPr lang="en-US" altLang="en-US" dirty="0" smtClean="0">
                <a:latin typeface="Calibri" panose="020F0502020204030204" pitchFamily="34" charset="0"/>
                <a:ea typeface="ＭＳ Ｐゴシック" panose="020B0600070205080204" pitchFamily="34" charset="-128"/>
              </a:rPr>
              <a:t>Scientific principles wrongly applied to achieve other ends: this is also the </a:t>
            </a:r>
            <a:r>
              <a:rPr lang="en-US" altLang="en-US" i="1" dirty="0" smtClean="0">
                <a:latin typeface="Calibri" panose="020F0502020204030204" pitchFamily="34" charset="0"/>
                <a:ea typeface="ＭＳ Ｐゴシック" panose="020B0600070205080204" pitchFamily="34" charset="-128"/>
              </a:rPr>
              <a:t>age of imperialism.</a:t>
            </a:r>
            <a:endParaRPr lang="en-US" altLang="en-US" i="1"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Herbert Spencer (1820 – 1903): “fit” </a:t>
            </a:r>
            <a:r>
              <a:rPr lang="en-US" altLang="en-US" dirty="0" smtClean="0">
                <a:latin typeface="Calibri" panose="020F0502020204030204" pitchFamily="34" charset="0"/>
                <a:ea typeface="ＭＳ Ｐゴシック" panose="020B0600070205080204" pitchFamily="34" charset="-128"/>
              </a:rPr>
              <a:t>societies</a:t>
            </a:r>
          </a:p>
          <a:p>
            <a:pPr lvl="3" eaLnBrk="1" hangingPunct="1"/>
            <a:r>
              <a:rPr lang="en-US" altLang="en-US" dirty="0" smtClean="0">
                <a:latin typeface="Calibri" panose="020F0502020204030204" pitchFamily="34" charset="0"/>
                <a:ea typeface="ＭＳ Ｐゴシック" panose="020B0600070205080204" pitchFamily="34" charset="-128"/>
              </a:rPr>
              <a:t>In struggle for survival, the strong advance and the weak die out.</a:t>
            </a:r>
          </a:p>
          <a:p>
            <a:pPr lvl="3" eaLnBrk="1" hangingPunct="1"/>
            <a:r>
              <a:rPr lang="en-US" altLang="en-US" dirty="0" smtClean="0">
                <a:latin typeface="Calibri" panose="020F0502020204030204" pitchFamily="34" charset="0"/>
                <a:ea typeface="ＭＳ Ｐゴシック" panose="020B0600070205080204" pitchFamily="34" charset="-128"/>
              </a:rPr>
              <a:t>The </a:t>
            </a:r>
            <a:r>
              <a:rPr lang="en-US" altLang="en-US" i="1" dirty="0" smtClean="0">
                <a:latin typeface="Calibri" panose="020F0502020204030204" pitchFamily="34" charset="0"/>
                <a:ea typeface="ＭＳ Ｐゴシック" panose="020B0600070205080204" pitchFamily="34" charset="-128"/>
              </a:rPr>
              <a:t>state should not intervene- </a:t>
            </a:r>
            <a:r>
              <a:rPr lang="en-US" altLang="en-US" dirty="0" smtClean="0">
                <a:latin typeface="Calibri" panose="020F0502020204030204" pitchFamily="34" charset="0"/>
                <a:ea typeface="ＭＳ Ｐゴシック" panose="020B0600070205080204" pitchFamily="34" charset="-128"/>
              </a:rPr>
              <a:t>the weakest links must die. </a:t>
            </a:r>
            <a:endParaRPr lang="en-US" altLang="en-US" dirty="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392449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9067800" cy="381000"/>
          </a:xfrm>
        </p:spPr>
        <p:txBody>
          <a:bodyPr/>
          <a:lstStyle/>
          <a:p>
            <a:r>
              <a:rPr lang="en-US" dirty="0" smtClean="0"/>
              <a:t>Social Darwinism</a:t>
            </a:r>
            <a:endParaRPr lang="en-US" dirty="0"/>
          </a:p>
        </p:txBody>
      </p:sp>
      <p:sp>
        <p:nvSpPr>
          <p:cNvPr id="3" name="Content Placeholder 2"/>
          <p:cNvSpPr>
            <a:spLocks noGrp="1"/>
          </p:cNvSpPr>
          <p:nvPr>
            <p:ph idx="1"/>
          </p:nvPr>
        </p:nvSpPr>
        <p:spPr>
          <a:xfrm>
            <a:off x="652463" y="1143000"/>
            <a:ext cx="8034337" cy="5715000"/>
          </a:xfrm>
        </p:spPr>
        <p:txBody>
          <a:bodyPr/>
          <a:lstStyle/>
          <a:p>
            <a:pPr lvl="1" eaLnBrk="1" hangingPunct="1"/>
            <a:r>
              <a:rPr lang="en-US" altLang="en-US" dirty="0" smtClean="0">
                <a:latin typeface="Calibri" panose="020F0502020204030204" pitchFamily="34" charset="0"/>
                <a:ea typeface="ＭＳ Ｐゴシック" panose="020B0600070205080204" pitchFamily="34" charset="-128"/>
              </a:rPr>
              <a:t>Racism and Nationalism</a:t>
            </a:r>
          </a:p>
          <a:p>
            <a:pPr lvl="2" eaLnBrk="1" hangingPunct="1"/>
            <a:r>
              <a:rPr lang="en-US" altLang="en-US" dirty="0" smtClean="0">
                <a:latin typeface="Calibri" panose="020F0502020204030204" pitchFamily="34" charset="0"/>
                <a:ea typeface="ＭＳ Ｐゴシック" panose="020B0600070205080204" pitchFamily="34" charset="-128"/>
              </a:rPr>
              <a:t>Nations also engaged in a struggle for survival</a:t>
            </a:r>
          </a:p>
          <a:p>
            <a:pPr lvl="3" eaLnBrk="1" hangingPunct="1"/>
            <a:r>
              <a:rPr lang="en-US" altLang="en-US" dirty="0" smtClean="0">
                <a:latin typeface="Calibri" panose="020F0502020204030204" pitchFamily="34" charset="0"/>
                <a:ea typeface="ＭＳ Ｐゴシック" panose="020B0600070205080204" pitchFamily="34" charset="-128"/>
              </a:rPr>
              <a:t>Nationalist Association of Italy: “international struggle” is WAR</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Link of evolutionary ideas to national identity and struggles. In Germany, this was extremely dangerous. </a:t>
            </a:r>
          </a:p>
          <a:p>
            <a:pPr lvl="3" eaLnBrk="1" hangingPunct="1"/>
            <a:r>
              <a:rPr lang="en-US" altLang="en-US" b="1" i="1" dirty="0" err="1">
                <a:latin typeface="Calibri" panose="020F0502020204030204" pitchFamily="34" charset="0"/>
                <a:ea typeface="ＭＳ Ｐゴシック" panose="020B0600070205080204" pitchFamily="34" charset="-128"/>
              </a:rPr>
              <a:t>Volkish</a:t>
            </a:r>
            <a:r>
              <a:rPr lang="en-US" altLang="en-US" b="1" i="1" dirty="0">
                <a:latin typeface="Calibri" panose="020F0502020204030204" pitchFamily="34" charset="0"/>
                <a:ea typeface="ＭＳ Ｐゴシック" panose="020B0600070205080204" pitchFamily="34" charset="-128"/>
              </a:rPr>
              <a:t> thought</a:t>
            </a:r>
          </a:p>
          <a:p>
            <a:pPr lvl="3" eaLnBrk="1" hangingPunct="1"/>
            <a:r>
              <a:rPr lang="en-US" altLang="en-US" u="sng" dirty="0">
                <a:latin typeface="Calibri" panose="020F0502020204030204" pitchFamily="34" charset="0"/>
                <a:ea typeface="ＭＳ Ｐゴシック" panose="020B0600070205080204" pitchFamily="34" charset="-128"/>
              </a:rPr>
              <a:t>Friedrich von </a:t>
            </a:r>
            <a:r>
              <a:rPr lang="en-US" altLang="en-US" u="sng" dirty="0" err="1">
                <a:latin typeface="Calibri" panose="020F0502020204030204" pitchFamily="34" charset="0"/>
                <a:ea typeface="ＭＳ Ｐゴシック" panose="020B0600070205080204" pitchFamily="34" charset="-128"/>
              </a:rPr>
              <a:t>Bernhardi</a:t>
            </a:r>
            <a:r>
              <a:rPr lang="en-US" altLang="en-US" u="sng" dirty="0">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(1849 – 1930): war is a biological necessity</a:t>
            </a:r>
          </a:p>
          <a:p>
            <a:pPr lvl="3" eaLnBrk="1" hangingPunct="1"/>
            <a:r>
              <a:rPr lang="en-US" altLang="en-US" u="sng" dirty="0">
                <a:latin typeface="Calibri" panose="020F0502020204030204" pitchFamily="34" charset="0"/>
                <a:ea typeface="ＭＳ Ｐゴシック" panose="020B0600070205080204" pitchFamily="34" charset="-128"/>
              </a:rPr>
              <a:t>Houston Stewart Chamberlain </a:t>
            </a:r>
            <a:r>
              <a:rPr lang="en-US" altLang="en-US" dirty="0">
                <a:latin typeface="Calibri" panose="020F0502020204030204" pitchFamily="34" charset="0"/>
                <a:ea typeface="ＭＳ Ｐゴシック" panose="020B0600070205080204" pitchFamily="34" charset="-128"/>
              </a:rPr>
              <a:t>(1855 – </a:t>
            </a:r>
            <a:r>
              <a:rPr lang="en-US" altLang="en-US" dirty="0" smtClean="0">
                <a:latin typeface="Calibri" panose="020F0502020204030204" pitchFamily="34" charset="0"/>
                <a:ea typeface="ＭＳ Ｐゴシック" panose="020B0600070205080204" pitchFamily="34" charset="-128"/>
              </a:rPr>
              <a:t>1927: Germans were “pure” successors of Aryan race, the “true creators of Western culture”. </a:t>
            </a:r>
          </a:p>
          <a:p>
            <a:pPr lvl="4" eaLnBrk="1" hangingPunct="1"/>
            <a:r>
              <a:rPr lang="en-US" dirty="0" smtClean="0">
                <a:latin typeface="Calibri" panose="020F0502020204030204" pitchFamily="34" charset="0"/>
                <a:ea typeface="ＭＳ Ｐゴシック" panose="020B0600070205080204" pitchFamily="34" charset="-128"/>
              </a:rPr>
              <a:t>“Western culture is under attack by Jews, Negroes, and Asians” and must be saved and purified. </a:t>
            </a:r>
            <a:endParaRPr lang="en-US" dirty="0"/>
          </a:p>
          <a:p>
            <a:endParaRPr lang="en-US" dirty="0"/>
          </a:p>
        </p:txBody>
      </p:sp>
    </p:spTree>
    <p:extLst>
      <p:ext uri="{BB962C8B-B14F-4D97-AF65-F5344CB8AC3E}">
        <p14:creationId xmlns:p14="http://schemas.microsoft.com/office/powerpoint/2010/main" val="201705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noChangeArrowheads="1"/>
          </p:cNvSpPr>
          <p:nvPr>
            <p:ph type="title"/>
          </p:nvPr>
        </p:nvSpPr>
        <p:spPr>
          <a:xfrm>
            <a:off x="69056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Attack on Christianity</a:t>
            </a:r>
          </a:p>
        </p:txBody>
      </p:sp>
      <p:sp>
        <p:nvSpPr>
          <p:cNvPr id="14339" name="Rectangle 3"/>
          <p:cNvSpPr>
            <a:spLocks noGrp="1" noChangeArrowheads="1"/>
          </p:cNvSpPr>
          <p:nvPr>
            <p:ph type="body" idx="1"/>
          </p:nvPr>
        </p:nvSpPr>
        <p:spPr>
          <a:xfrm>
            <a:off x="690563" y="990600"/>
            <a:ext cx="8305800" cy="5867400"/>
          </a:xfrm>
        </p:spPr>
        <p:txBody>
          <a:bodyPr/>
          <a:lstStyle/>
          <a:p>
            <a:pPr eaLnBrk="1" hangingPunct="1">
              <a:lnSpc>
                <a:spcPct val="80000"/>
              </a:lnSpc>
            </a:pPr>
            <a:r>
              <a:rPr lang="en-US" altLang="en-US" dirty="0">
                <a:latin typeface="Calibri" panose="020F0502020204030204" pitchFamily="34" charset="0"/>
                <a:ea typeface="ＭＳ Ｐゴシック" panose="020B0600070205080204" pitchFamily="34" charset="-128"/>
              </a:rPr>
              <a:t>New Challenges: Science and Modernity</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State control of church courts, religious orders, and appointments results in </a:t>
            </a:r>
            <a:r>
              <a:rPr lang="en-US" altLang="en-US" b="1" dirty="0">
                <a:latin typeface="Calibri" panose="020F0502020204030204" pitchFamily="34" charset="0"/>
                <a:ea typeface="ＭＳ Ｐゴシック" panose="020B0600070205080204" pitchFamily="34" charset="-128"/>
              </a:rPr>
              <a:t>anticlericalism</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Failed attempts at suppression of science</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The emergence of higher criticism</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Ernst Renan (1823 – 1892): </a:t>
            </a:r>
            <a:r>
              <a:rPr lang="en-US" altLang="en-US" i="1" dirty="0">
                <a:latin typeface="Calibri" panose="020F0502020204030204" pitchFamily="34" charset="0"/>
                <a:ea typeface="ＭＳ Ｐゴシック" panose="020B0600070205080204" pitchFamily="34" charset="-128"/>
              </a:rPr>
              <a:t>Life of </a:t>
            </a:r>
            <a:r>
              <a:rPr lang="en-US" altLang="en-US" i="1" dirty="0" smtClean="0">
                <a:latin typeface="Calibri" panose="020F0502020204030204" pitchFamily="34" charset="0"/>
                <a:ea typeface="ＭＳ Ｐゴシック" panose="020B0600070205080204" pitchFamily="34" charset="-128"/>
              </a:rPr>
              <a:t>Jesus</a:t>
            </a:r>
            <a:r>
              <a:rPr lang="en-US" altLang="en-US" dirty="0" smtClean="0">
                <a:latin typeface="Calibri" panose="020F0502020204030204" pitchFamily="34" charset="0"/>
                <a:ea typeface="ＭＳ Ｐゴシック" panose="020B0600070205080204" pitchFamily="34" charset="-128"/>
              </a:rPr>
              <a:t>: portray Jesus as a regular man living by example</a:t>
            </a:r>
            <a:endParaRPr lang="en-US" altLang="en-US" i="1" dirty="0">
              <a:latin typeface="Calibri" panose="020F0502020204030204" pitchFamily="34" charset="0"/>
              <a:ea typeface="ＭＳ Ｐゴシック" panose="020B0600070205080204" pitchFamily="34" charset="-128"/>
            </a:endParaRPr>
          </a:p>
          <a:p>
            <a:pPr eaLnBrk="1" hangingPunct="1">
              <a:lnSpc>
                <a:spcPct val="80000"/>
              </a:lnSpc>
            </a:pPr>
            <a:r>
              <a:rPr lang="en-US" altLang="en-US" dirty="0">
                <a:latin typeface="Calibri" panose="020F0502020204030204" pitchFamily="34" charset="0"/>
                <a:ea typeface="ＭＳ Ｐゴシック" panose="020B0600070205080204" pitchFamily="34" charset="-128"/>
              </a:rPr>
              <a:t>Response of the Churches </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Rejection of modern ideas and forms </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Pope Pius IX’s </a:t>
            </a:r>
            <a:r>
              <a:rPr lang="en-US" altLang="en-US" i="1" dirty="0">
                <a:latin typeface="Calibri" panose="020F0502020204030204" pitchFamily="34" charset="0"/>
                <a:ea typeface="ＭＳ Ｐゴシック" panose="020B0600070205080204" pitchFamily="34" charset="-128"/>
              </a:rPr>
              <a:t>Syllabus of Errors </a:t>
            </a:r>
            <a:r>
              <a:rPr lang="en-US" altLang="en-US" dirty="0">
                <a:latin typeface="Calibri" panose="020F0502020204030204" pitchFamily="34" charset="0"/>
                <a:ea typeface="ＭＳ Ｐゴシック" panose="020B0600070205080204" pitchFamily="34" charset="-128"/>
              </a:rPr>
              <a:t>(1864)</a:t>
            </a:r>
            <a:endParaRPr lang="en-US" altLang="en-US" i="1" dirty="0">
              <a:latin typeface="Calibri" panose="020F0502020204030204" pitchFamily="34" charset="0"/>
              <a:ea typeface="ＭＳ Ｐゴシック" panose="020B0600070205080204" pitchFamily="34" charset="-128"/>
            </a:endParaRP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Growth (and condemnation) of </a:t>
            </a:r>
            <a:r>
              <a:rPr lang="en-US" altLang="en-US" dirty="0" smtClean="0">
                <a:latin typeface="Calibri" panose="020F0502020204030204" pitchFamily="34" charset="0"/>
                <a:ea typeface="ＭＳ Ｐゴシック" panose="020B0600070205080204" pitchFamily="34" charset="-128"/>
              </a:rPr>
              <a:t>Modernism</a:t>
            </a:r>
          </a:p>
          <a:p>
            <a:pPr lvl="2" eaLnBrk="1" hangingPunct="1">
              <a:lnSpc>
                <a:spcPct val="80000"/>
              </a:lnSpc>
            </a:pPr>
            <a:r>
              <a:rPr lang="en-US" altLang="en-US" dirty="0" smtClean="0">
                <a:latin typeface="Calibri" panose="020F0502020204030204" pitchFamily="34" charset="0"/>
                <a:ea typeface="ＭＳ Ｐゴシック" panose="020B0600070205080204" pitchFamily="34" charset="-128"/>
              </a:rPr>
              <a:t>View Bible as book of progressive ideas</a:t>
            </a:r>
            <a:endParaRPr lang="en-US" altLang="en-US" dirty="0">
              <a:latin typeface="Calibri" panose="020F0502020204030204" pitchFamily="34" charset="0"/>
              <a:ea typeface="ＭＳ Ｐゴシック" panose="020B0600070205080204" pitchFamily="34" charset="-128"/>
            </a:endParaRP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Compromise</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Leo XIII’s </a:t>
            </a:r>
            <a:r>
              <a:rPr lang="en-US" altLang="en-US" i="1" dirty="0">
                <a:latin typeface="Calibri" panose="020F0502020204030204" pitchFamily="34" charset="0"/>
                <a:ea typeface="ＭＳ Ｐゴシック" panose="020B0600070205080204" pitchFamily="34" charset="-128"/>
              </a:rPr>
              <a:t>De Rerum </a:t>
            </a:r>
            <a:r>
              <a:rPr lang="en-US" altLang="en-US" i="1" dirty="0" err="1">
                <a:latin typeface="Calibri" panose="020F0502020204030204" pitchFamily="34" charset="0"/>
                <a:ea typeface="ＭＳ Ｐゴシック" panose="020B0600070205080204" pitchFamily="34" charset="-128"/>
              </a:rPr>
              <a:t>Novarum</a:t>
            </a:r>
            <a:r>
              <a:rPr lang="en-US" altLang="en-US" i="1" dirty="0">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(1891</a:t>
            </a:r>
            <a:r>
              <a:rPr lang="en-US" altLang="en-US" dirty="0" smtClean="0">
                <a:latin typeface="Calibri" panose="020F0502020204030204" pitchFamily="34" charset="0"/>
                <a:ea typeface="ＭＳ Ｐゴシック" panose="020B0600070205080204" pitchFamily="34" charset="-128"/>
              </a:rPr>
              <a:t>) (“Of New Things”)</a:t>
            </a:r>
            <a:endParaRPr lang="en-US" altLang="en-US" i="1"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33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33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33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33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noChangeArrowheads="1"/>
          </p:cNvSpPr>
          <p:nvPr>
            <p:ph type="title"/>
          </p:nvPr>
        </p:nvSpPr>
        <p:spPr>
          <a:xfrm>
            <a:off x="685800" y="0"/>
            <a:ext cx="8458200" cy="1111250"/>
          </a:xfrm>
        </p:spPr>
        <p:txBody>
          <a:bodyPr/>
          <a:lstStyle/>
          <a:p>
            <a:pPr eaLnBrk="1" hangingPunct="1"/>
            <a:r>
              <a:rPr lang="en-US" altLang="en-US" dirty="0">
                <a:latin typeface="Calibri" panose="020F0502020204030204" pitchFamily="34" charset="0"/>
                <a:ea typeface="ＭＳ Ｐゴシック" panose="020B0600070205080204" pitchFamily="34" charset="-128"/>
              </a:rPr>
              <a:t>The Culture of Modernity: Literature</a:t>
            </a:r>
          </a:p>
        </p:txBody>
      </p:sp>
      <p:sp>
        <p:nvSpPr>
          <p:cNvPr id="15363" name="Rectangle 9"/>
          <p:cNvSpPr>
            <a:spLocks noGrp="1" noChangeArrowheads="1"/>
          </p:cNvSpPr>
          <p:nvPr>
            <p:ph type="body" idx="1"/>
          </p:nvPr>
        </p:nvSpPr>
        <p:spPr>
          <a:xfrm>
            <a:off x="685800" y="1111250"/>
            <a:ext cx="8077200" cy="5441950"/>
          </a:xfrm>
        </p:spPr>
        <p:txBody>
          <a:bodyPr/>
          <a:lstStyle/>
          <a:p>
            <a:pPr eaLnBrk="1" hangingPunct="1"/>
            <a:r>
              <a:rPr lang="en-US" altLang="en-US" dirty="0">
                <a:latin typeface="Calibri" panose="020F0502020204030204" pitchFamily="34" charset="0"/>
                <a:ea typeface="ＭＳ Ｐゴシック" panose="020B0600070205080204" pitchFamily="34" charset="-128"/>
              </a:rPr>
              <a:t>Naturalism</a:t>
            </a:r>
          </a:p>
          <a:p>
            <a:pPr lvl="1" eaLnBrk="1" hangingPunct="1"/>
            <a:r>
              <a:rPr lang="en-US" altLang="en-US" dirty="0">
                <a:latin typeface="Calibri" panose="020F0502020204030204" pitchFamily="34" charset="0"/>
                <a:ea typeface="ＭＳ Ｐゴシック" panose="020B0600070205080204" pitchFamily="34" charset="-128"/>
              </a:rPr>
              <a:t>Continuation of Realism but with a new pessimism about the future</a:t>
            </a:r>
          </a:p>
          <a:p>
            <a:pPr lvl="2" eaLnBrk="1" hangingPunct="1"/>
            <a:r>
              <a:rPr lang="en-US" altLang="en-US" dirty="0">
                <a:latin typeface="Calibri" panose="020F0502020204030204" pitchFamily="34" charset="0"/>
                <a:ea typeface="ＭＳ Ｐゴシック" panose="020B0600070205080204" pitchFamily="34" charset="-128"/>
              </a:rPr>
              <a:t>Example: </a:t>
            </a:r>
            <a:r>
              <a:rPr lang="en-US" altLang="en-US" dirty="0" err="1">
                <a:latin typeface="Calibri" panose="020F0502020204030204" pitchFamily="34" charset="0"/>
                <a:ea typeface="ＭＳ Ｐゴシック" panose="020B0600070205080204" pitchFamily="34" charset="-128"/>
              </a:rPr>
              <a:t>Émile</a:t>
            </a:r>
            <a:r>
              <a:rPr lang="en-US" altLang="en-US" dirty="0">
                <a:latin typeface="Calibri" panose="020F0502020204030204" pitchFamily="34" charset="0"/>
                <a:ea typeface="ＭＳ Ｐゴシック" panose="020B0600070205080204" pitchFamily="34" charset="-128"/>
              </a:rPr>
              <a:t> Zola (1840 – 1902)</a:t>
            </a:r>
          </a:p>
          <a:p>
            <a:pPr lvl="1" eaLnBrk="1" hangingPunct="1"/>
            <a:r>
              <a:rPr lang="en-US" altLang="en-US" dirty="0">
                <a:latin typeface="Calibri" panose="020F0502020204030204" pitchFamily="34" charset="0"/>
                <a:ea typeface="ＭＳ Ｐゴシック" panose="020B0600070205080204" pitchFamily="34" charset="-128"/>
              </a:rPr>
              <a:t>Golden age for Russian literature</a:t>
            </a:r>
          </a:p>
          <a:p>
            <a:pPr lvl="2" eaLnBrk="1" hangingPunct="1"/>
            <a:r>
              <a:rPr lang="en-US" altLang="en-US" dirty="0">
                <a:latin typeface="Calibri" panose="020F0502020204030204" pitchFamily="34" charset="0"/>
                <a:ea typeface="ＭＳ Ｐゴシック" panose="020B0600070205080204" pitchFamily="34" charset="-128"/>
              </a:rPr>
              <a:t>Leo Tolstoy (1828 – 1910) and Fyodor Dostoevsky (1821 – 1881) </a:t>
            </a:r>
            <a:endParaRPr lang="en-US" altLang="en-US" dirty="0" smtClean="0">
              <a:latin typeface="Calibri" panose="020F0502020204030204" pitchFamily="34" charset="0"/>
              <a:ea typeface="ＭＳ Ｐゴシック" panose="020B0600070205080204" pitchFamily="34" charset="-128"/>
            </a:endParaRPr>
          </a:p>
          <a:p>
            <a:pPr lvl="2" eaLnBrk="1" hangingPunct="1"/>
            <a:r>
              <a:rPr lang="en-US" altLang="en-US" dirty="0" smtClean="0">
                <a:latin typeface="Calibri" panose="020F0502020204030204" pitchFamily="34" charset="0"/>
                <a:ea typeface="ＭＳ Ｐゴシック" panose="020B0600070205080204" pitchFamily="34" charset="-128"/>
              </a:rPr>
              <a:t>Clear descriptions, with each character meticulously psychoanalyzed. </a:t>
            </a:r>
          </a:p>
          <a:p>
            <a:pPr lvl="2" eaLnBrk="1" hangingPunct="1"/>
            <a:r>
              <a:rPr lang="en-US" altLang="en-US" dirty="0" smtClean="0">
                <a:latin typeface="Calibri" panose="020F0502020204030204" pitchFamily="34" charset="0"/>
                <a:ea typeface="ＭＳ Ｐゴシック" panose="020B0600070205080204" pitchFamily="34" charset="-128"/>
              </a:rPr>
              <a:t>Profound insights into human nature</a:t>
            </a:r>
          </a:p>
          <a:p>
            <a:pPr lvl="2" eaLnBrk="1" hangingPunct="1"/>
            <a:r>
              <a:rPr lang="en-US" altLang="en-US" dirty="0" smtClean="0">
                <a:latin typeface="Calibri" panose="020F0502020204030204" pitchFamily="34" charset="0"/>
                <a:ea typeface="ＭＳ Ｐゴシック" panose="020B0600070205080204" pitchFamily="34" charset="-128"/>
              </a:rPr>
              <a:t>Suffering and faith: how they purify the soul</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6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36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36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381000"/>
          </a:xfrm>
        </p:spPr>
        <p:txBody>
          <a:bodyPr/>
          <a:lstStyle/>
          <a:p>
            <a:r>
              <a:rPr lang="en-US" altLang="en-US" dirty="0">
                <a:latin typeface="Calibri" panose="020F0502020204030204" pitchFamily="34" charset="0"/>
                <a:ea typeface="ＭＳ Ｐゴシック" panose="020B0600070205080204" pitchFamily="34" charset="-128"/>
              </a:rPr>
              <a:t>The Culture of Modernity: Literature</a:t>
            </a:r>
            <a:endParaRPr lang="en-US" dirty="0"/>
          </a:p>
        </p:txBody>
      </p:sp>
      <p:sp>
        <p:nvSpPr>
          <p:cNvPr id="3" name="Content Placeholder 2"/>
          <p:cNvSpPr>
            <a:spLocks noGrp="1"/>
          </p:cNvSpPr>
          <p:nvPr>
            <p:ph idx="1"/>
          </p:nvPr>
        </p:nvSpPr>
        <p:spPr>
          <a:xfrm>
            <a:off x="652463" y="1066800"/>
            <a:ext cx="8034337" cy="5486400"/>
          </a:xfrm>
        </p:spPr>
        <p:txBody>
          <a:bodyPr/>
          <a:lstStyle/>
          <a:p>
            <a:pPr eaLnBrk="1" hangingPunct="1"/>
            <a:r>
              <a:rPr lang="en-US" altLang="en-US" dirty="0">
                <a:latin typeface="Calibri" panose="020F0502020204030204" pitchFamily="34" charset="0"/>
                <a:ea typeface="ＭＳ Ｐゴシック" panose="020B0600070205080204" pitchFamily="34" charset="-128"/>
              </a:rPr>
              <a:t>Symbolism</a:t>
            </a:r>
          </a:p>
          <a:p>
            <a:pPr lvl="1" eaLnBrk="1" hangingPunct="1"/>
            <a:r>
              <a:rPr lang="en-US" altLang="en-US" dirty="0">
                <a:latin typeface="Calibri" panose="020F0502020204030204" pitchFamily="34" charset="0"/>
                <a:ea typeface="ＭＳ Ｐゴシック" panose="020B0600070205080204" pitchFamily="34" charset="-128"/>
              </a:rPr>
              <a:t>Reaction against Realism </a:t>
            </a:r>
          </a:p>
          <a:p>
            <a:pPr lvl="2" eaLnBrk="1" hangingPunct="1"/>
            <a:r>
              <a:rPr lang="en-US" altLang="en-US" dirty="0">
                <a:latin typeface="Calibri" panose="020F0502020204030204" pitchFamily="34" charset="0"/>
                <a:ea typeface="ＭＳ Ｐゴシック" panose="020B0600070205080204" pitchFamily="34" charset="-128"/>
              </a:rPr>
              <a:t>Objective knowledge of the world was </a:t>
            </a:r>
            <a:r>
              <a:rPr lang="en-US" altLang="en-US" dirty="0" smtClean="0">
                <a:latin typeface="Calibri" panose="020F0502020204030204" pitchFamily="34" charset="0"/>
                <a:ea typeface="ＭＳ Ｐゴシック" panose="020B0600070205080204" pitchFamily="34" charset="-128"/>
              </a:rPr>
              <a:t>impossible</a:t>
            </a:r>
          </a:p>
          <a:p>
            <a:pPr lvl="2" eaLnBrk="1" hangingPunct="1"/>
            <a:r>
              <a:rPr lang="en-US" altLang="en-US" dirty="0" smtClean="0">
                <a:latin typeface="Calibri" panose="020F0502020204030204" pitchFamily="34" charset="0"/>
                <a:ea typeface="ＭＳ Ｐゴシック" panose="020B0600070205080204" pitchFamily="34" charset="-128"/>
              </a:rPr>
              <a:t>Mostly wrote poetry</a:t>
            </a:r>
          </a:p>
          <a:p>
            <a:pPr lvl="2" eaLnBrk="1" hangingPunct="1"/>
            <a:r>
              <a:rPr lang="en-US" altLang="en-US" dirty="0" smtClean="0">
                <a:latin typeface="Calibri" panose="020F0502020204030204" pitchFamily="34" charset="0"/>
                <a:ea typeface="ＭＳ Ｐゴシック" panose="020B0600070205080204" pitchFamily="34" charset="-128"/>
              </a:rPr>
              <a:t>External world is not real; just a collection of symbols of one person’s reality</a:t>
            </a:r>
          </a:p>
          <a:p>
            <a:pPr lvl="3" eaLnBrk="1" hangingPunct="1"/>
            <a:r>
              <a:rPr lang="en-US" altLang="en-US" dirty="0" smtClean="0">
                <a:latin typeface="Calibri" panose="020F0502020204030204" pitchFamily="34" charset="0"/>
                <a:ea typeface="ＭＳ Ｐゴシック" panose="020B0600070205080204" pitchFamily="34" charset="-128"/>
              </a:rPr>
              <a:t>Their poetry is difficult to understand because it is in the poet’s personal language. </a:t>
            </a:r>
            <a:endParaRPr lang="en-US" altLang="en-US" dirty="0">
              <a:latin typeface="Calibri" panose="020F0502020204030204" pitchFamily="34" charset="0"/>
              <a:ea typeface="ＭＳ Ｐゴシック" panose="020B0600070205080204" pitchFamily="34" charset="-128"/>
            </a:endParaRPr>
          </a:p>
          <a:p>
            <a:pPr lvl="3" eaLnBrk="1" hangingPunct="1"/>
            <a:r>
              <a:rPr lang="en-US" altLang="en-US" b="1" dirty="0">
                <a:latin typeface="Calibri" panose="020F0502020204030204" pitchFamily="34" charset="0"/>
                <a:ea typeface="ＭＳ Ｐゴシック" panose="020B0600070205080204" pitchFamily="34" charset="-128"/>
              </a:rPr>
              <a:t>Art should function for its own </a:t>
            </a:r>
            <a:r>
              <a:rPr lang="en-US" altLang="en-US" b="1" dirty="0" smtClean="0">
                <a:latin typeface="Calibri" panose="020F0502020204030204" pitchFamily="34" charset="0"/>
                <a:ea typeface="ＭＳ Ｐゴシック" panose="020B0600070205080204" pitchFamily="34" charset="-128"/>
              </a:rPr>
              <a:t>sake- not to explain or reflect “reality” and social norms. </a:t>
            </a:r>
            <a:endParaRPr lang="en-US" altLang="en-US" b="1"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90094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noChangeArrowheads="1"/>
          </p:cNvSpPr>
          <p:nvPr>
            <p:ph type="title"/>
          </p:nvPr>
        </p:nvSpPr>
        <p:spPr>
          <a:xfrm>
            <a:off x="685800" y="152400"/>
            <a:ext cx="8453437" cy="609600"/>
          </a:xfrm>
        </p:spPr>
        <p:txBody>
          <a:bodyPr/>
          <a:lstStyle/>
          <a:p>
            <a:pPr eaLnBrk="1" hangingPunct="1"/>
            <a:r>
              <a:rPr lang="en-US" altLang="en-US" dirty="0">
                <a:latin typeface="Calibri" panose="020F0502020204030204" pitchFamily="34" charset="0"/>
                <a:ea typeface="ＭＳ Ｐゴシック" panose="020B0600070205080204" pitchFamily="34" charset="-128"/>
              </a:rPr>
              <a:t>Modernism in the Arts</a:t>
            </a:r>
          </a:p>
        </p:txBody>
      </p:sp>
      <p:sp>
        <p:nvSpPr>
          <p:cNvPr id="16387" name="Rectangle 3075"/>
          <p:cNvSpPr>
            <a:spLocks noGrp="1" noChangeArrowheads="1"/>
          </p:cNvSpPr>
          <p:nvPr>
            <p:ph type="body" idx="1"/>
          </p:nvPr>
        </p:nvSpPr>
        <p:spPr>
          <a:xfrm>
            <a:off x="685800" y="914400"/>
            <a:ext cx="8001000" cy="5638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Impressionism</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Innovation, originality, and new </a:t>
            </a:r>
            <a:r>
              <a:rPr lang="en-US" altLang="en-US" dirty="0" smtClean="0">
                <a:latin typeface="Calibri" panose="020F0502020204030204" pitchFamily="34" charset="0"/>
                <a:ea typeface="ＭＳ Ｐゴシック" panose="020B0600070205080204" pitchFamily="34" charset="-128"/>
              </a:rPr>
              <a:t>subjects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The origin of “modern art”: France 1870s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Reject the studio/museum- go out in the world and paint what you see and feel. </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A lot of country and cityscapes, ordinary people.</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No “rules” in technique.</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It is only an “impression” of what you see, not a realistic imitation</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Very unpopular with critics, but the masses loved it. </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Camille Pissarro (1830 – 1903)</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Claude Monet (1840 – 1926</a:t>
            </a:r>
            <a:r>
              <a:rPr lang="en-US" altLang="en-US" dirty="0" smtClean="0">
                <a:latin typeface="Calibri" panose="020F0502020204030204" pitchFamily="34" charset="0"/>
                <a:ea typeface="ＭＳ Ｐゴシック" panose="020B0600070205080204" pitchFamily="34" charset="-128"/>
              </a:rPr>
              <a:t>)</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38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38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38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38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2" y="152400"/>
            <a:ext cx="8491537" cy="381000"/>
          </a:xfrm>
        </p:spPr>
        <p:txBody>
          <a:bodyPr/>
          <a:lstStyle/>
          <a:p>
            <a:r>
              <a:rPr lang="en-US" dirty="0">
                <a:latin typeface="Calibri" panose="020F0502020204030204" pitchFamily="34" charset="0"/>
              </a:rPr>
              <a:t>Focus Questions</a:t>
            </a:r>
          </a:p>
        </p:txBody>
      </p:sp>
      <p:sp>
        <p:nvSpPr>
          <p:cNvPr id="3" name="Content Placeholder 2"/>
          <p:cNvSpPr>
            <a:spLocks noGrp="1"/>
          </p:cNvSpPr>
          <p:nvPr>
            <p:ph idx="1"/>
          </p:nvPr>
        </p:nvSpPr>
        <p:spPr>
          <a:xfrm>
            <a:off x="652462" y="838200"/>
            <a:ext cx="8034337" cy="4953000"/>
          </a:xfrm>
        </p:spPr>
        <p:txBody>
          <a:bodyPr/>
          <a:lstStyle/>
          <a:p>
            <a:r>
              <a:rPr lang="en-US" sz="2200" dirty="0">
                <a:latin typeface="Calibri" panose="020F0502020204030204" pitchFamily="34" charset="0"/>
              </a:rPr>
              <a:t>​What developments in science, intellectual affairs, and the arts in the late nineteenth and early twentieth centuries “opened the way to a modern consciousness,” and how did this consciousness differ from earlier worldviews?</a:t>
            </a:r>
          </a:p>
          <a:p>
            <a:r>
              <a:rPr lang="en-US" sz="2200" dirty="0">
                <a:latin typeface="Calibri" panose="020F0502020204030204" pitchFamily="34" charset="0"/>
              </a:rPr>
              <a:t>​What gains did women make in their movement for women’s rights? How did a new right-wing politics affect the Jews in different parts of Europe? What political problems did Great Britain, Italy, France, Germany, Austria-Hungary, and Russia face between 1894 and 1914, and how did they solve them?</a:t>
            </a:r>
          </a:p>
          <a:p>
            <a:r>
              <a:rPr lang="en-US" sz="2200" dirty="0">
                <a:latin typeface="Calibri" panose="020F0502020204030204" pitchFamily="34" charset="0"/>
              </a:rPr>
              <a:t>​What were the causes of the new imperialism that took place after 1880, and what effects did European imperialism have on Africa and Asia?</a:t>
            </a:r>
          </a:p>
          <a:p>
            <a:r>
              <a:rPr lang="en-US" sz="2200" dirty="0">
                <a:latin typeface="Calibri" panose="020F0502020204030204" pitchFamily="34" charset="0"/>
              </a:rPr>
              <a:t>​What was the </a:t>
            </a:r>
            <a:r>
              <a:rPr lang="en-US" sz="2200" dirty="0" err="1">
                <a:latin typeface="Calibri" panose="020F0502020204030204" pitchFamily="34" charset="0"/>
              </a:rPr>
              <a:t>Bismarckian</a:t>
            </a:r>
            <a:r>
              <a:rPr lang="en-US" sz="2200" dirty="0">
                <a:latin typeface="Calibri" panose="020F0502020204030204" pitchFamily="34" charset="0"/>
              </a:rPr>
              <a:t> system of alliances, and how successful was it at keeping the peace? What issues lay behind the international crises that Europe faced in the late nineteenth and early twentieth centuries?</a:t>
            </a:r>
          </a:p>
        </p:txBody>
      </p:sp>
    </p:spTree>
    <p:extLst>
      <p:ext uri="{BB962C8B-B14F-4D97-AF65-F5344CB8AC3E}">
        <p14:creationId xmlns:p14="http://schemas.microsoft.com/office/powerpoint/2010/main" val="3151914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381000"/>
          </a:xfrm>
        </p:spPr>
        <p:txBody>
          <a:bodyPr/>
          <a:lstStyle/>
          <a:p>
            <a:r>
              <a:rPr lang="en-US" altLang="en-US" dirty="0">
                <a:latin typeface="Calibri" panose="020F0502020204030204" pitchFamily="34" charset="0"/>
                <a:ea typeface="ＭＳ Ｐゴシック" panose="020B0600070205080204" pitchFamily="34" charset="-128"/>
              </a:rPr>
              <a:t>Modernism in the Arts</a:t>
            </a:r>
            <a:endParaRPr lang="en-US" dirty="0"/>
          </a:p>
        </p:txBody>
      </p:sp>
      <p:sp>
        <p:nvSpPr>
          <p:cNvPr id="3" name="Content Placeholder 2"/>
          <p:cNvSpPr>
            <a:spLocks noGrp="1"/>
          </p:cNvSpPr>
          <p:nvPr>
            <p:ph idx="1"/>
          </p:nvPr>
        </p:nvSpPr>
        <p:spPr>
          <a:xfrm>
            <a:off x="652463" y="990600"/>
            <a:ext cx="8339137" cy="55626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Post-Impressionism</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Emphasis on light and color; new focus on structure and form</a:t>
            </a:r>
          </a:p>
          <a:p>
            <a:pPr lvl="2" eaLnBrk="1" hangingPunct="1">
              <a:lnSpc>
                <a:spcPct val="90000"/>
              </a:lnSpc>
            </a:pPr>
            <a:r>
              <a:rPr lang="en-US" altLang="en-US" i="1" dirty="0">
                <a:latin typeface="Calibri" panose="020F0502020204030204" pitchFamily="34" charset="0"/>
                <a:ea typeface="ＭＳ Ｐゴシック" panose="020B0600070205080204" pitchFamily="34" charset="-128"/>
              </a:rPr>
              <a:t>Subjective </a:t>
            </a:r>
            <a:r>
              <a:rPr lang="en-US" altLang="en-US" dirty="0" smtClean="0">
                <a:latin typeface="Calibri" panose="020F0502020204030204" pitchFamily="34" charset="0"/>
                <a:ea typeface="ＭＳ Ｐゴシック" panose="020B0600070205080204" pitchFamily="34" charset="-128"/>
              </a:rPr>
              <a:t>reality: it shows what the artist’s own reality</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Not depicting the external world, but what is in the artist’s own imagination. </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Vincent van Gogh (1853 – 1890</a:t>
            </a:r>
            <a:r>
              <a:rPr lang="en-US" altLang="en-US" dirty="0" smtClean="0">
                <a:latin typeface="Calibri" panose="020F0502020204030204" pitchFamily="34" charset="0"/>
                <a:ea typeface="ＭＳ Ｐゴシック" panose="020B0600070205080204" pitchFamily="34" charset="-128"/>
              </a:rPr>
              <a:t>): the tragic artist</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Suffered from bipolar disorder and psychotic episodes</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Art was a spiritual experience for him</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His altered state made him create amazing and famous pieces, but he considered himself a failure. </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Paul Cezanne (1839-1906) </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Underlying geometric structure and form; used his brush to make “color cubes” into forms</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44932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381000"/>
          </a:xfrm>
        </p:spPr>
        <p:txBody>
          <a:bodyPr/>
          <a:lstStyle/>
          <a:p>
            <a:r>
              <a:rPr lang="en-US" altLang="en-US" dirty="0">
                <a:latin typeface="Calibri" panose="020F0502020204030204" pitchFamily="34" charset="0"/>
                <a:ea typeface="ＭＳ Ｐゴシック" panose="020B0600070205080204" pitchFamily="34" charset="-128"/>
              </a:rPr>
              <a:t>Modernism in the Arts</a:t>
            </a:r>
            <a:endParaRPr lang="en-US" dirty="0"/>
          </a:p>
        </p:txBody>
      </p:sp>
      <p:sp>
        <p:nvSpPr>
          <p:cNvPr id="3" name="Content Placeholder 2"/>
          <p:cNvSpPr>
            <a:spLocks noGrp="1"/>
          </p:cNvSpPr>
          <p:nvPr>
            <p:ph idx="1"/>
          </p:nvPr>
        </p:nvSpPr>
        <p:spPr>
          <a:xfrm>
            <a:off x="652463" y="1066800"/>
            <a:ext cx="8034337" cy="54864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Search for Individual </a:t>
            </a:r>
            <a:r>
              <a:rPr lang="en-US" altLang="en-US" dirty="0" smtClean="0">
                <a:latin typeface="Calibri" panose="020F0502020204030204" pitchFamily="34" charset="0"/>
                <a:ea typeface="ＭＳ Ｐゴシック" panose="020B0600070205080204" pitchFamily="34" charset="-128"/>
              </a:rPr>
              <a:t>Expressionism</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Art no longer has to represent reality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Because what is reality anyway?</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Invention of the camera: effects on artists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Camera mirrors reality; artists create it. </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Cubism: Pablo Picasso (1881 – 1973</a:t>
            </a:r>
            <a:r>
              <a:rPr lang="en-US" altLang="en-US" dirty="0" smtClean="0">
                <a:latin typeface="Calibri" panose="020F0502020204030204" pitchFamily="34" charset="0"/>
                <a:ea typeface="ＭＳ Ｐゴシック" panose="020B0600070205080204" pitchFamily="34" charset="-128"/>
              </a:rPr>
              <a: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Use of geometric designs as visual stimuli</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Inspired by objects from European colonies, like African masks, tools, weapons, textiles. </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Abstract painting: </a:t>
            </a:r>
            <a:r>
              <a:rPr lang="en-US" altLang="en-US" dirty="0" err="1">
                <a:latin typeface="Calibri" panose="020F0502020204030204" pitchFamily="34" charset="0"/>
                <a:ea typeface="ＭＳ Ｐゴシック" panose="020B0600070205080204" pitchFamily="34" charset="-128"/>
              </a:rPr>
              <a:t>Wassily</a:t>
            </a:r>
            <a:r>
              <a:rPr lang="en-US" altLang="en-US" dirty="0">
                <a:latin typeface="Calibri" panose="020F0502020204030204" pitchFamily="34" charset="0"/>
                <a:ea typeface="ＭＳ Ｐゴシック" panose="020B0600070205080204" pitchFamily="34" charset="-128"/>
              </a:rPr>
              <a:t> Kandinsky (1866 – 1944</a:t>
            </a:r>
            <a:r>
              <a:rPr lang="en-US" altLang="en-US" dirty="0" smtClean="0">
                <a:latin typeface="Calibri" panose="020F0502020204030204" pitchFamily="34" charset="0"/>
                <a:ea typeface="ＭＳ Ｐゴシック" panose="020B0600070205080204" pitchFamily="34" charset="-128"/>
              </a:rPr>
              <a:t>): </a:t>
            </a:r>
            <a:r>
              <a:rPr lang="en-US" altLang="en-US" dirty="0" err="1" smtClean="0">
                <a:latin typeface="Calibri" panose="020F0502020204030204" pitchFamily="34" charset="0"/>
                <a:ea typeface="ＭＳ Ｐゴシック" panose="020B0600070205080204" pitchFamily="34" charset="-128"/>
              </a:rPr>
              <a:t>ulltimate</a:t>
            </a:r>
            <a:r>
              <a:rPr lang="en-US" altLang="en-US" dirty="0" smtClean="0">
                <a:latin typeface="Calibri" panose="020F0502020204030204" pitchFamily="34" charset="0"/>
                <a:ea typeface="ＭＳ Ｐゴシック" panose="020B0600070205080204" pitchFamily="34" charset="-128"/>
              </a:rPr>
              <a:t> “flight from reality”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Art should “speak to the soul”</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Focus on color and emotion, not representation.</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77014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Claude Monet, Impression, Sunrise</a:t>
            </a:r>
            <a:endParaRPr lang="en-US" dirty="0"/>
          </a:p>
        </p:txBody>
      </p:sp>
      <p:sp>
        <p:nvSpPr>
          <p:cNvPr id="1741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p727</a:t>
            </a:r>
          </a:p>
        </p:txBody>
      </p:sp>
      <p:pic>
        <p:nvPicPr>
          <p:cNvPr id="174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8813" y="990600"/>
            <a:ext cx="5286375"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2"/>
          <p:cNvSpPr>
            <a:spLocks noChangeArrowheads="1"/>
          </p:cNvSpPr>
          <p:nvPr/>
        </p:nvSpPr>
        <p:spPr bwMode="auto">
          <a:xfrm>
            <a:off x="762000" y="5334000"/>
            <a:ext cx="762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Impressionists rejected ‘‘rules and principles’’ and sought to paint what they observed and felt in order ‘‘not to lose the first impression.’’</a:t>
            </a:r>
            <a:endParaRPr lang="en-US" altLang="en-US" sz="20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Paul Cezanne, Mont Sainte-</a:t>
            </a:r>
            <a:r>
              <a:rPr lang="en-US" sz="3000" kern="1200" dirty="0" err="1">
                <a:solidFill>
                  <a:srgbClr val="000000"/>
                </a:solidFill>
                <a:latin typeface="Calibri"/>
                <a:ea typeface="ＭＳ Ｐゴシック"/>
                <a:cs typeface="ＭＳ Ｐゴシック"/>
              </a:rPr>
              <a:t>Victoire</a:t>
            </a:r>
            <a:endParaRPr lang="en-US" dirty="0"/>
          </a:p>
        </p:txBody>
      </p:sp>
      <p:sp>
        <p:nvSpPr>
          <p:cNvPr id="1945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p727</a:t>
            </a:r>
          </a:p>
        </p:txBody>
      </p:sp>
      <p:pic>
        <p:nvPicPr>
          <p:cNvPr id="1946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8650" y="990600"/>
            <a:ext cx="53467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a:spLocks noChangeArrowheads="1"/>
          </p:cNvSpPr>
          <p:nvPr/>
        </p:nvSpPr>
        <p:spPr bwMode="auto">
          <a:xfrm>
            <a:off x="952500" y="5410200"/>
            <a:ext cx="723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Post-Impressionists sought above all to express their inner feelings</a:t>
            </a:r>
          </a:p>
          <a:p>
            <a:pPr>
              <a:spcBef>
                <a:spcPct val="0"/>
              </a:spcBef>
              <a:buClrTx/>
              <a:buSzTx/>
              <a:buFontTx/>
              <a:buNone/>
            </a:pPr>
            <a:r>
              <a:rPr lang="en-US" altLang="en-US" sz="2000">
                <a:latin typeface="Calibri" panose="020F0502020204030204" pitchFamily="34" charset="0"/>
              </a:rPr>
              <a:t>and capture on canvas their own vision of reality. </a:t>
            </a:r>
            <a:endParaRPr lang="en-US" altLang="en-US" sz="20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6700"/>
            <a:ext cx="9144000" cy="419100"/>
          </a:xfrm>
        </p:spPr>
        <p:txBody>
          <a:bodyPr/>
          <a:lstStyle/>
          <a:p>
            <a:pPr>
              <a:defRPr/>
            </a:pPr>
            <a:r>
              <a:rPr lang="en-US" sz="3000" kern="1200" dirty="0">
                <a:solidFill>
                  <a:srgbClr val="000000"/>
                </a:solidFill>
                <a:latin typeface="Calibri"/>
                <a:ea typeface="ＭＳ Ｐゴシック"/>
                <a:cs typeface="ＭＳ Ｐゴシック"/>
              </a:rPr>
              <a:t>Global Perspectives: </a:t>
            </a:r>
            <a:br>
              <a:rPr lang="en-US" sz="3000" kern="1200" dirty="0">
                <a:solidFill>
                  <a:srgbClr val="000000"/>
                </a:solidFill>
                <a:latin typeface="Calibri"/>
                <a:ea typeface="ＭＳ Ｐゴシック"/>
                <a:cs typeface="ＭＳ Ｐゴシック"/>
              </a:rPr>
            </a:br>
            <a:r>
              <a:rPr lang="en-US" sz="3000" kern="1200" dirty="0">
                <a:solidFill>
                  <a:srgbClr val="000000"/>
                </a:solidFill>
                <a:latin typeface="Calibri"/>
                <a:ea typeface="ＭＳ Ｐゴシック"/>
                <a:cs typeface="ＭＳ Ｐゴシック"/>
              </a:rPr>
              <a:t>Impressionist Painting: West and East (Slide 1 of 2)</a:t>
            </a:r>
            <a:endParaRPr lang="en-US" dirty="0"/>
          </a:p>
        </p:txBody>
      </p:sp>
      <p:sp>
        <p:nvSpPr>
          <p:cNvPr id="2150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p728</a:t>
            </a:r>
          </a:p>
        </p:txBody>
      </p:sp>
      <p:pic>
        <p:nvPicPr>
          <p:cNvPr id="2150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9600" y="1219200"/>
            <a:ext cx="2844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2"/>
          <p:cNvSpPr>
            <a:spLocks noChangeArrowheads="1"/>
          </p:cNvSpPr>
          <p:nvPr/>
        </p:nvSpPr>
        <p:spPr bwMode="auto">
          <a:xfrm>
            <a:off x="876300" y="5334000"/>
            <a:ext cx="7391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Berthe Morisot, the first female painter to join the Impressionists, developed her own unique style. Her gentle colors and strong use of pastels are especially evident in Young Girl by the Window.</a:t>
            </a:r>
            <a:endParaRPr lang="en-US" altLang="en-US" sz="20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762000"/>
          </a:xfrm>
        </p:spPr>
        <p:txBody>
          <a:bodyPr/>
          <a:lstStyle/>
          <a:p>
            <a:pPr>
              <a:defRPr/>
            </a:pPr>
            <a:r>
              <a:rPr lang="en-US" sz="3000" kern="1200" dirty="0">
                <a:solidFill>
                  <a:srgbClr val="000000"/>
                </a:solidFill>
                <a:latin typeface="Calibri"/>
                <a:ea typeface="ＭＳ Ｐゴシック"/>
                <a:cs typeface="ＭＳ Ｐゴシック"/>
              </a:rPr>
              <a:t>Global Perspectives: </a:t>
            </a:r>
            <a:br>
              <a:rPr lang="en-US" sz="3000" kern="1200" dirty="0">
                <a:solidFill>
                  <a:srgbClr val="000000"/>
                </a:solidFill>
                <a:latin typeface="Calibri"/>
                <a:ea typeface="ＭＳ Ｐゴシック"/>
                <a:cs typeface="ＭＳ Ｐゴシック"/>
              </a:rPr>
            </a:br>
            <a:r>
              <a:rPr lang="en-US" sz="3000" kern="1200" dirty="0">
                <a:solidFill>
                  <a:srgbClr val="000000"/>
                </a:solidFill>
                <a:latin typeface="Calibri"/>
                <a:ea typeface="ＭＳ Ｐゴシック"/>
                <a:cs typeface="ＭＳ Ｐゴシック"/>
              </a:rPr>
              <a:t>Impressionist Painting: West and East (Slide 2 of 2)</a:t>
            </a:r>
            <a:endParaRPr lang="en-US" dirty="0"/>
          </a:p>
        </p:txBody>
      </p:sp>
      <p:sp>
        <p:nvSpPr>
          <p:cNvPr id="2355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p728</a:t>
            </a:r>
          </a:p>
        </p:txBody>
      </p:sp>
      <p:pic>
        <p:nvPicPr>
          <p:cNvPr id="2355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0713" y="1158875"/>
            <a:ext cx="5362575"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a:spLocks noChangeArrowheads="1"/>
          </p:cNvSpPr>
          <p:nvPr/>
        </p:nvSpPr>
        <p:spPr bwMode="auto">
          <a:xfrm>
            <a:off x="685800" y="5410200"/>
            <a:ext cx="7772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Under the Trees, painted in 1898, an example of the fusion of contemporary French Impressionist painting with the Japanese tradition of courtesan prints.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Vincent van Gogh, The Starry Night</a:t>
            </a:r>
            <a:endParaRPr lang="en-US" dirty="0"/>
          </a:p>
        </p:txBody>
      </p:sp>
      <p:sp>
        <p:nvSpPr>
          <p:cNvPr id="2560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p729</a:t>
            </a:r>
          </a:p>
        </p:txBody>
      </p:sp>
      <p:pic>
        <p:nvPicPr>
          <p:cNvPr id="2560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7638" y="685800"/>
            <a:ext cx="6308725"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2"/>
          <p:cNvSpPr>
            <a:spLocks noChangeArrowheads="1"/>
          </p:cNvSpPr>
          <p:nvPr/>
        </p:nvSpPr>
        <p:spPr bwMode="auto">
          <a:xfrm>
            <a:off x="708025" y="5588000"/>
            <a:ext cx="77279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Dutch painter Vincent van Gogh was a major figure among the Post-Impressionists. His originality and power of expression made a strong impact on his artistic successors.</a:t>
            </a:r>
            <a:endParaRPr lang="en-US" altLang="en-US" sz="200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noChangeArrowheads="1"/>
          </p:cNvSpPr>
          <p:nvPr>
            <p:ph type="title"/>
          </p:nvPr>
        </p:nvSpPr>
        <p:spPr>
          <a:xfrm>
            <a:off x="685800" y="152400"/>
            <a:ext cx="8458200" cy="609600"/>
          </a:xfrm>
        </p:spPr>
        <p:txBody>
          <a:bodyPr/>
          <a:lstStyle/>
          <a:p>
            <a:pPr eaLnBrk="1" hangingPunct="1"/>
            <a:r>
              <a:rPr lang="en-US" altLang="en-US" dirty="0">
                <a:latin typeface="Calibri" panose="020F0502020204030204" pitchFamily="34" charset="0"/>
                <a:ea typeface="ＭＳ Ｐゴシック" panose="020B0600070205080204" pitchFamily="34" charset="-128"/>
              </a:rPr>
              <a:t>Modernism in Music</a:t>
            </a:r>
          </a:p>
        </p:txBody>
      </p:sp>
      <p:sp>
        <p:nvSpPr>
          <p:cNvPr id="27651" name="Rectangle 3075"/>
          <p:cNvSpPr>
            <a:spLocks noGrp="1" noChangeArrowheads="1"/>
          </p:cNvSpPr>
          <p:nvPr>
            <p:ph type="body" idx="1"/>
          </p:nvPr>
        </p:nvSpPr>
        <p:spPr>
          <a:xfrm>
            <a:off x="685800" y="914400"/>
            <a:ext cx="7769225" cy="5715000"/>
          </a:xfrm>
        </p:spPr>
        <p:txBody>
          <a:bodyPr/>
          <a:lstStyle/>
          <a:p>
            <a:pPr eaLnBrk="1" hangingPunct="1"/>
            <a:r>
              <a:rPr lang="en-US" altLang="en-US" dirty="0">
                <a:latin typeface="Calibri" panose="020F0502020204030204" pitchFamily="34" charset="0"/>
                <a:ea typeface="ＭＳ Ｐゴシック" panose="020B0600070205080204" pitchFamily="34" charset="-128"/>
              </a:rPr>
              <a:t>New Styles and Emphases</a:t>
            </a:r>
          </a:p>
          <a:p>
            <a:pPr lvl="1" eaLnBrk="1" hangingPunct="1"/>
            <a:r>
              <a:rPr lang="en-US" altLang="en-US" dirty="0">
                <a:latin typeface="Calibri" panose="020F0502020204030204" pitchFamily="34" charset="0"/>
                <a:ea typeface="ＭＳ Ｐゴシック" panose="020B0600070205080204" pitchFamily="34" charset="-128"/>
              </a:rPr>
              <a:t>The influence of folk music and nationalism</a:t>
            </a:r>
          </a:p>
          <a:p>
            <a:pPr lvl="2" eaLnBrk="1" hangingPunct="1"/>
            <a:r>
              <a:rPr lang="en-US" altLang="en-US" dirty="0" err="1">
                <a:latin typeface="Calibri" panose="020F0502020204030204" pitchFamily="34" charset="0"/>
                <a:ea typeface="ＭＳ Ｐゴシック" panose="020B0600070205080204" pitchFamily="34" charset="-128"/>
              </a:rPr>
              <a:t>Edvard</a:t>
            </a:r>
            <a:r>
              <a:rPr lang="en-US" altLang="en-US" dirty="0">
                <a:latin typeface="Calibri" panose="020F0502020204030204" pitchFamily="34" charset="0"/>
                <a:ea typeface="ＭＳ Ｐゴシック" panose="020B0600070205080204" pitchFamily="34" charset="-128"/>
              </a:rPr>
              <a:t> Grieg (1843 – 1907</a:t>
            </a:r>
            <a:r>
              <a:rPr lang="en-US" altLang="en-US" dirty="0" smtClean="0">
                <a:latin typeface="Calibri" panose="020F0502020204030204" pitchFamily="34" charset="0"/>
                <a:ea typeface="ＭＳ Ｐゴシック" panose="020B0600070205080204" pitchFamily="34" charset="-128"/>
              </a:rPr>
              <a:t>): Scandinavian composer, Norwegian folk music</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Claude Debussy (1862 – 1918</a:t>
            </a:r>
            <a:r>
              <a:rPr lang="en-US" altLang="en-US" dirty="0" smtClean="0">
                <a:latin typeface="Calibri" panose="020F0502020204030204" pitchFamily="34" charset="0"/>
                <a:ea typeface="ＭＳ Ｐゴシック" panose="020B0600070205080204" pitchFamily="34" charset="-128"/>
              </a:rPr>
              <a:t>): music set to poetry</a:t>
            </a:r>
          </a:p>
          <a:p>
            <a:pPr lvl="3" eaLnBrk="1" hangingPunct="1">
              <a:lnSpc>
                <a:spcPct val="90000"/>
              </a:lnSpc>
            </a:pPr>
            <a:r>
              <a:rPr lang="en-US" altLang="en-US" i="1" dirty="0" smtClean="0">
                <a:latin typeface="Calibri" panose="020F0502020204030204" pitchFamily="34" charset="0"/>
                <a:ea typeface="ＭＳ Ｐゴシック" panose="020B0600070205080204" pitchFamily="34" charset="-128"/>
              </a:rPr>
              <a:t>Prelude to The Afternoon of a Faun</a:t>
            </a:r>
          </a:p>
          <a:p>
            <a:pPr lvl="3" eaLnBrk="1" hangingPunct="1">
              <a:lnSpc>
                <a:spcPct val="90000"/>
              </a:lnSpc>
            </a:pPr>
            <a:r>
              <a:rPr lang="en-US" altLang="en-US" i="1" dirty="0" smtClean="0">
                <a:latin typeface="Calibri" panose="020F0502020204030204" pitchFamily="34" charset="0"/>
                <a:ea typeface="ＭＳ Ｐゴシック" panose="020B0600070205080204" pitchFamily="34" charset="-128"/>
              </a:rPr>
              <a:t>Clair de Lune</a:t>
            </a:r>
            <a:endParaRPr lang="en-US" altLang="en-US" i="1"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Musical primitivism</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Igor Stravinsky (1882 – 1971</a:t>
            </a:r>
            <a:r>
              <a:rPr lang="en-US" altLang="en-US" dirty="0" smtClean="0">
                <a:latin typeface="Calibri" panose="020F0502020204030204" pitchFamily="34" charset="0"/>
                <a:ea typeface="ＭＳ Ｐゴシック" panose="020B0600070205080204" pitchFamily="34" charset="-128"/>
              </a:rPr>
              <a:t>)</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Important 20</a:t>
            </a:r>
            <a:r>
              <a:rPr lang="en-US" altLang="en-US" baseline="30000" dirty="0" smtClean="0">
                <a:latin typeface="Calibri" panose="020F0502020204030204" pitchFamily="34" charset="0"/>
                <a:ea typeface="ＭＳ Ｐゴシック" panose="020B0600070205080204" pitchFamily="34" charset="-128"/>
              </a:rPr>
              <a:t>th</a:t>
            </a:r>
            <a:r>
              <a:rPr lang="en-US" altLang="en-US" dirty="0" smtClean="0">
                <a:latin typeface="Calibri" panose="020F0502020204030204" pitchFamily="34" charset="0"/>
                <a:ea typeface="ＭＳ Ｐゴシック" panose="020B0600070205080204" pitchFamily="34" charset="-128"/>
              </a:rPr>
              <a:t> century composer with the Russian ballet</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Sergei Diaghilev (1872 – 1929</a:t>
            </a:r>
            <a:r>
              <a:rPr lang="en-US" altLang="en-US" dirty="0" smtClean="0">
                <a:latin typeface="Calibri" panose="020F0502020204030204" pitchFamily="34" charset="0"/>
                <a:ea typeface="ＭＳ Ｐゴシック" panose="020B0600070205080204" pitchFamily="34" charset="-128"/>
              </a:rPr>
              <a:t>)</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Director of Russian ballet</a:t>
            </a:r>
          </a:p>
          <a:p>
            <a:pPr lvl="3" eaLnBrk="1" hangingPunct="1">
              <a:lnSpc>
                <a:spcPct val="90000"/>
              </a:lnSpc>
            </a:pPr>
            <a:r>
              <a:rPr lang="en-US" altLang="en-US" i="1" dirty="0" smtClean="0">
                <a:latin typeface="Calibri" panose="020F0502020204030204" pitchFamily="34" charset="0"/>
                <a:ea typeface="ＭＳ Ｐゴシック" panose="020B0600070205080204" pitchFamily="34" charset="-128"/>
              </a:rPr>
              <a:t>Firebird, </a:t>
            </a:r>
            <a:r>
              <a:rPr lang="en-US" altLang="en-US" i="1" dirty="0" err="1" smtClean="0">
                <a:latin typeface="Calibri" panose="020F0502020204030204" pitchFamily="34" charset="0"/>
                <a:ea typeface="ＭＳ Ｐゴシック" panose="020B0600070205080204" pitchFamily="34" charset="-128"/>
              </a:rPr>
              <a:t>Petrushka</a:t>
            </a:r>
            <a:r>
              <a:rPr lang="en-US" altLang="en-US" dirty="0" smtClean="0">
                <a:latin typeface="Calibri" panose="020F0502020204030204" pitchFamily="34" charset="0"/>
                <a:ea typeface="ＭＳ Ｐゴシック" panose="020B0600070205080204" pitchFamily="34" charset="-128"/>
              </a:rPr>
              <a:t>, and </a:t>
            </a:r>
            <a:r>
              <a:rPr lang="en-US" altLang="en-US" i="1" dirty="0" smtClean="0">
                <a:latin typeface="Calibri" panose="020F0502020204030204" pitchFamily="34" charset="0"/>
                <a:ea typeface="ＭＳ Ｐゴシック" panose="020B0600070205080204" pitchFamily="34" charset="-128"/>
              </a:rPr>
              <a:t>Rite of Spring </a:t>
            </a:r>
            <a:r>
              <a:rPr lang="en-US" altLang="en-US" dirty="0" smtClean="0">
                <a:latin typeface="Calibri" panose="020F0502020204030204" pitchFamily="34" charset="0"/>
                <a:ea typeface="ＭＳ Ｐゴシック" panose="020B0600070205080204" pitchFamily="34" charset="-128"/>
              </a:rPr>
              <a:t>were revolutionary in music; often overwhelmed audiences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New understanding of irrational forces in music</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6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65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65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65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65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65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651">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651">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65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6" name="Title 1"/>
          <p:cNvSpPr>
            <a:spLocks noGrp="1"/>
          </p:cNvSpPr>
          <p:nvPr>
            <p:ph type="title" idx="4294967295"/>
          </p:nvPr>
        </p:nvSpPr>
        <p:spPr>
          <a:xfrm>
            <a:off x="0" y="76200"/>
            <a:ext cx="9144000" cy="381000"/>
          </a:xfrm>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Pablo Picasso, Les Demoiselles </a:t>
            </a:r>
            <a:r>
              <a:rPr lang="en-US" altLang="en-US" sz="3000" dirty="0" err="1">
                <a:solidFill>
                  <a:srgbClr val="000000"/>
                </a:solidFill>
                <a:latin typeface="Calibri" panose="020F0502020204030204" pitchFamily="34" charset="0"/>
                <a:ea typeface="ＭＳ Ｐゴシック" panose="020B0600070205080204" pitchFamily="34" charset="-128"/>
              </a:rPr>
              <a:t>d’Avignon</a:t>
            </a:r>
            <a:r>
              <a:rPr lang="en-US" altLang="en-US" sz="3000" dirty="0">
                <a:solidFill>
                  <a:srgbClr val="000000"/>
                </a:solidFill>
                <a:latin typeface="Calibri" panose="020F0502020204030204" pitchFamily="34" charset="0"/>
                <a:ea typeface="ＭＳ Ｐゴシック" panose="020B0600070205080204" pitchFamily="34" charset="-128"/>
              </a:rPr>
              <a:t> (Slide 1 of 2)</a:t>
            </a:r>
            <a:endParaRPr lang="en-US" altLang="en-US" dirty="0">
              <a:ea typeface="ＭＳ Ｐゴシック" panose="020B0600070205080204" pitchFamily="34" charset="-128"/>
            </a:endParaRPr>
          </a:p>
        </p:txBody>
      </p:sp>
      <p:sp>
        <p:nvSpPr>
          <p:cNvPr id="2867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p730</a:t>
            </a:r>
          </a:p>
        </p:txBody>
      </p:sp>
      <p:pic>
        <p:nvPicPr>
          <p:cNvPr id="286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94100" y="841375"/>
            <a:ext cx="1955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1"/>
          <p:cNvSpPr>
            <a:spLocks noChangeArrowheads="1"/>
          </p:cNvSpPr>
          <p:nvPr/>
        </p:nvSpPr>
        <p:spPr bwMode="auto">
          <a:xfrm>
            <a:off x="1006475" y="5715000"/>
            <a:ext cx="7131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Pablo Picasso, a major pioneer of modern art, experimented with a remarkable variety of styles. </a:t>
            </a:r>
            <a:endParaRPr lang="en-US" altLang="en-US" sz="200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4" name="Title 1"/>
          <p:cNvSpPr>
            <a:spLocks noGrp="1"/>
          </p:cNvSpPr>
          <p:nvPr>
            <p:ph type="title" idx="4294967295"/>
          </p:nvPr>
        </p:nvSpPr>
        <p:spPr>
          <a:xfrm>
            <a:off x="0" y="76200"/>
            <a:ext cx="9144000" cy="381000"/>
          </a:xfrm>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Pablo Picasso, Les Demoiselles </a:t>
            </a:r>
            <a:r>
              <a:rPr lang="en-US" altLang="en-US" sz="3000" dirty="0" err="1">
                <a:solidFill>
                  <a:srgbClr val="000000"/>
                </a:solidFill>
                <a:latin typeface="Calibri" panose="020F0502020204030204" pitchFamily="34" charset="0"/>
                <a:ea typeface="ＭＳ Ｐゴシック" panose="020B0600070205080204" pitchFamily="34" charset="-128"/>
              </a:rPr>
              <a:t>d’Avignon</a:t>
            </a:r>
            <a:r>
              <a:rPr lang="en-US" altLang="en-US" sz="3000" dirty="0">
                <a:solidFill>
                  <a:srgbClr val="000000"/>
                </a:solidFill>
                <a:latin typeface="Calibri" panose="020F0502020204030204" pitchFamily="34" charset="0"/>
                <a:ea typeface="ＭＳ Ｐゴシック" panose="020B0600070205080204" pitchFamily="34" charset="-128"/>
              </a:rPr>
              <a:t> (Slide 2 of 2)</a:t>
            </a:r>
            <a:endParaRPr lang="en-US" altLang="en-US" dirty="0">
              <a:ea typeface="ＭＳ Ｐゴシック" panose="020B0600070205080204" pitchFamily="34" charset="-128"/>
            </a:endParaRPr>
          </a:p>
        </p:txBody>
      </p:sp>
      <p:sp>
        <p:nvSpPr>
          <p:cNvPr id="307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p730</a:t>
            </a:r>
          </a:p>
        </p:txBody>
      </p:sp>
      <p:pic>
        <p:nvPicPr>
          <p:cNvPr id="307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9175" y="762000"/>
            <a:ext cx="4565650" cy="442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1"/>
          <p:cNvSpPr>
            <a:spLocks noChangeArrowheads="1"/>
          </p:cNvSpPr>
          <p:nvPr/>
        </p:nvSpPr>
        <p:spPr bwMode="auto">
          <a:xfrm>
            <a:off x="573088" y="5410200"/>
            <a:ext cx="800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Les Demoiselles d’Avignon (1907) was the first great example of Cubism, which one art historian has called ‘‘the first style of [the twentieth] century to break radically with the past.’’</a:t>
            </a:r>
            <a:endParaRPr lang="en-US" altLang="en-US" sz="20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4" name="Title 1"/>
          <p:cNvSpPr>
            <a:spLocks noGrp="1"/>
          </p:cNvSpPr>
          <p:nvPr>
            <p:ph type="title" idx="4294967295"/>
          </p:nvPr>
        </p:nvSpPr>
        <p:spPr>
          <a:xfrm>
            <a:off x="0" y="76200"/>
            <a:ext cx="9144000" cy="381000"/>
          </a:xfrm>
        </p:spPr>
        <p:txBody>
          <a:bodyPr/>
          <a:lstStyle/>
          <a:p>
            <a:pPr eaLnBrk="1" hangingPunct="1"/>
            <a:r>
              <a:rPr lang="en-US" altLang="en-US" sz="3000" dirty="0">
                <a:solidFill>
                  <a:srgbClr val="000000"/>
                </a:solidFill>
                <a:latin typeface="Calibri" panose="020F0502020204030204" pitchFamily="34" charset="0"/>
                <a:ea typeface="ＭＳ Ｐゴシック" panose="020B0600070205080204" pitchFamily="34" charset="-128"/>
              </a:rPr>
              <a:t>The Eiffel Tower at the World’s Fair of 1900 in Paris</a:t>
            </a:r>
            <a:endParaRPr lang="en-US" altLang="en-US" dirty="0">
              <a:ea typeface="ＭＳ Ｐゴシック" panose="020B0600070205080204" pitchFamily="34" charset="-128"/>
            </a:endParaRPr>
          </a:p>
        </p:txBody>
      </p:sp>
      <p:sp>
        <p:nvSpPr>
          <p:cNvPr id="51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p719</a:t>
            </a:r>
          </a:p>
        </p:txBody>
      </p:sp>
      <p:pic>
        <p:nvPicPr>
          <p:cNvPr id="51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7686" y="838200"/>
            <a:ext cx="5495925"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4549" y="5562600"/>
            <a:ext cx="8262198" cy="830997"/>
          </a:xfrm>
          <a:prstGeom prst="rect">
            <a:avLst/>
          </a:prstGeom>
          <a:noFill/>
        </p:spPr>
        <p:txBody>
          <a:bodyPr wrap="none" rtlCol="0">
            <a:spAutoFit/>
          </a:bodyPr>
          <a:lstStyle/>
          <a:p>
            <a:r>
              <a:rPr lang="en-US" dirty="0" smtClean="0"/>
              <a:t>Built in 1889 to commemorate the centennial of the French </a:t>
            </a:r>
          </a:p>
          <a:p>
            <a:r>
              <a:rPr lang="en-US" dirty="0" smtClean="0"/>
              <a:t>Revolution and show off French industrial power. </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err="1">
                <a:solidFill>
                  <a:srgbClr val="000000"/>
                </a:solidFill>
                <a:latin typeface="Calibri"/>
                <a:ea typeface="ＭＳ Ｐゴシック"/>
                <a:cs typeface="ＭＳ Ｐゴシック"/>
              </a:rPr>
              <a:t>Wassily</a:t>
            </a:r>
            <a:r>
              <a:rPr lang="en-US" sz="3000" kern="1200" dirty="0">
                <a:solidFill>
                  <a:srgbClr val="000000"/>
                </a:solidFill>
                <a:latin typeface="Calibri"/>
                <a:ea typeface="ＭＳ Ｐゴシック"/>
                <a:cs typeface="ＭＳ Ｐゴシック"/>
              </a:rPr>
              <a:t> Kandinsky, Square with White Border</a:t>
            </a:r>
            <a:endParaRPr lang="en-US" dirty="0"/>
          </a:p>
        </p:txBody>
      </p:sp>
      <p:sp>
        <p:nvSpPr>
          <p:cNvPr id="3277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p730</a:t>
            </a:r>
          </a:p>
        </p:txBody>
      </p:sp>
      <p:pic>
        <p:nvPicPr>
          <p:cNvPr id="3277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8675" y="685800"/>
            <a:ext cx="7486650"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2"/>
          <p:cNvSpPr>
            <a:spLocks noChangeArrowheads="1"/>
          </p:cNvSpPr>
          <p:nvPr/>
        </p:nvSpPr>
        <p:spPr bwMode="auto">
          <a:xfrm>
            <a:off x="631825" y="5588000"/>
            <a:ext cx="78803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One of the originators of abstract painting was the Russian Wassily Kandinsky, who sought to eliminate representation altogether by focusing on color and avoiding any resemblance to visual reality. </a:t>
            </a:r>
            <a:endParaRPr lang="en-US" altLang="en-US" sz="200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noChangeArrowheads="1"/>
          </p:cNvSpPr>
          <p:nvPr>
            <p:ph type="title"/>
          </p:nvPr>
        </p:nvSpPr>
        <p:spPr>
          <a:xfrm>
            <a:off x="690563" y="762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Politics: New Directions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and New Uncertainties</a:t>
            </a:r>
          </a:p>
        </p:txBody>
      </p:sp>
      <p:sp>
        <p:nvSpPr>
          <p:cNvPr id="34819" name="Rectangle 2053"/>
          <p:cNvSpPr>
            <a:spLocks noGrp="1" noChangeArrowheads="1"/>
          </p:cNvSpPr>
          <p:nvPr>
            <p:ph type="body" idx="1"/>
          </p:nvPr>
        </p:nvSpPr>
        <p:spPr>
          <a:xfrm>
            <a:off x="685800" y="1295400"/>
            <a:ext cx="8305800" cy="5029200"/>
          </a:xfrm>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The Movement for Women’s Rights</a:t>
            </a:r>
          </a:p>
          <a:p>
            <a:pPr lvl="1" eaLnBrk="1" hangingPunct="1">
              <a:lnSpc>
                <a:spcPct val="90000"/>
              </a:lnSpc>
            </a:pPr>
            <a:r>
              <a:rPr lang="en-US" altLang="en-US">
                <a:latin typeface="Calibri" panose="020F0502020204030204" pitchFamily="34" charset="0"/>
                <a:ea typeface="ＭＳ Ｐゴシック" panose="020B0600070205080204" pitchFamily="34" charset="-128"/>
              </a:rPr>
              <a:t>Gains in divorce and property rights</a:t>
            </a:r>
          </a:p>
          <a:p>
            <a:pPr lvl="1" eaLnBrk="1" hangingPunct="1">
              <a:lnSpc>
                <a:spcPct val="90000"/>
              </a:lnSpc>
            </a:pPr>
            <a:r>
              <a:rPr lang="en-US" altLang="en-US">
                <a:latin typeface="Calibri" panose="020F0502020204030204" pitchFamily="34" charset="0"/>
                <a:ea typeface="ＭＳ Ｐゴシック" panose="020B0600070205080204" pitchFamily="34" charset="-128"/>
              </a:rPr>
              <a:t>New professions</a:t>
            </a:r>
          </a:p>
          <a:p>
            <a:pPr lvl="2" eaLnBrk="1" hangingPunct="1">
              <a:lnSpc>
                <a:spcPct val="90000"/>
              </a:lnSpc>
            </a:pPr>
            <a:r>
              <a:rPr lang="en-US" altLang="en-US">
                <a:latin typeface="Calibri" panose="020F0502020204030204" pitchFamily="34" charset="0"/>
                <a:ea typeface="ＭＳ Ｐゴシック" panose="020B0600070205080204" pitchFamily="34" charset="-128"/>
              </a:rPr>
              <a:t>The development of nursing</a:t>
            </a:r>
          </a:p>
          <a:p>
            <a:pPr lvl="1" eaLnBrk="1" hangingPunct="1">
              <a:lnSpc>
                <a:spcPct val="90000"/>
              </a:lnSpc>
            </a:pPr>
            <a:r>
              <a:rPr lang="en-US" altLang="en-US">
                <a:latin typeface="Calibri" panose="020F0502020204030204" pitchFamily="34" charset="0"/>
                <a:ea typeface="ＭＳ Ｐゴシック" panose="020B0600070205080204" pitchFamily="34" charset="-128"/>
              </a:rPr>
              <a:t>The right to vote </a:t>
            </a:r>
          </a:p>
          <a:p>
            <a:pPr lvl="2" eaLnBrk="1" hangingPunct="1">
              <a:lnSpc>
                <a:spcPct val="90000"/>
              </a:lnSpc>
            </a:pPr>
            <a:r>
              <a:rPr lang="en-US" altLang="en-US">
                <a:latin typeface="Calibri" panose="020F0502020204030204" pitchFamily="34" charset="0"/>
                <a:ea typeface="ＭＳ Ｐゴシック" panose="020B0600070205080204" pitchFamily="34" charset="-128"/>
              </a:rPr>
              <a:t>Growing demands, division over tactics</a:t>
            </a:r>
          </a:p>
          <a:p>
            <a:pPr lvl="3" eaLnBrk="1" hangingPunct="1">
              <a:lnSpc>
                <a:spcPct val="90000"/>
              </a:lnSpc>
            </a:pPr>
            <a:r>
              <a:rPr lang="en-US" altLang="en-US">
                <a:latin typeface="Calibri" panose="020F0502020204030204" pitchFamily="34" charset="0"/>
                <a:ea typeface="ＭＳ Ｐゴシック" panose="020B0600070205080204" pitchFamily="34" charset="-128"/>
              </a:rPr>
              <a:t>Emmeline Pankhurst (1858 – 1928)</a:t>
            </a:r>
          </a:p>
          <a:p>
            <a:pPr lvl="4" eaLnBrk="1" hangingPunct="1">
              <a:lnSpc>
                <a:spcPct val="90000"/>
              </a:lnSpc>
            </a:pPr>
            <a:r>
              <a:rPr lang="en-US" altLang="en-US">
                <a:latin typeface="Calibri" panose="020F0502020204030204" pitchFamily="34" charset="0"/>
                <a:ea typeface="ＭＳ Ｐゴシック" panose="020B0600070205080204" pitchFamily="34" charset="-128"/>
              </a:rPr>
              <a:t>Women’s Social and Political Union, 1903</a:t>
            </a:r>
          </a:p>
          <a:p>
            <a:pPr lvl="1" eaLnBrk="1" hangingPunct="1">
              <a:lnSpc>
                <a:spcPct val="90000"/>
              </a:lnSpc>
            </a:pPr>
            <a:r>
              <a:rPr lang="en-US" altLang="en-US">
                <a:latin typeface="Calibri" panose="020F0502020204030204" pitchFamily="34" charset="0"/>
                <a:ea typeface="ＭＳ Ｐゴシック" panose="020B0600070205080204" pitchFamily="34" charset="-128"/>
              </a:rPr>
              <a:t>Efforts for peace </a:t>
            </a:r>
          </a:p>
          <a:p>
            <a:pPr lvl="2" eaLnBrk="1" hangingPunct="1">
              <a:lnSpc>
                <a:spcPct val="90000"/>
              </a:lnSpc>
            </a:pPr>
            <a:r>
              <a:rPr lang="en-US" altLang="en-US">
                <a:latin typeface="Calibri" panose="020F0502020204030204" pitchFamily="34" charset="0"/>
                <a:ea typeface="ＭＳ Ｐゴシック" panose="020B0600070205080204" pitchFamily="34" charset="-128"/>
              </a:rPr>
              <a:t>Bertha von Suttner (1843 – 1914)</a:t>
            </a:r>
          </a:p>
          <a:p>
            <a:pPr lvl="1" eaLnBrk="1" hangingPunct="1">
              <a:lnSpc>
                <a:spcPct val="90000"/>
              </a:lnSpc>
            </a:pPr>
            <a:r>
              <a:rPr lang="en-US" altLang="en-US">
                <a:latin typeface="Calibri" panose="020F0502020204030204" pitchFamily="34" charset="0"/>
                <a:ea typeface="ＭＳ Ｐゴシック" panose="020B0600070205080204" pitchFamily="34" charset="-128"/>
              </a:rPr>
              <a:t>The New Woman</a:t>
            </a:r>
          </a:p>
          <a:p>
            <a:pPr lvl="2" eaLnBrk="1" hangingPunct="1">
              <a:lnSpc>
                <a:spcPct val="90000"/>
              </a:lnSpc>
            </a:pPr>
            <a:r>
              <a:rPr lang="en-US" altLang="en-US">
                <a:latin typeface="Calibri" panose="020F0502020204030204" pitchFamily="34" charset="0"/>
                <a:ea typeface="ＭＳ Ｐゴシック" panose="020B0600070205080204" pitchFamily="34" charset="-128"/>
              </a:rPr>
              <a:t>Maria Montessori (1870 – 1952)</a:t>
            </a:r>
          </a:p>
          <a:p>
            <a:pPr lvl="3" eaLnBrk="1" hangingPunct="1">
              <a:lnSpc>
                <a:spcPct val="90000"/>
              </a:lnSpc>
            </a:pPr>
            <a:r>
              <a:rPr lang="en-US" altLang="en-US">
                <a:latin typeface="Calibri" panose="020F0502020204030204" pitchFamily="34" charset="0"/>
                <a:ea typeface="ＭＳ Ｐゴシック" panose="020B0600070205080204" pitchFamily="34" charset="-128"/>
              </a:rPr>
              <a:t>New roles and teaching materials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6700"/>
            <a:ext cx="9144000" cy="571500"/>
          </a:xfrm>
        </p:spPr>
        <p:txBody>
          <a:bodyPr/>
          <a:lstStyle/>
          <a:p>
            <a:pPr eaLnBrk="1" hangingPunct="1">
              <a:defRPr/>
            </a:pPr>
            <a:r>
              <a:rPr lang="en-US" sz="3000" kern="1200" dirty="0">
                <a:solidFill>
                  <a:srgbClr val="000000"/>
                </a:solidFill>
                <a:latin typeface="Calibri"/>
                <a:ea typeface="ＭＳ Ｐゴシック"/>
                <a:cs typeface="ＭＳ Ｐゴシック"/>
              </a:rPr>
              <a:t>Images of Everyday Life: </a:t>
            </a:r>
            <a:br>
              <a:rPr lang="en-US" sz="3000" kern="1200" dirty="0">
                <a:solidFill>
                  <a:srgbClr val="000000"/>
                </a:solidFill>
                <a:latin typeface="Calibri"/>
                <a:ea typeface="ＭＳ Ｐゴシック"/>
                <a:cs typeface="ＭＳ Ｐゴシック"/>
              </a:rPr>
            </a:br>
            <a:r>
              <a:rPr lang="en-US" sz="3000" kern="1200" dirty="0">
                <a:solidFill>
                  <a:srgbClr val="000000"/>
                </a:solidFill>
                <a:latin typeface="Calibri"/>
                <a:ea typeface="ＭＳ Ｐゴシック"/>
                <a:cs typeface="ＭＳ Ｐゴシック"/>
              </a:rPr>
              <a:t>The Struggle for the Right to Vote (Slide 1 of 3)</a:t>
            </a:r>
            <a:endParaRPr lang="en-US" dirty="0"/>
          </a:p>
        </p:txBody>
      </p:sp>
      <p:sp>
        <p:nvSpPr>
          <p:cNvPr id="3584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p733</a:t>
            </a:r>
          </a:p>
        </p:txBody>
      </p:sp>
      <p:pic>
        <p:nvPicPr>
          <p:cNvPr id="3584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3588" y="1131887"/>
            <a:ext cx="5076825"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2"/>
          <p:cNvSpPr>
            <a:spLocks noChangeArrowheads="1"/>
          </p:cNvSpPr>
          <p:nvPr/>
        </p:nvSpPr>
        <p:spPr bwMode="auto">
          <a:xfrm>
            <a:off x="952500" y="5845175"/>
            <a:ext cx="723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dirty="0">
                <a:solidFill>
                  <a:srgbClr val="333333"/>
                </a:solidFill>
                <a:latin typeface="Calibri" panose="020F0502020204030204" pitchFamily="34" charset="0"/>
              </a:rPr>
              <a:t>The photograph shows the arrest of a suffragist who had chained herself to the railings of Buckingham Palace in London.</a:t>
            </a:r>
            <a:endParaRPr lang="en-US" altLang="en-US" sz="2000"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838200"/>
          </a:xfrm>
        </p:spPr>
        <p:txBody>
          <a:bodyPr/>
          <a:lstStyle/>
          <a:p>
            <a:pPr eaLnBrk="1" hangingPunct="1">
              <a:defRPr/>
            </a:pPr>
            <a:r>
              <a:rPr lang="en-US" sz="3000" kern="1200" dirty="0">
                <a:solidFill>
                  <a:srgbClr val="000000"/>
                </a:solidFill>
                <a:latin typeface="Calibri"/>
                <a:ea typeface="ＭＳ Ｐゴシック"/>
                <a:cs typeface="ＭＳ Ｐゴシック"/>
              </a:rPr>
              <a:t>Images of Everyday Life: </a:t>
            </a:r>
            <a:br>
              <a:rPr lang="en-US" sz="3000" kern="1200" dirty="0">
                <a:solidFill>
                  <a:srgbClr val="000000"/>
                </a:solidFill>
                <a:latin typeface="Calibri"/>
                <a:ea typeface="ＭＳ Ｐゴシック"/>
                <a:cs typeface="ＭＳ Ｐゴシック"/>
              </a:rPr>
            </a:br>
            <a:r>
              <a:rPr lang="en-US" sz="3000" kern="1200" dirty="0">
                <a:solidFill>
                  <a:srgbClr val="000000"/>
                </a:solidFill>
                <a:latin typeface="Calibri"/>
                <a:ea typeface="ＭＳ Ｐゴシック"/>
                <a:cs typeface="ＭＳ Ｐゴシック"/>
              </a:rPr>
              <a:t>The Struggle for the Right to Vote (Slide 2 of 3)</a:t>
            </a:r>
            <a:endParaRPr lang="en-US" dirty="0"/>
          </a:p>
        </p:txBody>
      </p:sp>
      <p:sp>
        <p:nvSpPr>
          <p:cNvPr id="3789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p733</a:t>
            </a:r>
          </a:p>
        </p:txBody>
      </p:sp>
      <p:pic>
        <p:nvPicPr>
          <p:cNvPr id="3789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0038" y="1106488"/>
            <a:ext cx="3463925"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ctangle 2"/>
          <p:cNvSpPr>
            <a:spLocks noChangeArrowheads="1"/>
          </p:cNvSpPr>
          <p:nvPr/>
        </p:nvSpPr>
        <p:spPr bwMode="auto">
          <a:xfrm>
            <a:off x="1371600" y="5715000"/>
            <a:ext cx="6400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solidFill>
                  <a:srgbClr val="333333"/>
                </a:solidFill>
                <a:latin typeface="Calibri" panose="020F0502020204030204" pitchFamily="34" charset="0"/>
              </a:rPr>
              <a:t>The illustration shows police arresting Emmeline Pankhurst outside Buckingham Palace in 1914.</a:t>
            </a:r>
            <a:endParaRPr lang="en-US" altLang="en-US" sz="2000">
              <a:latin typeface="Calibri" panose="020F050202020403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914400"/>
          </a:xfrm>
        </p:spPr>
        <p:txBody>
          <a:bodyPr/>
          <a:lstStyle/>
          <a:p>
            <a:pPr eaLnBrk="1" hangingPunct="1">
              <a:defRPr/>
            </a:pPr>
            <a:r>
              <a:rPr lang="en-US" sz="3000" kern="1200" dirty="0">
                <a:solidFill>
                  <a:srgbClr val="000000"/>
                </a:solidFill>
                <a:latin typeface="Calibri"/>
                <a:ea typeface="ＭＳ Ｐゴシック"/>
                <a:cs typeface="ＭＳ Ｐゴシック"/>
              </a:rPr>
              <a:t>Images of Everyday Life: </a:t>
            </a:r>
            <a:br>
              <a:rPr lang="en-US" sz="3000" kern="1200" dirty="0">
                <a:solidFill>
                  <a:srgbClr val="000000"/>
                </a:solidFill>
                <a:latin typeface="Calibri"/>
                <a:ea typeface="ＭＳ Ｐゴシック"/>
                <a:cs typeface="ＭＳ Ｐゴシック"/>
              </a:rPr>
            </a:br>
            <a:r>
              <a:rPr lang="en-US" sz="3000" kern="1200" dirty="0">
                <a:solidFill>
                  <a:srgbClr val="000000"/>
                </a:solidFill>
                <a:latin typeface="Calibri"/>
                <a:ea typeface="ＭＳ Ｐゴシック"/>
                <a:cs typeface="ＭＳ Ｐゴシック"/>
              </a:rPr>
              <a:t>The Struggle for the Right to Vote (Slide 3 of 3)</a:t>
            </a:r>
            <a:endParaRPr lang="en-US" dirty="0"/>
          </a:p>
        </p:txBody>
      </p:sp>
      <p:sp>
        <p:nvSpPr>
          <p:cNvPr id="3993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p733</a:t>
            </a:r>
          </a:p>
        </p:txBody>
      </p:sp>
      <p:pic>
        <p:nvPicPr>
          <p:cNvPr id="3994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438" y="1116013"/>
            <a:ext cx="823912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2"/>
          <p:cNvSpPr>
            <a:spLocks noChangeArrowheads="1"/>
          </p:cNvSpPr>
          <p:nvPr/>
        </p:nvSpPr>
        <p:spPr bwMode="auto">
          <a:xfrm>
            <a:off x="452438" y="5486400"/>
            <a:ext cx="8239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solidFill>
                  <a:srgbClr val="333333"/>
                </a:solidFill>
                <a:latin typeface="Calibri" panose="020F0502020204030204" pitchFamily="34" charset="0"/>
              </a:rPr>
              <a:t>Pictured is Emily Davison sacrificing her life for the cause by throwing herself</a:t>
            </a:r>
          </a:p>
          <a:p>
            <a:pPr>
              <a:spcBef>
                <a:spcPct val="0"/>
              </a:spcBef>
              <a:buClrTx/>
              <a:buSzTx/>
              <a:buFontTx/>
              <a:buNone/>
            </a:pPr>
            <a:r>
              <a:rPr lang="en-US" altLang="en-US" sz="2000">
                <a:solidFill>
                  <a:srgbClr val="333333"/>
                </a:solidFill>
                <a:latin typeface="Calibri" panose="020F0502020204030204" pitchFamily="34" charset="0"/>
              </a:rPr>
              <a:t>under the king’s horse at the Epsom Derby horse race.</a:t>
            </a:r>
            <a:endParaRPr lang="en-US" altLang="en-US" sz="2000">
              <a:latin typeface="Calibri" panose="020F050202020403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609600"/>
          </a:xfrm>
        </p:spPr>
        <p:txBody>
          <a:bodyPr/>
          <a:lstStyle/>
          <a:p>
            <a:pPr eaLnBrk="1" hangingPunct="1">
              <a:defRPr/>
            </a:pPr>
            <a:r>
              <a:rPr lang="en-US" sz="3000" kern="1200" dirty="0">
                <a:solidFill>
                  <a:srgbClr val="000000"/>
                </a:solidFill>
                <a:latin typeface="Calibri"/>
                <a:ea typeface="ＭＳ Ｐゴシック"/>
                <a:cs typeface="ＭＳ Ｐゴシック"/>
              </a:rPr>
              <a:t>Film &amp; History: </a:t>
            </a:r>
            <a:r>
              <a:rPr lang="en-US" sz="3000" i="1" kern="1200" dirty="0">
                <a:solidFill>
                  <a:srgbClr val="000000"/>
                </a:solidFill>
                <a:latin typeface="Calibri"/>
                <a:ea typeface="ＭＳ Ｐゴシック"/>
                <a:cs typeface="ＭＳ Ｐゴシック"/>
              </a:rPr>
              <a:t>Suffragette </a:t>
            </a:r>
            <a:r>
              <a:rPr lang="en-US" sz="3000" kern="1200" dirty="0">
                <a:solidFill>
                  <a:srgbClr val="000000"/>
                </a:solidFill>
                <a:latin typeface="Calibri"/>
                <a:ea typeface="ＭＳ Ｐゴシック"/>
                <a:cs typeface="ＭＳ Ｐゴシック"/>
              </a:rPr>
              <a:t>(2015)</a:t>
            </a:r>
            <a:endParaRPr lang="en-US" dirty="0"/>
          </a:p>
        </p:txBody>
      </p:sp>
      <p:sp>
        <p:nvSpPr>
          <p:cNvPr id="4198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p734</a:t>
            </a:r>
          </a:p>
        </p:txBody>
      </p:sp>
      <p:pic>
        <p:nvPicPr>
          <p:cNvPr id="33797" name="Picture 3" descr="Still from the Movie Suffragette (2015)" title="Film &amp; History: Suffragette (20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1447800"/>
            <a:ext cx="431958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2"/>
          <p:cNvSpPr>
            <a:spLocks noChangeArrowheads="1"/>
          </p:cNvSpPr>
          <p:nvPr/>
        </p:nvSpPr>
        <p:spPr bwMode="auto">
          <a:xfrm>
            <a:off x="2740025" y="4651375"/>
            <a:ext cx="3663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000">
                <a:latin typeface="Calibri" panose="020F0502020204030204" pitchFamily="34" charset="0"/>
              </a:rPr>
              <a:t>The Struggle for the Right to Vote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noChangeArrowheads="1"/>
          </p:cNvSpPr>
          <p:nvPr>
            <p:ph type="title"/>
          </p:nvPr>
        </p:nvSpPr>
        <p:spPr>
          <a:xfrm>
            <a:off x="685800"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Jews in the European Nation-State</a:t>
            </a:r>
          </a:p>
        </p:txBody>
      </p:sp>
      <p:sp>
        <p:nvSpPr>
          <p:cNvPr id="44035" name="Rectangle 4"/>
          <p:cNvSpPr>
            <a:spLocks noGrp="1" noChangeArrowheads="1"/>
          </p:cNvSpPr>
          <p:nvPr>
            <p:ph type="body" idx="1"/>
          </p:nvPr>
        </p:nvSpPr>
        <p:spPr>
          <a:xfrm>
            <a:off x="660400" y="1143000"/>
            <a:ext cx="8305800" cy="5257800"/>
          </a:xfrm>
        </p:spPr>
        <p:txBody>
          <a:bodyPr/>
          <a:lstStyle/>
          <a:p>
            <a:pPr eaLnBrk="1" hangingPunct="1"/>
            <a:r>
              <a:rPr lang="en-US" altLang="en-US" dirty="0">
                <a:latin typeface="Calibri" panose="020F0502020204030204" pitchFamily="34" charset="0"/>
                <a:ea typeface="ＭＳ Ｐゴシック" panose="020B0600070205080204" pitchFamily="34" charset="-128"/>
              </a:rPr>
              <a:t>Impact of Citizenship and Emancipation</a:t>
            </a:r>
          </a:p>
          <a:p>
            <a:pPr eaLnBrk="1" hangingPunct="1"/>
            <a:r>
              <a:rPr lang="en-US" altLang="en-US" dirty="0">
                <a:latin typeface="Calibri" panose="020F0502020204030204" pitchFamily="34" charset="0"/>
                <a:ea typeface="ＭＳ Ｐゴシック" panose="020B0600070205080204" pitchFamily="34" charset="-128"/>
              </a:rPr>
              <a:t>Anti-Semitism in the Austrian Empire and Germany</a:t>
            </a:r>
          </a:p>
          <a:p>
            <a:pPr lvl="1" eaLnBrk="1" hangingPunct="1"/>
            <a:r>
              <a:rPr lang="en-US" altLang="en-US" dirty="0">
                <a:latin typeface="Calibri" panose="020F0502020204030204" pitchFamily="34" charset="0"/>
                <a:ea typeface="ＭＳ Ｐゴシック" panose="020B0600070205080204" pitchFamily="34" charset="-128"/>
              </a:rPr>
              <a:t>Fusing anti-Semitism, nationalism, and politics</a:t>
            </a:r>
          </a:p>
          <a:p>
            <a:pPr eaLnBrk="1" hangingPunct="1"/>
            <a:r>
              <a:rPr lang="en-US" altLang="en-US" dirty="0">
                <a:latin typeface="Calibri" panose="020F0502020204030204" pitchFamily="34" charset="0"/>
                <a:ea typeface="ＭＳ Ｐゴシック" panose="020B0600070205080204" pitchFamily="34" charset="-128"/>
              </a:rPr>
              <a:t>Persecution of Jews in Eastern Europe</a:t>
            </a:r>
          </a:p>
          <a:p>
            <a:pPr lvl="1" eaLnBrk="1" hangingPunct="1"/>
            <a:r>
              <a:rPr lang="en-US" altLang="en-US" dirty="0">
                <a:latin typeface="Calibri" panose="020F0502020204030204" pitchFamily="34" charset="0"/>
                <a:ea typeface="ＭＳ Ｐゴシック" panose="020B0600070205080204" pitchFamily="34" charset="-128"/>
              </a:rPr>
              <a:t>Home to 72 percent of world Jewish population</a:t>
            </a:r>
          </a:p>
          <a:p>
            <a:pPr lvl="1" eaLnBrk="1" hangingPunct="1"/>
            <a:r>
              <a:rPr lang="en-US" altLang="en-US" dirty="0">
                <a:latin typeface="Calibri" panose="020F0502020204030204" pitchFamily="34" charset="0"/>
                <a:ea typeface="ＭＳ Ｐゴシック" panose="020B0600070205080204" pitchFamily="34" charset="-128"/>
              </a:rPr>
              <a:t>Limitations and pogroms fuel emigration</a:t>
            </a:r>
          </a:p>
          <a:p>
            <a:pPr eaLnBrk="1" hangingPunct="1"/>
            <a:r>
              <a:rPr lang="en-US" altLang="en-US" dirty="0">
                <a:latin typeface="Calibri" panose="020F0502020204030204" pitchFamily="34" charset="0"/>
                <a:ea typeface="ＭＳ Ｐゴシック" panose="020B0600070205080204" pitchFamily="34" charset="-128"/>
              </a:rPr>
              <a:t>The Zionist Movement</a:t>
            </a:r>
          </a:p>
          <a:p>
            <a:pPr lvl="1" eaLnBrk="1" hangingPunct="1"/>
            <a:r>
              <a:rPr lang="en-US" altLang="en-US" dirty="0">
                <a:latin typeface="Calibri" panose="020F0502020204030204" pitchFamily="34" charset="0"/>
                <a:ea typeface="ＭＳ Ｐゴシック" panose="020B0600070205080204" pitchFamily="34" charset="-128"/>
              </a:rPr>
              <a:t>Theodor Herzl (1860 – 1904)</a:t>
            </a:r>
          </a:p>
          <a:p>
            <a:pPr lvl="2" eaLnBrk="1" hangingPunct="1"/>
            <a:r>
              <a:rPr lang="en-US" altLang="en-US" i="1" dirty="0">
                <a:latin typeface="Calibri" panose="020F0502020204030204" pitchFamily="34" charset="0"/>
                <a:ea typeface="ＭＳ Ｐゴシック" panose="020B0600070205080204" pitchFamily="34" charset="-128"/>
              </a:rPr>
              <a:t>The Jewish State</a:t>
            </a:r>
            <a:r>
              <a:rPr lang="en-US" altLang="en-US" dirty="0">
                <a:latin typeface="Calibri" panose="020F0502020204030204" pitchFamily="34" charset="0"/>
                <a:ea typeface="ＭＳ Ｐゴシック" panose="020B0600070205080204" pitchFamily="34" charset="-128"/>
              </a:rPr>
              <a:t>, 1896</a:t>
            </a:r>
          </a:p>
          <a:p>
            <a:pPr lvl="2" eaLnBrk="1" hangingPunct="1">
              <a:buFontTx/>
              <a:buNone/>
            </a:pP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Palestine</a:t>
            </a:r>
            <a:endParaRPr lang="en-US" dirty="0"/>
          </a:p>
        </p:txBody>
      </p:sp>
      <p:sp>
        <p:nvSpPr>
          <p:cNvPr id="4505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p735</a:t>
            </a:r>
          </a:p>
        </p:txBody>
      </p:sp>
      <p:pic>
        <p:nvPicPr>
          <p:cNvPr id="35845" name="Picture 2" descr="A map shows Palestine, located in the eastern Mediterranean region between the Jordan River and Mediterranean Sea." title="Palestin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317625"/>
            <a:ext cx="50292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noChangeArrowheads="1"/>
          </p:cNvSpPr>
          <p:nvPr>
            <p:ph type="title"/>
          </p:nvPr>
        </p:nvSpPr>
        <p:spPr>
          <a:xfrm>
            <a:off x="685800" y="127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Transformation of Liberalism</a:t>
            </a:r>
          </a:p>
        </p:txBody>
      </p:sp>
      <p:sp>
        <p:nvSpPr>
          <p:cNvPr id="47107" name="Rectangle 10"/>
          <p:cNvSpPr>
            <a:spLocks noGrp="1" noChangeArrowheads="1"/>
          </p:cNvSpPr>
          <p:nvPr>
            <p:ph type="body" idx="1"/>
          </p:nvPr>
        </p:nvSpPr>
        <p:spPr>
          <a:xfrm>
            <a:off x="685800" y="1143000"/>
            <a:ext cx="7769225" cy="4113213"/>
          </a:xfrm>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Great Britain</a:t>
            </a:r>
          </a:p>
          <a:p>
            <a:pPr lvl="1" eaLnBrk="1" hangingPunct="1">
              <a:lnSpc>
                <a:spcPct val="90000"/>
              </a:lnSpc>
            </a:pPr>
            <a:r>
              <a:rPr lang="en-US" altLang="en-US">
                <a:latin typeface="Calibri" panose="020F0502020204030204" pitchFamily="34" charset="0"/>
                <a:ea typeface="ＭＳ Ｐゴシック" panose="020B0600070205080204" pitchFamily="34" charset="-128"/>
              </a:rPr>
              <a:t>Liberal reforms driven by trade unions and the Labour Party</a:t>
            </a:r>
          </a:p>
          <a:p>
            <a:pPr lvl="2" eaLnBrk="1" hangingPunct="1">
              <a:lnSpc>
                <a:spcPct val="90000"/>
              </a:lnSpc>
            </a:pPr>
            <a:r>
              <a:rPr lang="en-US" altLang="en-US" sz="2000">
                <a:latin typeface="Calibri" panose="020F0502020204030204" pitchFamily="34" charset="0"/>
                <a:ea typeface="ＭＳ Ｐゴシック" panose="020B0600070205080204" pitchFamily="34" charset="-128"/>
              </a:rPr>
              <a:t>Trade union demands: “collective ownership” </a:t>
            </a:r>
          </a:p>
          <a:p>
            <a:pPr lvl="2" eaLnBrk="1" hangingPunct="1">
              <a:lnSpc>
                <a:spcPct val="90000"/>
              </a:lnSpc>
            </a:pPr>
            <a:r>
              <a:rPr lang="en-US" altLang="en-US" sz="2000">
                <a:latin typeface="Calibri" panose="020F0502020204030204" pitchFamily="34" charset="0"/>
                <a:ea typeface="ＭＳ Ｐゴシック" panose="020B0600070205080204" pitchFamily="34" charset="-128"/>
              </a:rPr>
              <a:t>Fabian Socialists: advocating political activism</a:t>
            </a:r>
          </a:p>
          <a:p>
            <a:pPr lvl="3" eaLnBrk="1" hangingPunct="1">
              <a:lnSpc>
                <a:spcPct val="90000"/>
              </a:lnSpc>
            </a:pPr>
            <a:r>
              <a:rPr lang="en-US" altLang="en-US">
                <a:latin typeface="Calibri" panose="020F0502020204030204" pitchFamily="34" charset="0"/>
                <a:ea typeface="ＭＳ Ｐゴシック" panose="020B0600070205080204" pitchFamily="34" charset="-128"/>
              </a:rPr>
              <a:t>Formation of Britain’s Labour Party</a:t>
            </a:r>
          </a:p>
          <a:p>
            <a:pPr lvl="1" eaLnBrk="1" hangingPunct="1">
              <a:lnSpc>
                <a:spcPct val="90000"/>
              </a:lnSpc>
            </a:pPr>
            <a:r>
              <a:rPr lang="en-US" altLang="en-US">
                <a:latin typeface="Calibri" panose="020F0502020204030204" pitchFamily="34" charset="0"/>
                <a:ea typeface="ＭＳ Ｐゴシック" panose="020B0600070205080204" pitchFamily="34" charset="-128"/>
              </a:rPr>
              <a:t>David Lloyd George (1863 – 1945)</a:t>
            </a:r>
          </a:p>
          <a:p>
            <a:pPr lvl="2" eaLnBrk="1" hangingPunct="1">
              <a:lnSpc>
                <a:spcPct val="90000"/>
              </a:lnSpc>
            </a:pPr>
            <a:r>
              <a:rPr lang="en-US" altLang="en-US" sz="2000">
                <a:latin typeface="Calibri" panose="020F0502020204030204" pitchFamily="34" charset="0"/>
                <a:ea typeface="ＭＳ Ｐゴシック" panose="020B0600070205080204" pitchFamily="34" charset="-128"/>
              </a:rPr>
              <a:t>Abandons </a:t>
            </a:r>
            <a:r>
              <a:rPr lang="en-US" altLang="en-US" sz="2000" i="1">
                <a:latin typeface="Calibri" panose="020F0502020204030204" pitchFamily="34" charset="0"/>
                <a:ea typeface="ＭＳ Ｐゴシック" panose="020B0600070205080204" pitchFamily="34" charset="-128"/>
              </a:rPr>
              <a:t>laissez-faire, </a:t>
            </a:r>
            <a:r>
              <a:rPr lang="en-US" altLang="en-US" sz="2000">
                <a:latin typeface="Calibri" panose="020F0502020204030204" pitchFamily="34" charset="0"/>
                <a:ea typeface="ＭＳ Ｐゴシック" panose="020B0600070205080204" pitchFamily="34" charset="-128"/>
              </a:rPr>
              <a:t>backs social reform measures</a:t>
            </a:r>
          </a:p>
          <a:p>
            <a:pPr lvl="2" eaLnBrk="1" hangingPunct="1">
              <a:lnSpc>
                <a:spcPct val="90000"/>
              </a:lnSpc>
            </a:pPr>
            <a:r>
              <a:rPr lang="en-US" altLang="en-US" sz="2000">
                <a:latin typeface="Calibri" panose="020F0502020204030204" pitchFamily="34" charset="0"/>
                <a:ea typeface="ＭＳ Ｐゴシック" panose="020B0600070205080204" pitchFamily="34" charset="-128"/>
              </a:rPr>
              <a:t>National Insurance Act, 1911</a:t>
            </a:r>
          </a:p>
          <a:p>
            <a:pPr lvl="3" eaLnBrk="1" hangingPunct="1">
              <a:lnSpc>
                <a:spcPct val="90000"/>
              </a:lnSpc>
            </a:pPr>
            <a:r>
              <a:rPr lang="en-US" altLang="en-US" sz="1800">
                <a:latin typeface="Calibri" panose="020F0502020204030204" pitchFamily="34" charset="0"/>
                <a:ea typeface="ＭＳ Ｐゴシック" panose="020B0600070205080204" pitchFamily="34" charset="-128"/>
              </a:rPr>
              <a:t>Beginnings of the welfare state</a:t>
            </a:r>
          </a:p>
          <a:p>
            <a:pPr lvl="2" eaLnBrk="1" hangingPunct="1">
              <a:lnSpc>
                <a:spcPct val="90000"/>
              </a:lnSpc>
            </a:pPr>
            <a:r>
              <a:rPr lang="en-US" altLang="en-US" sz="2200">
                <a:latin typeface="Calibri" panose="020F0502020204030204" pitchFamily="34" charset="0"/>
                <a:ea typeface="ＭＳ Ｐゴシック" panose="020B0600070205080204" pitchFamily="34" charset="-128"/>
              </a:rPr>
              <a:t>The Irish problem: home rule and conflict</a:t>
            </a:r>
          </a:p>
          <a:p>
            <a:pPr eaLnBrk="1" hangingPunct="1"/>
            <a:r>
              <a:rPr lang="en-US" altLang="en-US">
                <a:latin typeface="Calibri" panose="020F0502020204030204" pitchFamily="34" charset="0"/>
                <a:ea typeface="ＭＳ Ｐゴシック" panose="020B0600070205080204" pitchFamily="34" charset="-128"/>
              </a:rPr>
              <a:t>Italy</a:t>
            </a:r>
          </a:p>
          <a:p>
            <a:pPr lvl="1" eaLnBrk="1" hangingPunct="1"/>
            <a:r>
              <a:rPr lang="en-US" altLang="en-US">
                <a:latin typeface="Calibri" panose="020F0502020204030204" pitchFamily="34" charset="0"/>
                <a:ea typeface="ＭＳ Ｐゴシック" panose="020B0600070205080204" pitchFamily="34" charset="-128"/>
              </a:rPr>
              <a:t>Giovanni Giolitti’s use of </a:t>
            </a:r>
            <a:r>
              <a:rPr lang="en-US" altLang="en-US" i="1">
                <a:latin typeface="Calibri" panose="020F0502020204030204" pitchFamily="34" charset="0"/>
                <a:ea typeface="ＭＳ Ｐゴシック" panose="020B0600070205080204" pitchFamily="34" charset="-128"/>
              </a:rPr>
              <a:t>trasformismo</a:t>
            </a:r>
            <a:endParaRPr lang="en-US" altLang="en-US">
              <a:latin typeface="Calibri" panose="020F0502020204030204" pitchFamily="34" charset="0"/>
              <a:ea typeface="ＭＳ Ｐゴシック" panose="020B0600070205080204" pitchFamily="34" charset="-128"/>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France: Travails of the Third Republic</a:t>
            </a:r>
          </a:p>
        </p:txBody>
      </p:sp>
      <p:sp>
        <p:nvSpPr>
          <p:cNvPr id="48131" name="Rectangle 3"/>
          <p:cNvSpPr>
            <a:spLocks noGrp="1" noChangeArrowheads="1"/>
          </p:cNvSpPr>
          <p:nvPr>
            <p:ph type="body" idx="1"/>
          </p:nvPr>
        </p:nvSpPr>
        <p:spPr>
          <a:xfrm>
            <a:off x="685800" y="1371600"/>
            <a:ext cx="7769225" cy="4113213"/>
          </a:xfrm>
        </p:spPr>
        <p:txBody>
          <a:bodyPr/>
          <a:lstStyle/>
          <a:p>
            <a:pPr eaLnBrk="1" hangingPunct="1"/>
            <a:r>
              <a:rPr lang="en-US" altLang="en-US" dirty="0">
                <a:latin typeface="Calibri" panose="020F0502020204030204" pitchFamily="34" charset="0"/>
                <a:ea typeface="ＭＳ Ｐゴシック" panose="020B0600070205080204" pitchFamily="34" charset="-128"/>
              </a:rPr>
              <a:t>The Fragility of the Third Republic</a:t>
            </a:r>
          </a:p>
          <a:p>
            <a:pPr lvl="1" eaLnBrk="1" hangingPunct="1"/>
            <a:r>
              <a:rPr lang="en-US" altLang="en-US" dirty="0">
                <a:latin typeface="Calibri" panose="020F0502020204030204" pitchFamily="34" charset="0"/>
                <a:ea typeface="ＭＳ Ｐゴシック" panose="020B0600070205080204" pitchFamily="34" charset="-128"/>
              </a:rPr>
              <a:t>Anti-Semitism in the Dreyfus affair</a:t>
            </a:r>
          </a:p>
          <a:p>
            <a:pPr lvl="2" eaLnBrk="1" hangingPunct="1"/>
            <a:r>
              <a:rPr lang="en-US" altLang="en-US" dirty="0">
                <a:latin typeface="Calibri" panose="020F0502020204030204" pitchFamily="34" charset="0"/>
                <a:ea typeface="ＭＳ Ｐゴシック" panose="020B0600070205080204" pitchFamily="34" charset="-128"/>
              </a:rPr>
              <a:t>Impact at home and abroad</a:t>
            </a:r>
          </a:p>
          <a:p>
            <a:pPr lvl="1" eaLnBrk="1" hangingPunct="1"/>
            <a:r>
              <a:rPr lang="en-US" altLang="en-US" dirty="0">
                <a:latin typeface="Calibri" panose="020F0502020204030204" pitchFamily="34" charset="0"/>
                <a:ea typeface="ＭＳ Ｐゴシック" panose="020B0600070205080204" pitchFamily="34" charset="-128"/>
              </a:rPr>
              <a:t>Radicalism of government</a:t>
            </a:r>
          </a:p>
          <a:p>
            <a:pPr lvl="2" eaLnBrk="1" hangingPunct="1"/>
            <a:r>
              <a:rPr lang="en-US" altLang="en-US" dirty="0">
                <a:latin typeface="Calibri" panose="020F0502020204030204" pitchFamily="34" charset="0"/>
                <a:ea typeface="ＭＳ Ｐゴシック" panose="020B0600070205080204" pitchFamily="34" charset="-128"/>
              </a:rPr>
              <a:t>Purging of enemies</a:t>
            </a:r>
          </a:p>
          <a:p>
            <a:pPr lvl="2" eaLnBrk="1" hangingPunct="1"/>
            <a:r>
              <a:rPr lang="en-US" altLang="en-US" dirty="0">
                <a:latin typeface="Calibri" panose="020F0502020204030204" pitchFamily="34" charset="0"/>
                <a:ea typeface="ＭＳ Ｐゴシック" panose="020B0600070205080204" pitchFamily="34" charset="-128"/>
              </a:rPr>
              <a:t>Separation of church and state, 1905</a:t>
            </a:r>
          </a:p>
          <a:p>
            <a:pPr lvl="1" eaLnBrk="1" hangingPunct="1"/>
            <a:r>
              <a:rPr lang="en-US" altLang="en-US" dirty="0">
                <a:latin typeface="Calibri" panose="020F0502020204030204" pitchFamily="34" charset="0"/>
                <a:ea typeface="ＭＳ Ｐゴシック" panose="020B0600070205080204" pitchFamily="34" charset="-128"/>
              </a:rPr>
              <a:t>Quelling of political threats but little redress for worker discontent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Modern Consciousness</a:t>
            </a:r>
            <a:endParaRPr lang="en-US" dirty="0"/>
          </a:p>
        </p:txBody>
      </p:sp>
      <p:sp>
        <p:nvSpPr>
          <p:cNvPr id="3" name="Content Placeholder 2"/>
          <p:cNvSpPr>
            <a:spLocks noGrp="1"/>
          </p:cNvSpPr>
          <p:nvPr>
            <p:ph idx="1"/>
          </p:nvPr>
        </p:nvSpPr>
        <p:spPr>
          <a:xfrm>
            <a:off x="652463" y="914400"/>
            <a:ext cx="8034337" cy="5638800"/>
          </a:xfrm>
        </p:spPr>
        <p:txBody>
          <a:bodyPr/>
          <a:lstStyle/>
          <a:p>
            <a:r>
              <a:rPr lang="en-US" sz="2800" dirty="0" smtClean="0"/>
              <a:t>Before 1914, Europeans believed in improvement through reason, logic, and science.</a:t>
            </a:r>
          </a:p>
          <a:p>
            <a:pPr lvl="1"/>
            <a:r>
              <a:rPr lang="en-US" dirty="0" smtClean="0"/>
              <a:t>Proven by better standard of living made possible by modern technology.</a:t>
            </a:r>
          </a:p>
          <a:p>
            <a:r>
              <a:rPr lang="en-US" sz="2800" dirty="0" smtClean="0"/>
              <a:t>By end of 19</a:t>
            </a:r>
            <a:r>
              <a:rPr lang="en-US" sz="2800" baseline="30000" dirty="0" smtClean="0"/>
              <a:t>th</a:t>
            </a:r>
            <a:r>
              <a:rPr lang="en-US" sz="2800" dirty="0" smtClean="0"/>
              <a:t> century, Europe had transformed its attitude about “reason” and knowledge. </a:t>
            </a:r>
          </a:p>
          <a:p>
            <a:pPr lvl="1"/>
            <a:r>
              <a:rPr lang="en-US" sz="2400" dirty="0" smtClean="0"/>
              <a:t>New view of physical universe</a:t>
            </a:r>
          </a:p>
          <a:p>
            <a:pPr lvl="1"/>
            <a:r>
              <a:rPr lang="en-US" sz="2400" dirty="0" smtClean="0"/>
              <a:t>Irrational, alternative views of human nature: no longer a “complete explanation” for the universe.</a:t>
            </a:r>
          </a:p>
          <a:p>
            <a:pPr lvl="1"/>
            <a:r>
              <a:rPr lang="en-US" sz="2400" dirty="0" smtClean="0"/>
              <a:t>New artistic expressions with a sense of confusion and anxiety</a:t>
            </a:r>
          </a:p>
          <a:p>
            <a:pPr lvl="1"/>
            <a:r>
              <a:rPr lang="en-US" sz="2400" dirty="0" smtClean="0"/>
              <a:t>Further secularization of Europe. </a:t>
            </a:r>
            <a:endParaRPr lang="en-US" sz="2400" dirty="0"/>
          </a:p>
        </p:txBody>
      </p:sp>
    </p:spTree>
    <p:extLst>
      <p:ext uri="{BB962C8B-B14F-4D97-AF65-F5344CB8AC3E}">
        <p14:creationId xmlns:p14="http://schemas.microsoft.com/office/powerpoint/2010/main" val="160500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609600"/>
          </a:xfrm>
        </p:spPr>
        <p:txBody>
          <a:bodyPr/>
          <a:lstStyle/>
          <a:p>
            <a:pPr eaLnBrk="1" hangingPunct="1">
              <a:defRPr/>
            </a:pPr>
            <a:r>
              <a:rPr lang="en-US" sz="3000" kern="1200" dirty="0">
                <a:solidFill>
                  <a:srgbClr val="000000"/>
                </a:solidFill>
                <a:latin typeface="Calibri"/>
                <a:ea typeface="ＭＳ Ｐゴシック"/>
                <a:cs typeface="ＭＳ Ｐゴシック"/>
              </a:rPr>
              <a:t>David Lloyd George </a:t>
            </a:r>
            <a:endParaRPr lang="en-US" dirty="0"/>
          </a:p>
        </p:txBody>
      </p:sp>
      <p:sp>
        <p:nvSpPr>
          <p:cNvPr id="4915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p737</a:t>
            </a:r>
          </a:p>
        </p:txBody>
      </p:sp>
      <p:pic>
        <p:nvPicPr>
          <p:cNvPr id="4915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750" y="762000"/>
            <a:ext cx="3492500"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ctangle 2"/>
          <p:cNvSpPr>
            <a:spLocks noChangeArrowheads="1"/>
          </p:cNvSpPr>
          <p:nvPr/>
        </p:nvSpPr>
        <p:spPr bwMode="auto">
          <a:xfrm>
            <a:off x="914400" y="5410200"/>
            <a:ext cx="7315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David Lloyd George (on the left), the Chancellor of the Exchequer, walking with Winston Churchill to the House of Commons on Budget Day in April 1910.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Growing Tensions</a:t>
            </a:r>
          </a:p>
        </p:txBody>
      </p:sp>
      <p:sp>
        <p:nvSpPr>
          <p:cNvPr id="51203" name="Rectangle 1033"/>
          <p:cNvSpPr>
            <a:spLocks noGrp="1" noChangeArrowheads="1"/>
          </p:cNvSpPr>
          <p:nvPr>
            <p:ph type="body" idx="1"/>
          </p:nvPr>
        </p:nvSpPr>
        <p:spPr>
          <a:xfrm>
            <a:off x="685800" y="1143000"/>
            <a:ext cx="8305800" cy="5332412"/>
          </a:xfrm>
        </p:spPr>
        <p:txBody>
          <a:bodyPr/>
          <a:lstStyle/>
          <a:p>
            <a:pPr eaLnBrk="1" hangingPunct="1"/>
            <a:r>
              <a:rPr lang="en-US" altLang="en-US" dirty="0">
                <a:latin typeface="Calibri" panose="020F0502020204030204" pitchFamily="34" charset="0"/>
                <a:ea typeface="ＭＳ Ｐゴシック" panose="020B0600070205080204" pitchFamily="34" charset="-128"/>
              </a:rPr>
              <a:t>Germany</a:t>
            </a:r>
          </a:p>
          <a:p>
            <a:pPr lvl="1" eaLnBrk="1" hangingPunct="1"/>
            <a:r>
              <a:rPr lang="en-US" altLang="en-US" dirty="0">
                <a:latin typeface="Calibri" panose="020F0502020204030204" pitchFamily="34" charset="0"/>
                <a:ea typeface="ＭＳ Ｐゴシック" panose="020B0600070205080204" pitchFamily="34" charset="-128"/>
              </a:rPr>
              <a:t>William II (1888 – 1918)</a:t>
            </a:r>
          </a:p>
          <a:p>
            <a:pPr lvl="2" eaLnBrk="1" hangingPunct="1"/>
            <a:r>
              <a:rPr lang="en-US" altLang="en-US" dirty="0">
                <a:latin typeface="Calibri" panose="020F0502020204030204" pitchFamily="34" charset="0"/>
                <a:ea typeface="ＭＳ Ｐゴシック" panose="020B0600070205080204" pitchFamily="34" charset="-128"/>
              </a:rPr>
              <a:t>Military and industrial power</a:t>
            </a:r>
          </a:p>
          <a:p>
            <a:pPr lvl="2" eaLnBrk="1" hangingPunct="1"/>
            <a:r>
              <a:rPr lang="en-US" altLang="en-US" dirty="0">
                <a:latin typeface="Calibri" panose="020F0502020204030204" pitchFamily="34" charset="0"/>
                <a:ea typeface="ＭＳ Ｐゴシック" panose="020B0600070205080204" pitchFamily="34" charset="-128"/>
              </a:rPr>
              <a:t>Conflict of tradition and modernization</a:t>
            </a:r>
          </a:p>
          <a:p>
            <a:pPr lvl="3" eaLnBrk="1" hangingPunct="1"/>
            <a:r>
              <a:rPr lang="en-US" altLang="en-US" dirty="0">
                <a:latin typeface="Calibri" panose="020F0502020204030204" pitchFamily="34" charset="0"/>
                <a:ea typeface="ＭＳ Ｐゴシック" panose="020B0600070205080204" pitchFamily="34" charset="-128"/>
              </a:rPr>
              <a:t>Demands for more participation</a:t>
            </a:r>
          </a:p>
          <a:p>
            <a:pPr lvl="3" eaLnBrk="1" hangingPunct="1"/>
            <a:r>
              <a:rPr lang="en-US" altLang="en-US" dirty="0">
                <a:latin typeface="Calibri" panose="020F0502020204030204" pitchFamily="34" charset="0"/>
                <a:ea typeface="ＭＳ Ｐゴシック" panose="020B0600070205080204" pitchFamily="34" charset="-128"/>
              </a:rPr>
              <a:t>Strong nationalists and right-wing politics</a:t>
            </a:r>
          </a:p>
          <a:p>
            <a:pPr eaLnBrk="1" hangingPunct="1"/>
            <a:r>
              <a:rPr lang="en-US" altLang="en-US" dirty="0">
                <a:latin typeface="Calibri" panose="020F0502020204030204" pitchFamily="34" charset="0"/>
                <a:ea typeface="ＭＳ Ｐゴシック" panose="020B0600070205080204" pitchFamily="34" charset="-128"/>
              </a:rPr>
              <a:t>Austria-Hungary: the Problem of Nationalities</a:t>
            </a:r>
          </a:p>
          <a:p>
            <a:pPr lvl="1" eaLnBrk="1" hangingPunct="1"/>
            <a:r>
              <a:rPr lang="en-US" altLang="en-US" dirty="0">
                <a:latin typeface="Calibri" panose="020F0502020204030204" pitchFamily="34" charset="0"/>
                <a:ea typeface="ＭＳ Ｐゴシック" panose="020B0600070205080204" pitchFamily="34" charset="-128"/>
              </a:rPr>
              <a:t>Lack of stability</a:t>
            </a:r>
          </a:p>
          <a:p>
            <a:pPr lvl="2" eaLnBrk="1" hangingPunct="1"/>
            <a:r>
              <a:rPr lang="en-US" altLang="en-US" dirty="0">
                <a:latin typeface="Calibri" panose="020F0502020204030204" pitchFamily="34" charset="0"/>
                <a:ea typeface="ＭＳ Ｐゴシック" panose="020B0600070205080204" pitchFamily="34" charset="-128"/>
              </a:rPr>
              <a:t>Growing agitation and nationalism</a:t>
            </a:r>
          </a:p>
          <a:p>
            <a:pPr lvl="1" eaLnBrk="1" hangingPunct="1"/>
            <a:r>
              <a:rPr lang="en-US" altLang="en-US" dirty="0">
                <a:latin typeface="Calibri" panose="020F0502020204030204" pitchFamily="34" charset="0"/>
                <a:ea typeface="ＭＳ Ｐゴシック" panose="020B0600070205080204" pitchFamily="34" charset="-128"/>
              </a:rPr>
              <a:t>Subjugation of nationalities</a:t>
            </a:r>
          </a:p>
          <a:p>
            <a:pPr lvl="2" eaLnBrk="1" hangingPunct="1"/>
            <a:r>
              <a:rPr lang="en-US" altLang="en-US" dirty="0">
                <a:latin typeface="Calibri" panose="020F0502020204030204" pitchFamily="34" charset="0"/>
                <a:ea typeface="ＭＳ Ｐゴシック" panose="020B0600070205080204" pitchFamily="34" charset="-128"/>
              </a:rPr>
              <a:t>Emperor Francis Joseph and Count </a:t>
            </a:r>
            <a:r>
              <a:rPr lang="en-US" altLang="en-US" dirty="0" err="1">
                <a:latin typeface="Calibri" panose="020F0502020204030204" pitchFamily="34" charset="0"/>
                <a:ea typeface="ＭＳ Ｐゴシック" panose="020B0600070205080204" pitchFamily="34" charset="-128"/>
              </a:rPr>
              <a:t>István</a:t>
            </a:r>
            <a:r>
              <a:rPr lang="en-US" altLang="en-US" dirty="0">
                <a:latin typeface="Calibri" panose="020F0502020204030204" pitchFamily="34" charset="0"/>
                <a:ea typeface="ＭＳ Ｐゴシック" panose="020B0600070205080204" pitchFamily="34" charset="-128"/>
              </a:rPr>
              <a:t> Tisza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noChangeArrowheads="1"/>
          </p:cNvSpPr>
          <p:nvPr>
            <p:ph type="title"/>
          </p:nvPr>
        </p:nvSpPr>
        <p:spPr>
          <a:xfrm>
            <a:off x="690563" y="1524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Industrialization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and Revolution in Imperial Russia</a:t>
            </a:r>
          </a:p>
        </p:txBody>
      </p:sp>
      <p:sp>
        <p:nvSpPr>
          <p:cNvPr id="52227" name="Rectangle 3"/>
          <p:cNvSpPr>
            <a:spLocks noGrp="1" noChangeArrowheads="1"/>
          </p:cNvSpPr>
          <p:nvPr>
            <p:ph type="body" idx="1"/>
          </p:nvPr>
        </p:nvSpPr>
        <p:spPr>
          <a:xfrm>
            <a:off x="685800" y="1371600"/>
            <a:ext cx="7769225" cy="4113213"/>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Surge of State-sponsored Industrialism</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Developing working class and socialist parties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Marxist Social Democratic Party, Minsk, 1898</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Growing opposition to tsarist regime of Nicholas II (1894 – 1917)</a:t>
            </a:r>
          </a:p>
          <a:p>
            <a:pPr eaLnBrk="1" hangingPunct="1">
              <a:lnSpc>
                <a:spcPct val="90000"/>
              </a:lnSpc>
            </a:pPr>
            <a:r>
              <a:rPr lang="en-US" altLang="en-US" dirty="0">
                <a:latin typeface="Calibri" panose="020F0502020204030204" pitchFamily="34" charset="0"/>
                <a:ea typeface="ＭＳ Ｐゴシック" panose="020B0600070205080204" pitchFamily="34" charset="-128"/>
              </a:rPr>
              <a:t>The Revolution of 1905</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Defeat in the Russo-Japanese War, 1904-1905</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General strike, October 1905</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Granting of civil liberties and a legislative body, Duma</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Curtailment of power of the Duma, 1907</a:t>
            </a:r>
            <a:r>
              <a:rPr lang="en-US" altLang="en-US" sz="1800" dirty="0">
                <a:latin typeface="Calibri" panose="020F0502020204030204" pitchFamily="34" charset="0"/>
                <a:ea typeface="ＭＳ Ｐゴシック" panose="020B0600070205080204" pitchFamily="34" charset="-128"/>
              </a:rPr>
              <a:t> </a:t>
            </a:r>
          </a:p>
          <a:p>
            <a:pPr eaLnBrk="1" hangingPunct="1">
              <a:lnSpc>
                <a:spcPct val="90000"/>
              </a:lnSpc>
            </a:pPr>
            <a:r>
              <a:rPr lang="en-US" altLang="en-US" dirty="0">
                <a:latin typeface="Calibri" panose="020F0502020204030204" pitchFamily="34" charset="0"/>
                <a:ea typeface="ＭＳ Ｐゴシック" panose="020B0600070205080204" pitchFamily="34" charset="-128"/>
              </a:rPr>
              <a:t>Failure of the Revolution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Nicholas II</a:t>
            </a:r>
            <a:endParaRPr lang="en-US" dirty="0"/>
          </a:p>
        </p:txBody>
      </p:sp>
      <p:sp>
        <p:nvSpPr>
          <p:cNvPr id="5325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p739</a:t>
            </a:r>
          </a:p>
        </p:txBody>
      </p:sp>
      <p:pic>
        <p:nvPicPr>
          <p:cNvPr id="5325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3175" y="685800"/>
            <a:ext cx="40576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Rectangle 2"/>
          <p:cNvSpPr>
            <a:spLocks noChangeArrowheads="1"/>
          </p:cNvSpPr>
          <p:nvPr/>
        </p:nvSpPr>
        <p:spPr bwMode="auto">
          <a:xfrm>
            <a:off x="838200" y="5486400"/>
            <a:ext cx="7467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last tsar of Russia hoped to preserve the traditional autocratic ways of his predecessors. In this photograph, Nicholas II and his wife, Alexandra, are shown in 1913 with their family at the Kremlin.</a:t>
            </a:r>
            <a:endParaRPr lang="en-US" altLang="en-US" sz="20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itle 1"/>
          <p:cNvSpPr>
            <a:spLocks noGrp="1"/>
          </p:cNvSpPr>
          <p:nvPr>
            <p:ph type="title" idx="4294967295"/>
          </p:nvPr>
        </p:nvSpPr>
        <p:spPr>
          <a:xfrm>
            <a:off x="685800" y="152400"/>
            <a:ext cx="8458200" cy="381000"/>
          </a:xfrm>
        </p:spPr>
        <p:txBody>
          <a:bodyPr/>
          <a:lstStyle/>
          <a:p>
            <a:pPr eaLnBrk="1" hangingPunct="1"/>
            <a:r>
              <a:rPr lang="en-US" altLang="en-US" dirty="0">
                <a:solidFill>
                  <a:srgbClr val="000000"/>
                </a:solidFill>
                <a:latin typeface="Calibri" panose="020F0502020204030204" pitchFamily="34" charset="0"/>
                <a:ea typeface="ＭＳ Ｐゴシック" panose="020B0600070205080204" pitchFamily="34" charset="-128"/>
              </a:rPr>
              <a:t>CHRONOLOGY Politics, 1894–1914</a:t>
            </a:r>
            <a:endParaRPr lang="en-US" altLang="en-US" dirty="0">
              <a:ea typeface="ＭＳ Ｐゴシック" panose="020B0600070205080204" pitchFamily="34" charset="-128"/>
            </a:endParaRPr>
          </a:p>
        </p:txBody>
      </p:sp>
      <p:sp>
        <p:nvSpPr>
          <p:cNvPr id="5529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p741</a:t>
            </a:r>
          </a:p>
        </p:txBody>
      </p:sp>
      <p:graphicFrame>
        <p:nvGraphicFramePr>
          <p:cNvPr id="6" name="Table 5"/>
          <p:cNvGraphicFramePr>
            <a:graphicFrameLocks noGrp="1"/>
          </p:cNvGraphicFramePr>
          <p:nvPr>
            <p:extLst>
              <p:ext uri="{D42A27DB-BD31-4B8C-83A1-F6EECF244321}">
                <p14:modId xmlns:p14="http://schemas.microsoft.com/office/powerpoint/2010/main" val="2828258411"/>
              </p:ext>
            </p:extLst>
          </p:nvPr>
        </p:nvGraphicFramePr>
        <p:xfrm>
          <a:off x="1022972" y="1066800"/>
          <a:ext cx="7783855" cy="4821176"/>
        </p:xfrm>
        <a:graphic>
          <a:graphicData uri="http://schemas.openxmlformats.org/drawingml/2006/table">
            <a:tbl>
              <a:tblPr firstRow="1"/>
              <a:tblGrid>
                <a:gridCol w="6167208">
                  <a:extLst>
                    <a:ext uri="{9D8B030D-6E8A-4147-A177-3AD203B41FA5}">
                      <a16:colId xmlns="" xmlns:a16="http://schemas.microsoft.com/office/drawing/2014/main" val="20000"/>
                    </a:ext>
                  </a:extLst>
                </a:gridCol>
                <a:gridCol w="1616647">
                  <a:extLst>
                    <a:ext uri="{9D8B030D-6E8A-4147-A177-3AD203B41FA5}">
                      <a16:colId xmlns="" xmlns:a16="http://schemas.microsoft.com/office/drawing/2014/main" val="20001"/>
                    </a:ext>
                  </a:extLst>
                </a:gridCol>
              </a:tblGrid>
              <a:tr h="438368">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Reign of Emperor William 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1888–1918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Reign of Tsar Nicholas 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1894–1917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Dreyfus affair in France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1895–1899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Theodor Herzl, </a:t>
                      </a:r>
                      <a:r>
                        <a:rPr lang="en-US" sz="2500" i="1" dirty="0">
                          <a:effectLst/>
                          <a:latin typeface="Calibri" panose="020F0502020204030204" pitchFamily="34" charset="0"/>
                          <a:ea typeface="Calibri"/>
                          <a:cs typeface="Times New Roman"/>
                        </a:rPr>
                        <a:t>The Jewish State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1896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4"/>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Austrian Christian Socialists under Karl </a:t>
                      </a:r>
                      <a:r>
                        <a:rPr lang="en-US" sz="2500" dirty="0" err="1">
                          <a:effectLst/>
                          <a:latin typeface="Calibri" panose="020F0502020204030204" pitchFamily="34" charset="0"/>
                          <a:ea typeface="Calibri"/>
                          <a:cs typeface="Times New Roman"/>
                        </a:rPr>
                        <a:t>Lueger</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1897–1910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90529179"/>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First congress of Social Democratic Party in Russia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1898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5"/>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Beginning of the Progressive Era in the United States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1900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6"/>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Formation of Labour Party in Britain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1900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458200" cy="381000"/>
          </a:xfrm>
        </p:spPr>
        <p:txBody>
          <a:bodyPr/>
          <a:lstStyle/>
          <a:p>
            <a:r>
              <a:rPr lang="en-US" altLang="en-US" dirty="0">
                <a:solidFill>
                  <a:srgbClr val="000000"/>
                </a:solidFill>
                <a:latin typeface="Calibri" panose="020F0502020204030204" pitchFamily="34" charset="0"/>
                <a:ea typeface="ＭＳ Ｐゴシック" panose="020B0600070205080204" pitchFamily="34" charset="-128"/>
              </a:rPr>
              <a:t>CHRONOLOGY Politics, 1894–1914</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309641367"/>
              </p:ext>
            </p:extLst>
          </p:nvPr>
        </p:nvGraphicFramePr>
        <p:xfrm>
          <a:off x="1022972" y="1066800"/>
          <a:ext cx="7783855" cy="4382808"/>
        </p:xfrm>
        <a:graphic>
          <a:graphicData uri="http://schemas.openxmlformats.org/drawingml/2006/table">
            <a:tbl>
              <a:tblPr firstRow="1"/>
              <a:tblGrid>
                <a:gridCol w="6167208">
                  <a:extLst>
                    <a:ext uri="{9D8B030D-6E8A-4147-A177-3AD203B41FA5}">
                      <a16:colId xmlns="" xmlns:a16="http://schemas.microsoft.com/office/drawing/2014/main" val="18313630"/>
                    </a:ext>
                  </a:extLst>
                </a:gridCol>
                <a:gridCol w="1616647">
                  <a:extLst>
                    <a:ext uri="{9D8B030D-6E8A-4147-A177-3AD203B41FA5}">
                      <a16:colId xmlns="" xmlns:a16="http://schemas.microsoft.com/office/drawing/2014/main" val="3176015907"/>
                    </a:ext>
                  </a:extLst>
                </a:gridCol>
              </a:tblGrid>
              <a:tr h="438368">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574288149"/>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Pankhursts establish Women’s Social and Political Union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1903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434966835"/>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Ministries of Giovanni </a:t>
                      </a:r>
                      <a:r>
                        <a:rPr lang="en-US" sz="2500" dirty="0" err="1">
                          <a:effectLst/>
                          <a:latin typeface="Calibri" panose="020F0502020204030204" pitchFamily="34" charset="0"/>
                          <a:ea typeface="Calibri"/>
                          <a:cs typeface="Times New Roman"/>
                        </a:rPr>
                        <a:t>Giolitti</a:t>
                      </a:r>
                      <a:r>
                        <a:rPr lang="en-US" sz="2500" dirty="0">
                          <a:effectLst/>
                          <a:latin typeface="Calibri" panose="020F0502020204030204" pitchFamily="34" charset="0"/>
                          <a:ea typeface="Calibri"/>
                          <a:cs typeface="Times New Roman"/>
                        </a:rPr>
                        <a:t> in Italy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1903–1914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969523623"/>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Russo-Japanese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1904–1905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51443958"/>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Revolution in Russia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1905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01785102"/>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National Insurance Act in Britain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1911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684023724"/>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Universal male suffrage in Italy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1912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731697956"/>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Social Democratic Party becomes largest party in Germany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1912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166510321"/>
                  </a:ext>
                </a:extLst>
              </a:tr>
            </a:tbl>
          </a:graphicData>
        </a:graphic>
      </p:graphicFrame>
    </p:spTree>
    <p:extLst>
      <p:ext uri="{BB962C8B-B14F-4D97-AF65-F5344CB8AC3E}">
        <p14:creationId xmlns:p14="http://schemas.microsoft.com/office/powerpoint/2010/main" val="3811960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noChangeArrowheads="1"/>
          </p:cNvSpPr>
          <p:nvPr>
            <p:ph type="title"/>
          </p:nvPr>
        </p:nvSpPr>
        <p:spPr>
          <a:xfrm>
            <a:off x="690563" y="0"/>
            <a:ext cx="8453437" cy="685800"/>
          </a:xfrm>
        </p:spPr>
        <p:txBody>
          <a:bodyPr/>
          <a:lstStyle/>
          <a:p>
            <a:pPr eaLnBrk="1" hangingPunct="1"/>
            <a:r>
              <a:rPr lang="en-US" altLang="en-US" dirty="0">
                <a:latin typeface="Calibri" panose="020F0502020204030204" pitchFamily="34" charset="0"/>
                <a:ea typeface="ＭＳ Ｐゴシック" panose="020B0600070205080204" pitchFamily="34" charset="-128"/>
              </a:rPr>
              <a:t>The United States and Canada</a:t>
            </a:r>
          </a:p>
        </p:txBody>
      </p:sp>
      <p:sp>
        <p:nvSpPr>
          <p:cNvPr id="51202" name="Rectangle 9"/>
          <p:cNvSpPr>
            <a:spLocks noGrp="1" noChangeArrowheads="1"/>
          </p:cNvSpPr>
          <p:nvPr>
            <p:ph type="body" idx="1"/>
          </p:nvPr>
        </p:nvSpPr>
        <p:spPr>
          <a:xfrm>
            <a:off x="685800" y="762000"/>
            <a:ext cx="7769225" cy="6172200"/>
          </a:xfrm>
        </p:spPr>
        <p:txBody>
          <a:bodyPr/>
          <a:lstStyle/>
          <a:p>
            <a:pPr eaLnBrk="1" hangingPunct="1">
              <a:lnSpc>
                <a:spcPct val="90000"/>
              </a:lnSpc>
              <a:defRPr/>
            </a:pPr>
            <a:r>
              <a:rPr lang="en-US" altLang="en-US" dirty="0">
                <a:latin typeface="Calibri" pitchFamily="34" charset="0"/>
                <a:ea typeface="ＭＳ Ｐゴシック" pitchFamily="34" charset="-128"/>
              </a:rPr>
              <a:t>The Rise of the United States</a:t>
            </a:r>
          </a:p>
          <a:p>
            <a:pPr lvl="1" eaLnBrk="1" hangingPunct="1">
              <a:lnSpc>
                <a:spcPct val="90000"/>
              </a:lnSpc>
              <a:defRPr/>
            </a:pPr>
            <a:r>
              <a:rPr lang="en-US" altLang="en-US" dirty="0">
                <a:latin typeface="Calibri" pitchFamily="34" charset="0"/>
                <a:ea typeface="ＭＳ Ｐゴシック" pitchFamily="34" charset="-128"/>
              </a:rPr>
              <a:t>Shift to an industrial nation, 1860-1914</a:t>
            </a:r>
          </a:p>
          <a:p>
            <a:pPr lvl="2" eaLnBrk="1" hangingPunct="1">
              <a:lnSpc>
                <a:spcPct val="90000"/>
              </a:lnSpc>
              <a:defRPr/>
            </a:pPr>
            <a:r>
              <a:rPr lang="en-US" altLang="en-US" dirty="0">
                <a:latin typeface="Calibri" pitchFamily="34" charset="0"/>
                <a:ea typeface="ＭＳ Ｐゴシック" pitchFamily="34" charset="-128"/>
              </a:rPr>
              <a:t>American Federation of Labor</a:t>
            </a:r>
          </a:p>
          <a:p>
            <a:pPr lvl="3" eaLnBrk="1" hangingPunct="1">
              <a:lnSpc>
                <a:spcPct val="90000"/>
              </a:lnSpc>
              <a:defRPr/>
            </a:pPr>
            <a:r>
              <a:rPr lang="en-US" altLang="en-US" dirty="0">
                <a:latin typeface="Calibri" pitchFamily="34" charset="0"/>
                <a:ea typeface="ＭＳ Ｐゴシック" pitchFamily="34" charset="-128"/>
              </a:rPr>
              <a:t>Included only 8.4 percent of industrial labor force</a:t>
            </a:r>
          </a:p>
          <a:p>
            <a:pPr marL="1143000" lvl="3" eaLnBrk="1" hangingPunct="1">
              <a:lnSpc>
                <a:spcPct val="90000"/>
              </a:lnSpc>
              <a:defRPr/>
            </a:pPr>
            <a:r>
              <a:rPr lang="en-US" altLang="en-US" sz="2400" dirty="0">
                <a:latin typeface="Calibri" pitchFamily="34" charset="0"/>
                <a:ea typeface="ＭＳ Ｐゴシック" pitchFamily="34" charset="-128"/>
              </a:rPr>
              <a:t>Urbanization; migration; immigration </a:t>
            </a:r>
          </a:p>
          <a:p>
            <a:pPr lvl="3" eaLnBrk="1" hangingPunct="1">
              <a:lnSpc>
                <a:spcPct val="90000"/>
              </a:lnSpc>
              <a:defRPr/>
            </a:pPr>
            <a:r>
              <a:rPr lang="en-US" altLang="en-US" dirty="0">
                <a:latin typeface="Calibri" pitchFamily="34" charset="0"/>
                <a:ea typeface="ＭＳ Ｐゴシック" pitchFamily="34" charset="-128"/>
              </a:rPr>
              <a:t>In 1860 20% lived in cities, 1900 40%</a:t>
            </a:r>
          </a:p>
          <a:p>
            <a:pPr lvl="1" eaLnBrk="1" hangingPunct="1">
              <a:lnSpc>
                <a:spcPct val="90000"/>
              </a:lnSpc>
              <a:defRPr/>
            </a:pPr>
            <a:r>
              <a:rPr lang="en-US" altLang="en-US" dirty="0">
                <a:latin typeface="Calibri" pitchFamily="34" charset="0"/>
                <a:ea typeface="ＭＳ Ｐゴシック" pitchFamily="34" charset="-128"/>
              </a:rPr>
              <a:t>Reform in the Progressive Era</a:t>
            </a:r>
            <a:endParaRPr lang="en-US" altLang="en-US" sz="2400" dirty="0">
              <a:latin typeface="Calibri" pitchFamily="34" charset="0"/>
              <a:ea typeface="ＭＳ Ｐゴシック" pitchFamily="34" charset="-128"/>
            </a:endParaRPr>
          </a:p>
          <a:p>
            <a:pPr lvl="1" eaLnBrk="1" hangingPunct="1">
              <a:lnSpc>
                <a:spcPct val="90000"/>
              </a:lnSpc>
              <a:defRPr/>
            </a:pPr>
            <a:r>
              <a:rPr lang="en-US" altLang="en-US" dirty="0">
                <a:latin typeface="Calibri" pitchFamily="34" charset="0"/>
                <a:ea typeface="ＭＳ Ｐゴシック" pitchFamily="34" charset="-128"/>
              </a:rPr>
              <a:t>Woodrow Wilson, 1913-1921</a:t>
            </a:r>
          </a:p>
          <a:p>
            <a:pPr lvl="2" eaLnBrk="1" hangingPunct="1">
              <a:lnSpc>
                <a:spcPct val="90000"/>
              </a:lnSpc>
              <a:defRPr/>
            </a:pPr>
            <a:r>
              <a:rPr lang="en-US" altLang="en-US" dirty="0">
                <a:latin typeface="Calibri" pitchFamily="34" charset="0"/>
                <a:ea typeface="ＭＳ Ｐゴシック" pitchFamily="34" charset="-128"/>
              </a:rPr>
              <a:t>Income tax and Federal Reserve System</a:t>
            </a:r>
          </a:p>
          <a:p>
            <a:pPr eaLnBrk="1" hangingPunct="1">
              <a:lnSpc>
                <a:spcPct val="90000"/>
              </a:lnSpc>
              <a:defRPr/>
            </a:pPr>
            <a:r>
              <a:rPr lang="en-US" altLang="en-US" dirty="0">
                <a:latin typeface="Calibri" pitchFamily="34" charset="0"/>
                <a:ea typeface="ＭＳ Ｐゴシック" pitchFamily="34" charset="-128"/>
              </a:rPr>
              <a:t>Growth of Canada</a:t>
            </a:r>
          </a:p>
          <a:p>
            <a:pPr lvl="1" eaLnBrk="1" hangingPunct="1">
              <a:defRPr/>
            </a:pPr>
            <a:r>
              <a:rPr lang="en-US" altLang="en-US" dirty="0">
                <a:latin typeface="Calibri" pitchFamily="34" charset="0"/>
                <a:ea typeface="ＭＳ Ｐゴシック" pitchFamily="34" charset="-128"/>
              </a:rPr>
              <a:t>Challenges to unity in the Dominion of Canada</a:t>
            </a:r>
          </a:p>
          <a:p>
            <a:pPr lvl="2" eaLnBrk="1" hangingPunct="1">
              <a:defRPr/>
            </a:pPr>
            <a:r>
              <a:rPr lang="en-US" altLang="en-US" dirty="0">
                <a:latin typeface="Calibri" pitchFamily="34" charset="0"/>
                <a:ea typeface="ＭＳ Ｐゴシック" pitchFamily="34" charset="-128"/>
              </a:rPr>
              <a:t>Distrust in divided Quebec</a:t>
            </a:r>
          </a:p>
          <a:p>
            <a:pPr lvl="3" eaLnBrk="1" hangingPunct="1">
              <a:defRPr/>
            </a:pPr>
            <a:r>
              <a:rPr lang="en-US" altLang="en-US" dirty="0">
                <a:latin typeface="Calibri" pitchFamily="34" charset="0"/>
                <a:ea typeface="ＭＳ Ｐゴシック" pitchFamily="34" charset="-128"/>
              </a:rPr>
              <a:t>William Laurier, First French Canadian prime minister 1896, and attempted reconciliation</a:t>
            </a:r>
          </a:p>
          <a:p>
            <a:pPr eaLnBrk="1" hangingPunct="1">
              <a:lnSpc>
                <a:spcPct val="90000"/>
              </a:lnSpc>
              <a:defRPr/>
            </a:pPr>
            <a:endParaRPr lang="en-US" altLang="en-US" dirty="0">
              <a:latin typeface="Calibri" pitchFamily="34" charset="0"/>
              <a:ea typeface="ＭＳ Ｐゴシック" pitchFamily="34"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001000" cy="1295400"/>
          </a:xfrm>
        </p:spPr>
        <p:txBody>
          <a:bodyPr/>
          <a:lstStyle/>
          <a:p>
            <a:r>
              <a:rPr lang="en-US" altLang="en-US" sz="3000" i="1" dirty="0">
                <a:solidFill>
                  <a:srgbClr val="482400"/>
                </a:solidFill>
                <a:latin typeface="Verdana" pitchFamily="34" charset="0"/>
                <a:ea typeface="ＭＳ Ｐゴシック" pitchFamily="34" charset="-128"/>
              </a:rPr>
              <a:t>Neptune Resigning to Britain the Empire of the Sea </a:t>
            </a:r>
            <a:r>
              <a:rPr lang="en-US" altLang="en-US" sz="3000" dirty="0">
                <a:solidFill>
                  <a:srgbClr val="482400"/>
                </a:solidFill>
                <a:latin typeface="Verdana" pitchFamily="34" charset="0"/>
                <a:ea typeface="ＭＳ Ｐゴシック" pitchFamily="34" charset="-128"/>
              </a:rPr>
              <a:t>(1847) by William Dyce</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36693" y="1711247"/>
            <a:ext cx="7065876" cy="4730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02303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French in Morocco</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0" y="762000"/>
            <a:ext cx="43434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29546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696200" cy="838200"/>
          </a:xfrm>
        </p:spPr>
        <p:txBody>
          <a:bodyPr/>
          <a:lstStyle/>
          <a:p>
            <a:r>
              <a:rPr lang="en-US" sz="2800" dirty="0" smtClean="0"/>
              <a:t>Arrival in Saigon of Paul Beau, Governor-General of Indo-China, 1902-1907</a:t>
            </a:r>
            <a:endParaRPr lang="en-US" sz="28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400" y="1143000"/>
            <a:ext cx="41148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9818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a:xfrm>
            <a:off x="685800" y="2286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Toward the Modern Consciousness: Intellectual and Cultural Developments</a:t>
            </a:r>
          </a:p>
        </p:txBody>
      </p:sp>
      <p:sp>
        <p:nvSpPr>
          <p:cNvPr id="7171" name="Rectangle 7"/>
          <p:cNvSpPr>
            <a:spLocks noGrp="1" noChangeArrowheads="1"/>
          </p:cNvSpPr>
          <p:nvPr>
            <p:ph type="body" idx="1"/>
          </p:nvPr>
        </p:nvSpPr>
        <p:spPr>
          <a:xfrm>
            <a:off x="685800" y="1600200"/>
            <a:ext cx="7620000" cy="5257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Developments in the Sciences: the Emergence of a New Physics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Challenging classical </a:t>
            </a:r>
            <a:r>
              <a:rPr lang="en-US" altLang="en-US" dirty="0" smtClean="0">
                <a:latin typeface="Calibri" panose="020F0502020204030204" pitchFamily="34" charset="0"/>
                <a:ea typeface="ＭＳ Ｐゴシック" panose="020B0600070205080204" pitchFamily="34" charset="-128"/>
              </a:rPr>
              <a:t>(Newtonian) physics</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Marie Curie (1867 – 1934) and Pierre Curie (1859 – 1906): radiation and </a:t>
            </a:r>
            <a:r>
              <a:rPr lang="en-US" altLang="en-US" dirty="0" smtClean="0">
                <a:latin typeface="Calibri" panose="020F0502020204030204" pitchFamily="34" charset="0"/>
                <a:ea typeface="ＭＳ Ｐゴシック" panose="020B0600070205080204" pitchFamily="34" charset="-128"/>
              </a:rPr>
              <a:t>atoms</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Subatomic particles: Are atoms mostly empty space???</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Max Planck (1858 – 1947): quantum </a:t>
            </a:r>
            <a:r>
              <a:rPr lang="en-US" altLang="en-US" dirty="0" smtClean="0">
                <a:latin typeface="Calibri" panose="020F0502020204030204" pitchFamily="34" charset="0"/>
                <a:ea typeface="ＭＳ Ｐゴシック" panose="020B0600070205080204" pitchFamily="34" charset="-128"/>
              </a:rPr>
              <a:t>theory</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How do atoms radiate energy? </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work of Albert Einstein (1879 – 1955)</a:t>
            </a:r>
          </a:p>
          <a:p>
            <a:pPr lvl="2" eaLnBrk="1" hangingPunct="1">
              <a:lnSpc>
                <a:spcPct val="90000"/>
              </a:lnSpc>
            </a:pPr>
            <a:r>
              <a:rPr lang="en-US" altLang="en-US" b="1" u="sng" dirty="0">
                <a:latin typeface="Calibri" panose="020F0502020204030204" pitchFamily="34" charset="0"/>
                <a:ea typeface="ＭＳ Ｐゴシック" panose="020B0600070205080204" pitchFamily="34" charset="-128"/>
              </a:rPr>
              <a:t>Theory of </a:t>
            </a:r>
            <a:r>
              <a:rPr lang="en-US" altLang="en-US" b="1" u="sng" dirty="0" smtClean="0">
                <a:latin typeface="Calibri" panose="020F0502020204030204" pitchFamily="34" charset="0"/>
                <a:ea typeface="ＭＳ Ｐゴシック" panose="020B0600070205080204" pitchFamily="34" charset="-128"/>
              </a:rPr>
              <a:t>relativity</a:t>
            </a:r>
            <a:r>
              <a:rPr lang="en-US" altLang="en-US" dirty="0" smtClean="0">
                <a:latin typeface="Calibri" panose="020F0502020204030204" pitchFamily="34" charset="0"/>
                <a:ea typeface="ＭＳ Ｐゴシック" panose="020B0600070205080204" pitchFamily="34" charset="-128"/>
              </a:rPr>
              <a:t>: E=mc₂</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Energy = mass x speed of light</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Four dimensional space-time continuum</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Energy of the atom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7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7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17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noChangeArrowheads="1"/>
          </p:cNvSpPr>
          <p:nvPr>
            <p:ph type="title"/>
          </p:nvPr>
        </p:nvSpPr>
        <p:spPr>
          <a:xfrm>
            <a:off x="685800" y="0"/>
            <a:ext cx="8458200" cy="990600"/>
          </a:xfrm>
        </p:spPr>
        <p:txBody>
          <a:bodyPr/>
          <a:lstStyle/>
          <a:p>
            <a:pPr eaLnBrk="1" hangingPunct="1"/>
            <a:r>
              <a:rPr lang="en-US" altLang="en-US" dirty="0">
                <a:latin typeface="Calibri" panose="020F0502020204030204" pitchFamily="34" charset="0"/>
                <a:ea typeface="ＭＳ Ｐゴシック" panose="020B0600070205080204" pitchFamily="34" charset="-128"/>
              </a:rPr>
              <a:t>The New Imperialism</a:t>
            </a:r>
          </a:p>
        </p:txBody>
      </p:sp>
      <p:sp>
        <p:nvSpPr>
          <p:cNvPr id="54274" name="Rectangle 7"/>
          <p:cNvSpPr>
            <a:spLocks noGrp="1" noChangeArrowheads="1"/>
          </p:cNvSpPr>
          <p:nvPr>
            <p:ph type="body" idx="1"/>
          </p:nvPr>
        </p:nvSpPr>
        <p:spPr>
          <a:xfrm>
            <a:off x="685800" y="1003300"/>
            <a:ext cx="7620000" cy="5181600"/>
          </a:xfrm>
        </p:spPr>
        <p:txBody>
          <a:bodyPr/>
          <a:lstStyle/>
          <a:p>
            <a:pPr eaLnBrk="1" hangingPunct="1">
              <a:lnSpc>
                <a:spcPct val="80000"/>
              </a:lnSpc>
              <a:defRPr/>
            </a:pPr>
            <a:r>
              <a:rPr lang="en-US" altLang="en-US" dirty="0">
                <a:latin typeface="Calibri" pitchFamily="34" charset="0"/>
                <a:ea typeface="ＭＳ Ｐゴシック" pitchFamily="34" charset="-128"/>
              </a:rPr>
              <a:t>Causes of the New Imperialism</a:t>
            </a:r>
          </a:p>
          <a:p>
            <a:pPr lvl="1" eaLnBrk="1" hangingPunct="1">
              <a:lnSpc>
                <a:spcPct val="80000"/>
              </a:lnSpc>
              <a:defRPr/>
            </a:pPr>
            <a:r>
              <a:rPr lang="en-US" altLang="en-US" dirty="0">
                <a:latin typeface="Calibri" pitchFamily="34" charset="0"/>
                <a:ea typeface="ＭＳ Ｐゴシック" pitchFamily="34" charset="-128"/>
              </a:rPr>
              <a:t>Competition among European nations</a:t>
            </a:r>
          </a:p>
          <a:p>
            <a:pPr marL="1143000" lvl="1" eaLnBrk="1" hangingPunct="1">
              <a:lnSpc>
                <a:spcPct val="80000"/>
              </a:lnSpc>
              <a:defRPr/>
            </a:pPr>
            <a:r>
              <a:rPr lang="en-US" altLang="en-US" dirty="0">
                <a:latin typeface="Calibri" pitchFamily="34" charset="0"/>
                <a:ea typeface="ＭＳ Ｐゴシック" pitchFamily="34" charset="-128"/>
              </a:rPr>
              <a:t> </a:t>
            </a:r>
            <a:r>
              <a:rPr lang="en-US" altLang="en-US" sz="2400" dirty="0">
                <a:latin typeface="Calibri" pitchFamily="34" charset="0"/>
                <a:ea typeface="ＭＳ Ｐゴシック" pitchFamily="34" charset="-128"/>
              </a:rPr>
              <a:t>Economic resources and international prestige </a:t>
            </a:r>
          </a:p>
          <a:p>
            <a:pPr lvl="1" eaLnBrk="1" hangingPunct="1">
              <a:lnSpc>
                <a:spcPct val="80000"/>
              </a:lnSpc>
              <a:defRPr/>
            </a:pPr>
            <a:r>
              <a:rPr lang="en-US" altLang="en-US" dirty="0">
                <a:latin typeface="Calibri" pitchFamily="34" charset="0"/>
                <a:ea typeface="ＭＳ Ｐゴシック" pitchFamily="34" charset="-128"/>
              </a:rPr>
              <a:t>Nationalism and patriotic fervor</a:t>
            </a:r>
          </a:p>
          <a:p>
            <a:pPr marL="1143000" lvl="1" eaLnBrk="1" hangingPunct="1">
              <a:lnSpc>
                <a:spcPct val="80000"/>
              </a:lnSpc>
              <a:defRPr/>
            </a:pPr>
            <a:r>
              <a:rPr lang="en-US" altLang="en-US" sz="2400" dirty="0">
                <a:latin typeface="Calibri" pitchFamily="34" charset="0"/>
                <a:ea typeface="ＭＳ Ｐゴシック" pitchFamily="34" charset="-128"/>
              </a:rPr>
              <a:t>Schools, newspapers, volunteer groups, theater </a:t>
            </a:r>
          </a:p>
          <a:p>
            <a:pPr lvl="1" eaLnBrk="1" hangingPunct="1">
              <a:lnSpc>
                <a:spcPct val="80000"/>
              </a:lnSpc>
              <a:defRPr/>
            </a:pPr>
            <a:r>
              <a:rPr lang="en-US" altLang="en-US" dirty="0">
                <a:latin typeface="Calibri" pitchFamily="34" charset="0"/>
                <a:ea typeface="ＭＳ Ｐゴシック" pitchFamily="34" charset="-128"/>
              </a:rPr>
              <a:t>The role of Social Darwinism and racism</a:t>
            </a:r>
          </a:p>
          <a:p>
            <a:pPr lvl="1" eaLnBrk="1" hangingPunct="1">
              <a:lnSpc>
                <a:spcPct val="80000"/>
              </a:lnSpc>
              <a:defRPr/>
            </a:pPr>
            <a:r>
              <a:rPr lang="en-US" altLang="en-US" dirty="0">
                <a:latin typeface="Calibri" pitchFamily="34" charset="0"/>
                <a:ea typeface="ＭＳ Ｐゴシック" pitchFamily="34" charset="-128"/>
              </a:rPr>
              <a:t>Religious motives</a:t>
            </a:r>
          </a:p>
          <a:p>
            <a:pPr lvl="2" eaLnBrk="1" hangingPunct="1">
              <a:lnSpc>
                <a:spcPct val="80000"/>
              </a:lnSpc>
              <a:defRPr/>
            </a:pPr>
            <a:r>
              <a:rPr lang="en-US" altLang="en-US" dirty="0">
                <a:latin typeface="Calibri" pitchFamily="34" charset="0"/>
                <a:ea typeface="ＭＳ Ｐゴシック" pitchFamily="34" charset="-128"/>
              </a:rPr>
              <a:t>Humanitarianism and the “white man’s burden”</a:t>
            </a:r>
          </a:p>
          <a:p>
            <a:pPr lvl="1" eaLnBrk="1" hangingPunct="1">
              <a:lnSpc>
                <a:spcPct val="80000"/>
              </a:lnSpc>
              <a:defRPr/>
            </a:pPr>
            <a:r>
              <a:rPr lang="en-US" altLang="en-US" dirty="0">
                <a:latin typeface="Calibri" pitchFamily="34" charset="0"/>
                <a:ea typeface="ＭＳ Ｐゴシック" pitchFamily="34" charset="-128"/>
              </a:rPr>
              <a:t>The economic motive</a:t>
            </a:r>
          </a:p>
          <a:p>
            <a:pPr lvl="2" eaLnBrk="1" hangingPunct="1">
              <a:lnSpc>
                <a:spcPct val="80000"/>
              </a:lnSpc>
              <a:defRPr/>
            </a:pPr>
            <a:r>
              <a:rPr lang="en-US" altLang="en-US" dirty="0">
                <a:latin typeface="Calibri" pitchFamily="34" charset="0"/>
                <a:ea typeface="ＭＳ Ｐゴシック" pitchFamily="34" charset="-128"/>
              </a:rPr>
              <a:t>Economic imperialism </a:t>
            </a:r>
          </a:p>
          <a:p>
            <a:pPr marL="1600200" lvl="2" eaLnBrk="1" hangingPunct="1">
              <a:lnSpc>
                <a:spcPct val="80000"/>
              </a:lnSpc>
              <a:defRPr/>
            </a:pPr>
            <a:r>
              <a:rPr lang="en-US" altLang="en-US" sz="2000" dirty="0">
                <a:latin typeface="Calibri" pitchFamily="34" charset="0"/>
                <a:ea typeface="ＭＳ Ｐゴシック" pitchFamily="34" charset="-128"/>
              </a:rPr>
              <a:t>Not always profitable </a:t>
            </a:r>
          </a:p>
          <a:p>
            <a:pPr lvl="2" eaLnBrk="1" hangingPunct="1">
              <a:lnSpc>
                <a:spcPct val="80000"/>
              </a:lnSpc>
              <a:defRPr/>
            </a:pPr>
            <a:r>
              <a:rPr lang="en-US" altLang="en-US" dirty="0">
                <a:latin typeface="Calibri" pitchFamily="34" charset="0"/>
                <a:ea typeface="ＭＳ Ｐゴシック" pitchFamily="34" charset="-128"/>
              </a:rPr>
              <a:t>Marxist critique: V.I. Lenin, </a:t>
            </a:r>
            <a:r>
              <a:rPr lang="en-US" altLang="en-US" i="1" dirty="0">
                <a:latin typeface="Calibri" pitchFamily="34" charset="0"/>
                <a:ea typeface="ＭＳ Ｐゴシック" pitchFamily="34" charset="-128"/>
              </a:rPr>
              <a:t>Imperialism, the Highest Stage of World Capitalism </a:t>
            </a:r>
          </a:p>
          <a:p>
            <a:pPr lvl="3" eaLnBrk="1" hangingPunct="1">
              <a:lnSpc>
                <a:spcPct val="80000"/>
              </a:lnSpc>
              <a:defRPr/>
            </a:pPr>
            <a:endParaRPr lang="en-US" altLang="en-US" sz="1600" dirty="0">
              <a:latin typeface="Calibri" pitchFamily="34" charset="0"/>
              <a:ea typeface="ＭＳ Ｐゴシック" pitchFamily="34" charset="-128"/>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6" name="Title 1"/>
          <p:cNvSpPr>
            <a:spLocks noGrp="1"/>
          </p:cNvSpPr>
          <p:nvPr>
            <p:ph type="title" idx="4294967295"/>
          </p:nvPr>
        </p:nvSpPr>
        <p:spPr>
          <a:xfrm>
            <a:off x="0" y="76200"/>
            <a:ext cx="9144000" cy="381000"/>
          </a:xfrm>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Soap and the White Man’s Burden</a:t>
            </a:r>
            <a:endParaRPr lang="en-US" altLang="en-US" dirty="0">
              <a:ea typeface="ＭＳ Ｐゴシック" panose="020B0600070205080204" pitchFamily="34" charset="-128"/>
            </a:endParaRPr>
          </a:p>
        </p:txBody>
      </p:sp>
      <p:sp>
        <p:nvSpPr>
          <p:cNvPr id="593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p742</a:t>
            </a:r>
          </a:p>
        </p:txBody>
      </p:sp>
      <p:pic>
        <p:nvPicPr>
          <p:cNvPr id="41989" name="Picture 1" descr="A photo shows a white captain of a ship, washing his hands with soap. It also shows a white merchant selling a bar of soap to a poor black man. " title="Soap and the White Man’s Burd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7038" y="685800"/>
            <a:ext cx="3209925"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Rectangle 1"/>
          <p:cNvSpPr>
            <a:spLocks noChangeArrowheads="1"/>
          </p:cNvSpPr>
          <p:nvPr/>
        </p:nvSpPr>
        <p:spPr bwMode="auto">
          <a:xfrm>
            <a:off x="762000" y="5556250"/>
            <a:ext cx="762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concept of the ‘‘white man’s burden’’ included the belief that the superiority of their civilization obligated Europeans to impose their practices on supposedly primitive nonwhites.</a:t>
            </a:r>
            <a:endParaRPr lang="en-US" altLang="en-US" sz="20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noChangeArrowheads="1"/>
          </p:cNvSpPr>
          <p:nvPr>
            <p:ph type="title"/>
          </p:nvPr>
        </p:nvSpPr>
        <p:spPr>
          <a:xfrm>
            <a:off x="685800" y="0"/>
            <a:ext cx="8458200" cy="990600"/>
          </a:xfrm>
        </p:spPr>
        <p:txBody>
          <a:bodyPr/>
          <a:lstStyle/>
          <a:p>
            <a:pPr marL="342900" indent="-342900" eaLnBrk="1" hangingPunct="1">
              <a:lnSpc>
                <a:spcPct val="80000"/>
              </a:lnSpc>
            </a:pPr>
            <a:r>
              <a:rPr lang="en-US" altLang="en-US" dirty="0">
                <a:latin typeface="Calibri" panose="020F0502020204030204" pitchFamily="34" charset="0"/>
                <a:ea typeface="ＭＳ Ｐゴシック" panose="020B0600070205080204" pitchFamily="34" charset="-128"/>
              </a:rPr>
              <a:t>The Scramble for Africa (Slide 1 of 2)</a:t>
            </a:r>
          </a:p>
        </p:txBody>
      </p:sp>
      <p:sp>
        <p:nvSpPr>
          <p:cNvPr id="61443" name="Rectangle 7"/>
          <p:cNvSpPr>
            <a:spLocks noGrp="1" noChangeArrowheads="1"/>
          </p:cNvSpPr>
          <p:nvPr>
            <p:ph type="body" idx="1"/>
          </p:nvPr>
        </p:nvSpPr>
        <p:spPr>
          <a:xfrm>
            <a:off x="685800" y="990600"/>
            <a:ext cx="8382000" cy="5410200"/>
          </a:xfrm>
        </p:spPr>
        <p:txBody>
          <a:bodyPr/>
          <a:lstStyle/>
          <a:p>
            <a:pPr eaLnBrk="1" hangingPunct="1">
              <a:lnSpc>
                <a:spcPct val="80000"/>
              </a:lnSpc>
            </a:pPr>
            <a:r>
              <a:rPr lang="en-US" altLang="en-US" dirty="0">
                <a:latin typeface="Calibri" panose="020F0502020204030204" pitchFamily="34" charset="0"/>
                <a:ea typeface="ＭＳ Ｐゴシック" panose="020B0600070205080204" pitchFamily="34" charset="-128"/>
              </a:rPr>
              <a:t>South Africa</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Britain’s Cape Colony</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Tensions with the Boers (Afrikaners)</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Great Trek, 1835</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Region between Orange Free State and the Vaal River (Transvaal)</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Cecil Rhodes (1853 – 1902)</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Diamond and gold companies</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Seizure of the Transvaal</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Attempts to overthrow the neighboring Boer Government</a:t>
            </a:r>
          </a:p>
          <a:p>
            <a:pPr eaLnBrk="1" hangingPunct="1">
              <a:lnSpc>
                <a:spcPct val="80000"/>
              </a:lnSpc>
            </a:pPr>
            <a:r>
              <a:rPr lang="en-US" altLang="en-US" dirty="0">
                <a:latin typeface="Calibri" panose="020F0502020204030204" pitchFamily="34" charset="0"/>
                <a:ea typeface="ＭＳ Ｐゴシック" panose="020B0600070205080204" pitchFamily="34" charset="-128"/>
              </a:rPr>
              <a:t>The Boer War, 1899-1902</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Lessons on the costliness of modern warfare</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Union of South Africa, 1910</a:t>
            </a:r>
          </a:p>
          <a:p>
            <a:pPr lvl="3" eaLnBrk="1" hangingPunct="1">
              <a:lnSpc>
                <a:spcPct val="80000"/>
              </a:lnSpc>
            </a:pPr>
            <a:endParaRPr lang="en-US" altLang="en-US" sz="1600" dirty="0">
              <a:latin typeface="Calibri" panose="020F0502020204030204" pitchFamily="34" charset="0"/>
              <a:ea typeface="ＭＳ Ｐゴシック" panose="020B0600070205080204" pitchFamily="34" charset="-128"/>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Boer War and Apartheid</a:t>
            </a:r>
            <a:endParaRPr lang="en-US" dirty="0"/>
          </a:p>
        </p:txBody>
      </p:sp>
      <p:sp>
        <p:nvSpPr>
          <p:cNvPr id="3" name="Content Placeholder 2"/>
          <p:cNvSpPr>
            <a:spLocks noGrp="1"/>
          </p:cNvSpPr>
          <p:nvPr>
            <p:ph idx="1"/>
          </p:nvPr>
        </p:nvSpPr>
        <p:spPr>
          <a:xfrm>
            <a:off x="652463" y="838200"/>
            <a:ext cx="8034337" cy="5715000"/>
          </a:xfrm>
        </p:spPr>
        <p:txBody>
          <a:bodyPr/>
          <a:lstStyle/>
          <a:p>
            <a:r>
              <a:rPr lang="en-US" altLang="en-US" sz="2800" dirty="0">
                <a:latin typeface="Verdana" pitchFamily="34" charset="0"/>
                <a:ea typeface="ＭＳ Ｐゴシック" pitchFamily="34" charset="-128"/>
                <a:cs typeface="ＭＳ Ｐゴシック" pitchFamily="34" charset="-128"/>
              </a:rPr>
              <a:t>Boer War: 1899</a:t>
            </a:r>
          </a:p>
          <a:p>
            <a:pPr lvl="1"/>
            <a:r>
              <a:rPr lang="en-US" altLang="en-US" sz="2500" dirty="0">
                <a:latin typeface="Verdana" pitchFamily="34" charset="0"/>
                <a:ea typeface="ＭＳ Ｐゴシック" pitchFamily="34" charset="-128"/>
                <a:cs typeface="Verdana" pitchFamily="34" charset="0"/>
              </a:rPr>
              <a:t>Boers- guerilla warfare</a:t>
            </a:r>
          </a:p>
          <a:p>
            <a:pPr lvl="1"/>
            <a:r>
              <a:rPr lang="en-US" altLang="en-US" sz="2500" dirty="0">
                <a:latin typeface="Verdana" pitchFamily="34" charset="0"/>
                <a:ea typeface="ＭＳ Ｐゴシック" pitchFamily="34" charset="-128"/>
                <a:cs typeface="Verdana" pitchFamily="34" charset="0"/>
              </a:rPr>
              <a:t>British response: Placed Boer women and children in concentration camps, where many died. </a:t>
            </a:r>
          </a:p>
          <a:p>
            <a:r>
              <a:rPr lang="en-US" altLang="en-US" sz="2800" dirty="0">
                <a:latin typeface="Verdana" pitchFamily="34" charset="0"/>
                <a:ea typeface="ＭＳ Ｐゴシック" pitchFamily="34" charset="-128"/>
                <a:cs typeface="ＭＳ Ｐゴシック" pitchFamily="34" charset="-128"/>
              </a:rPr>
              <a:t>1910: British join all South Africa into a confederation and establish a constitution with Apartheid laws:</a:t>
            </a:r>
          </a:p>
          <a:p>
            <a:pPr lvl="1"/>
            <a:r>
              <a:rPr lang="en-US" altLang="en-US" sz="2500" b="1" dirty="0">
                <a:latin typeface="Verdana" pitchFamily="34" charset="0"/>
                <a:ea typeface="ＭＳ Ｐゴシック" pitchFamily="34" charset="-128"/>
                <a:cs typeface="Verdana" pitchFamily="34" charset="0"/>
              </a:rPr>
              <a:t>Apartheid</a:t>
            </a:r>
            <a:r>
              <a:rPr lang="en-US" altLang="en-US" sz="2500" dirty="0">
                <a:latin typeface="Verdana" pitchFamily="34" charset="0"/>
                <a:ea typeface="ＭＳ Ｐゴシック" pitchFamily="34" charset="-128"/>
                <a:cs typeface="Verdana" pitchFamily="34" charset="0"/>
              </a:rPr>
              <a:t>: “Separateness”- South Africa became a segregated state, in which a white minority ruled over a black majority.</a:t>
            </a:r>
          </a:p>
          <a:p>
            <a:endParaRPr lang="en-US" dirty="0"/>
          </a:p>
        </p:txBody>
      </p:sp>
    </p:spTree>
    <p:extLst>
      <p:ext uri="{BB962C8B-B14F-4D97-AF65-F5344CB8AC3E}">
        <p14:creationId xmlns:p14="http://schemas.microsoft.com/office/powerpoint/2010/main" val="37304270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84" y="381000"/>
            <a:ext cx="9067800" cy="381000"/>
          </a:xfrm>
        </p:spPr>
        <p:txBody>
          <a:bodyPr/>
          <a:lstStyle/>
          <a:p>
            <a:r>
              <a:rPr lang="en-US" dirty="0" smtClean="0"/>
              <a:t>Apartheid</a:t>
            </a:r>
            <a:endParaRPr lang="en-US" dirty="0"/>
          </a:p>
        </p:txBody>
      </p:sp>
      <p:sp>
        <p:nvSpPr>
          <p:cNvPr id="3" name="Content Placeholder 2"/>
          <p:cNvSpPr>
            <a:spLocks noGrp="1"/>
          </p:cNvSpPr>
          <p:nvPr>
            <p:ph idx="1"/>
          </p:nvPr>
        </p:nvSpPr>
        <p:spPr>
          <a:xfrm>
            <a:off x="652463" y="1143000"/>
            <a:ext cx="8034337" cy="5410200"/>
          </a:xfrm>
        </p:spPr>
        <p:txBody>
          <a:bodyPr/>
          <a:lstStyle/>
          <a:p>
            <a:r>
              <a:rPr lang="en-US" altLang="en-US" sz="2800" dirty="0">
                <a:latin typeface="Verdana" pitchFamily="34" charset="0"/>
                <a:ea typeface="ＭＳ Ｐゴシック" pitchFamily="34" charset="-128"/>
                <a:cs typeface="ＭＳ Ｐゴシック" pitchFamily="34" charset="-128"/>
              </a:rPr>
              <a:t>Black South Africans forbidden to vote, own property, hold office, or participate in any way in white society.</a:t>
            </a:r>
          </a:p>
          <a:p>
            <a:pPr lvl="1"/>
            <a:r>
              <a:rPr lang="en-US" altLang="en-US" dirty="0">
                <a:latin typeface="Verdana" pitchFamily="34" charset="0"/>
                <a:ea typeface="ＭＳ Ｐゴシック" pitchFamily="34" charset="-128"/>
                <a:cs typeface="Verdana" pitchFamily="34" charset="0"/>
              </a:rPr>
              <a:t>Black South Africans needed “passports” to leave their “townships”.</a:t>
            </a:r>
          </a:p>
          <a:p>
            <a:r>
              <a:rPr lang="en-US" altLang="en-US" sz="2800" dirty="0">
                <a:latin typeface="Verdana" pitchFamily="34" charset="0"/>
                <a:ea typeface="ＭＳ Ｐゴシック" pitchFamily="34" charset="-128"/>
                <a:cs typeface="ＭＳ Ｐゴシック" pitchFamily="34" charset="-128"/>
              </a:rPr>
              <a:t>Apartheid remained a legal institution in South Africa until </a:t>
            </a:r>
            <a:r>
              <a:rPr lang="en-US" altLang="en-US" sz="2800" b="1" i="1" dirty="0">
                <a:latin typeface="Verdana" pitchFamily="34" charset="0"/>
                <a:ea typeface="ＭＳ Ｐゴシック" pitchFamily="34" charset="-128"/>
                <a:cs typeface="ＭＳ Ｐゴシック" pitchFamily="34" charset="-128"/>
              </a:rPr>
              <a:t>1994.</a:t>
            </a:r>
          </a:p>
          <a:p>
            <a:r>
              <a:rPr lang="en-US" altLang="en-US" sz="2800" dirty="0">
                <a:latin typeface="Verdana" pitchFamily="34" charset="0"/>
                <a:ea typeface="ＭＳ Ｐゴシック" pitchFamily="34" charset="-128"/>
                <a:cs typeface="ＭＳ Ｐゴシック" pitchFamily="34" charset="-128"/>
              </a:rPr>
              <a:t>South Africa continues to struggle with racial tension and economic injustice (black poverty still very prevalent).</a:t>
            </a:r>
          </a:p>
          <a:p>
            <a:pPr lvl="1"/>
            <a:r>
              <a:rPr lang="en-US" altLang="en-US" sz="2400" dirty="0">
                <a:latin typeface="Verdana" pitchFamily="34" charset="0"/>
                <a:ea typeface="ＭＳ Ｐゴシック" pitchFamily="34" charset="-128"/>
                <a:cs typeface="Verdana" pitchFamily="34" charset="0"/>
              </a:rPr>
              <a:t>AIDS epidemic has ravaged the country.</a:t>
            </a:r>
            <a:endParaRPr lang="en-US" dirty="0"/>
          </a:p>
        </p:txBody>
      </p:sp>
    </p:spTree>
    <p:extLst>
      <p:ext uri="{BB962C8B-B14F-4D97-AF65-F5344CB8AC3E}">
        <p14:creationId xmlns:p14="http://schemas.microsoft.com/office/powerpoint/2010/main" val="12236511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610600" cy="1447800"/>
          </a:xfrm>
        </p:spPr>
        <p:txBody>
          <a:bodyPr/>
          <a:lstStyle/>
          <a:p>
            <a:r>
              <a:rPr lang="en-US" sz="2400" dirty="0" smtClean="0"/>
              <a:t>Diamond mining in Kimberly, South Africa, 1900. These men are mining for De Beers Diamond Co, started by Cecil Rhodes, and even today one of the biggest purchasers of “blood diamonds” or “conflict diamonds”</a:t>
            </a:r>
            <a:endParaRPr lang="en-US" sz="2400"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73323" y="1600200"/>
            <a:ext cx="4792617"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48038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534400" cy="914400"/>
          </a:xfrm>
        </p:spPr>
        <p:txBody>
          <a:bodyPr/>
          <a:lstStyle/>
          <a:p>
            <a:r>
              <a:rPr lang="en-US" sz="2800" dirty="0" smtClean="0"/>
              <a:t>These signs were typical in Apartheid South Africa</a:t>
            </a:r>
            <a:endParaRPr lang="en-US" sz="28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7804" y="990600"/>
            <a:ext cx="674365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12204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it-IT" sz="3000" kern="1200" dirty="0">
                <a:solidFill>
                  <a:srgbClr val="000000"/>
                </a:solidFill>
                <a:latin typeface="Calibri"/>
                <a:ea typeface="ＭＳ Ｐゴシック"/>
                <a:cs typeface="ＭＳ Ｐゴシック"/>
              </a:rPr>
              <a:t>MAP 24.1 Africa in 1914</a:t>
            </a:r>
            <a:endParaRPr lang="it-IT" dirty="0"/>
          </a:p>
        </p:txBody>
      </p:sp>
      <p:sp>
        <p:nvSpPr>
          <p:cNvPr id="62466"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24.1 p744</a:t>
            </a:r>
          </a:p>
        </p:txBody>
      </p:sp>
      <p:pic>
        <p:nvPicPr>
          <p:cNvPr id="44037" name="Picture 2" descr="An Africa map shows various colony possessions over Africa in 1914. &#10;Colonies of Spain: Rio de Oro, Rio Muni, and north of Morocco. &#10;Colonies possessed by Great Britain: Gambia, South Africa, Bechuanaland, Basutoland, Swaziland, Southern Rhodesia, Northern Rhodesia, Uganda, Kenya, Sudan, Nigeria, Gold Coast, Sierra, Egypt and central parts of Somaliland. &#10;Colonies under Germany: German Southwest Africa, German East Africa, Cameroons, and Togoland. &#10;Colonies of Belgium: Belgian Congo&#10;Colonies falling under Italy: Libya, Eritrea, parts of Somaliland adjacent to Indian Ocean. &#10;French colonies: Morocco, Algeria, Tunis, Senegal, French West Africa, French Equatorial Africa, and Madagascar. &#10;Colonies of Portugal: Angola, Mozambique, and Guinea. &#10;Independent counties: Liberia and Abyssinia (Ethiopia). " title="MAP 24.1 Africa in 19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33400"/>
            <a:ext cx="4876800"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The Struggle for South Africa</a:t>
            </a:r>
            <a:endParaRPr lang="en-US" dirty="0"/>
          </a:p>
        </p:txBody>
      </p:sp>
      <p:sp>
        <p:nvSpPr>
          <p:cNvPr id="6451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p745</a:t>
            </a:r>
          </a:p>
        </p:txBody>
      </p:sp>
      <p:pic>
        <p:nvPicPr>
          <p:cNvPr id="46085" name="Picture 2" descr="An African map marks Boer republics namely, Orange Free State and Transvaal, and the route tracking Great Trek (Boer Migration) through the territories. " title="The Struggle for South Afric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835025"/>
            <a:ext cx="40005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noChangeArrowheads="1"/>
          </p:cNvSpPr>
          <p:nvPr>
            <p:ph type="title"/>
          </p:nvPr>
        </p:nvSpPr>
        <p:spPr>
          <a:xfrm>
            <a:off x="749300" y="152400"/>
            <a:ext cx="8301037" cy="685800"/>
          </a:xfrm>
        </p:spPr>
        <p:txBody>
          <a:bodyPr/>
          <a:lstStyle/>
          <a:p>
            <a:pPr eaLnBrk="1" hangingPunct="1"/>
            <a:r>
              <a:rPr lang="en-US" altLang="en-US" dirty="0">
                <a:latin typeface="Calibri" panose="020F0502020204030204" pitchFamily="34" charset="0"/>
                <a:ea typeface="ＭＳ Ｐゴシック" panose="020B0600070205080204" pitchFamily="34" charset="-128"/>
              </a:rPr>
              <a:t>The Scramble for Africa (Slide 2 of 2)</a:t>
            </a:r>
          </a:p>
        </p:txBody>
      </p:sp>
      <p:sp>
        <p:nvSpPr>
          <p:cNvPr id="66563" name="Rectangle 9"/>
          <p:cNvSpPr>
            <a:spLocks noGrp="1" noChangeArrowheads="1"/>
          </p:cNvSpPr>
          <p:nvPr>
            <p:ph type="body" idx="1"/>
          </p:nvPr>
        </p:nvSpPr>
        <p:spPr>
          <a:xfrm>
            <a:off x="762000" y="990600"/>
            <a:ext cx="7769225" cy="4508500"/>
          </a:xfrm>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Portuguese and French Possessions</a:t>
            </a:r>
          </a:p>
          <a:p>
            <a:pPr lvl="1" eaLnBrk="1" hangingPunct="1">
              <a:lnSpc>
                <a:spcPct val="90000"/>
              </a:lnSpc>
            </a:pPr>
            <a:r>
              <a:rPr lang="en-US" altLang="en-US">
                <a:latin typeface="Calibri" panose="020F0502020204030204" pitchFamily="34" charset="0"/>
                <a:ea typeface="ＭＳ Ｐゴシック" panose="020B0600070205080204" pitchFamily="34" charset="-128"/>
              </a:rPr>
              <a:t>Portugal’s hold on Mozambique and Angola</a:t>
            </a:r>
          </a:p>
          <a:p>
            <a:pPr lvl="1" eaLnBrk="1" hangingPunct="1">
              <a:lnSpc>
                <a:spcPct val="90000"/>
              </a:lnSpc>
            </a:pPr>
            <a:r>
              <a:rPr lang="en-US" altLang="en-US">
                <a:latin typeface="Calibri" panose="020F0502020204030204" pitchFamily="34" charset="0"/>
                <a:ea typeface="ＭＳ Ｐゴシック" panose="020B0600070205080204" pitchFamily="34" charset="-128"/>
              </a:rPr>
              <a:t>French expansion: Algeria, West Africa, Tunisia, and Morocco</a:t>
            </a:r>
          </a:p>
          <a:p>
            <a:pPr eaLnBrk="1" hangingPunct="1">
              <a:lnSpc>
                <a:spcPct val="90000"/>
              </a:lnSpc>
            </a:pPr>
            <a:r>
              <a:rPr lang="en-US" altLang="en-US">
                <a:latin typeface="Calibri" panose="020F0502020204030204" pitchFamily="34" charset="0"/>
                <a:ea typeface="ＭＳ Ｐゴシック" panose="020B0600070205080204" pitchFamily="34" charset="-128"/>
              </a:rPr>
              <a:t>Other British Possessions</a:t>
            </a:r>
          </a:p>
          <a:p>
            <a:pPr lvl="1" eaLnBrk="1" hangingPunct="1">
              <a:lnSpc>
                <a:spcPct val="90000"/>
              </a:lnSpc>
            </a:pPr>
            <a:r>
              <a:rPr lang="en-US" altLang="en-US">
                <a:latin typeface="Calibri" panose="020F0502020204030204" pitchFamily="34" charset="0"/>
                <a:ea typeface="ＭＳ Ｐゴシック" panose="020B0600070205080204" pitchFamily="34" charset="-128"/>
              </a:rPr>
              <a:t>From Egypt and the Suez Canal to the Sudan</a:t>
            </a:r>
          </a:p>
          <a:p>
            <a:pPr eaLnBrk="1" hangingPunct="1">
              <a:lnSpc>
                <a:spcPct val="90000"/>
              </a:lnSpc>
            </a:pPr>
            <a:r>
              <a:rPr lang="en-US" altLang="en-US">
                <a:latin typeface="Calibri" panose="020F0502020204030204" pitchFamily="34" charset="0"/>
                <a:ea typeface="ＭＳ Ｐゴシック" panose="020B0600070205080204" pitchFamily="34" charset="-128"/>
              </a:rPr>
              <a:t>Belgium and Central Africa</a:t>
            </a:r>
          </a:p>
          <a:p>
            <a:pPr lvl="1" eaLnBrk="1" hangingPunct="1">
              <a:lnSpc>
                <a:spcPct val="90000"/>
              </a:lnSpc>
            </a:pPr>
            <a:r>
              <a:rPr lang="en-US" altLang="en-US">
                <a:latin typeface="Calibri" panose="020F0502020204030204" pitchFamily="34" charset="0"/>
                <a:ea typeface="ＭＳ Ｐゴシック" panose="020B0600070205080204" pitchFamily="34" charset="-128"/>
              </a:rPr>
              <a:t>Leopold II (1865 – 1909) and the Congo</a:t>
            </a:r>
          </a:p>
          <a:p>
            <a:pPr eaLnBrk="1" hangingPunct="1">
              <a:lnSpc>
                <a:spcPct val="90000"/>
              </a:lnSpc>
            </a:pPr>
            <a:r>
              <a:rPr lang="en-US" altLang="en-US">
                <a:latin typeface="Calibri" panose="020F0502020204030204" pitchFamily="34" charset="0"/>
                <a:ea typeface="ＭＳ Ｐゴシック" panose="020B0600070205080204" pitchFamily="34" charset="-128"/>
              </a:rPr>
              <a:t>German Possessions</a:t>
            </a:r>
          </a:p>
          <a:p>
            <a:pPr lvl="1" eaLnBrk="1" hangingPunct="1">
              <a:lnSpc>
                <a:spcPct val="90000"/>
              </a:lnSpc>
            </a:pPr>
            <a:r>
              <a:rPr lang="en-US" altLang="en-US">
                <a:latin typeface="Calibri" panose="020F0502020204030204" pitchFamily="34" charset="0"/>
                <a:ea typeface="ＭＳ Ｐゴシック" panose="020B0600070205080204" pitchFamily="34" charset="-128"/>
              </a:rPr>
              <a:t>Imperialism in South West Africa, Cameroon, Togoland, and  East Africa</a:t>
            </a:r>
          </a:p>
          <a:p>
            <a:pPr eaLnBrk="1" hangingPunct="1">
              <a:lnSpc>
                <a:spcPct val="90000"/>
              </a:lnSpc>
            </a:pPr>
            <a:r>
              <a:rPr lang="en-US" altLang="en-US">
                <a:latin typeface="Calibri" panose="020F0502020204030204" pitchFamily="34" charset="0"/>
                <a:ea typeface="ＭＳ Ｐゴシック" panose="020B0600070205080204" pitchFamily="34" charset="-128"/>
              </a:rPr>
              <a:t>Impact on Africa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22746"/>
            <a:ext cx="8034337"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233" y="3429000"/>
            <a:ext cx="7984367"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79012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King Leopold II of Belgium</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69293" y="1219200"/>
            <a:ext cx="3200677" cy="510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81630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381000"/>
            <a:ext cx="78486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3112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51816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61721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9800" y="228600"/>
            <a:ext cx="4800599"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98672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1219200"/>
            <a:ext cx="3127519" cy="472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19200"/>
            <a:ext cx="4343400" cy="464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75735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German Empire in Africa</a:t>
            </a:r>
            <a:endParaRPr lang="en-US" dirty="0"/>
          </a:p>
        </p:txBody>
      </p:sp>
      <p:sp>
        <p:nvSpPr>
          <p:cNvPr id="3" name="Content Placeholder 2"/>
          <p:cNvSpPr>
            <a:spLocks noGrp="1"/>
          </p:cNvSpPr>
          <p:nvPr>
            <p:ph idx="1"/>
          </p:nvPr>
        </p:nvSpPr>
        <p:spPr>
          <a:xfrm>
            <a:off x="652463" y="914400"/>
            <a:ext cx="8034337" cy="5638800"/>
          </a:xfrm>
        </p:spPr>
        <p:txBody>
          <a:bodyPr/>
          <a:lstStyle/>
          <a:p>
            <a:pPr eaLnBrk="1" hangingPunct="1"/>
            <a:r>
              <a:rPr lang="en-US" altLang="en-US" sz="2600" dirty="0">
                <a:latin typeface="Verdana" pitchFamily="34" charset="0"/>
                <a:ea typeface="ＭＳ Ｐゴシック" pitchFamily="34" charset="-128"/>
                <a:cs typeface="ＭＳ Ｐゴシック" pitchFamily="34" charset="-128"/>
              </a:rPr>
              <a:t>Not much enthusiasm for imperialism; main motive was to compete against France and Britain.</a:t>
            </a:r>
          </a:p>
          <a:p>
            <a:pPr eaLnBrk="1" hangingPunct="1"/>
            <a:r>
              <a:rPr lang="en-US" altLang="en-US" sz="2600" dirty="0">
                <a:latin typeface="Verdana" pitchFamily="34" charset="0"/>
                <a:ea typeface="ＭＳ Ｐゴシック" pitchFamily="34" charset="-128"/>
                <a:cs typeface="ＭＳ Ｐゴシック" pitchFamily="34" charset="-128"/>
              </a:rPr>
              <a:t>In 1884 and 1885, Germany established protectorates over South-West Africa (today Namibia), Togoland, the Cameroons, and Tanganyika.</a:t>
            </a:r>
          </a:p>
          <a:p>
            <a:pPr eaLnBrk="1" hangingPunct="1"/>
            <a:r>
              <a:rPr lang="en-US" altLang="en-US" sz="2600" dirty="0">
                <a:latin typeface="Verdana" pitchFamily="34" charset="0"/>
                <a:ea typeface="ＭＳ Ｐゴシック" pitchFamily="34" charset="-128"/>
                <a:cs typeface="ＭＳ Ｐゴシック" pitchFamily="34" charset="-128"/>
              </a:rPr>
              <a:t>German imperialism was short-lived, involved few Germans, and produced no significant economic returns.</a:t>
            </a:r>
          </a:p>
          <a:p>
            <a:pPr eaLnBrk="1" hangingPunct="1"/>
            <a:r>
              <a:rPr lang="en-US" altLang="en-US" sz="2600" dirty="0">
                <a:latin typeface="Verdana" pitchFamily="34" charset="0"/>
                <a:ea typeface="ＭＳ Ｐゴシック" pitchFamily="34" charset="-128"/>
                <a:cs typeface="ＭＳ Ｐゴシック" pitchFamily="34" charset="-128"/>
              </a:rPr>
              <a:t>Genocide in South-West Africa</a:t>
            </a:r>
          </a:p>
          <a:p>
            <a:pPr lvl="1" eaLnBrk="1" hangingPunct="1"/>
            <a:r>
              <a:rPr lang="en-US" altLang="en-US" sz="2400" dirty="0">
                <a:latin typeface="Verdana" pitchFamily="34" charset="0"/>
                <a:ea typeface="ＭＳ Ｐゴシック" pitchFamily="34" charset="-128"/>
                <a:cs typeface="Verdana" pitchFamily="34" charset="0"/>
              </a:rPr>
              <a:t>1904 Genocide against the Herero people of South-West Africa: 80% of the pop. dead.</a:t>
            </a:r>
          </a:p>
          <a:p>
            <a:endParaRPr lang="en-US" dirty="0"/>
          </a:p>
        </p:txBody>
      </p:sp>
    </p:spTree>
    <p:extLst>
      <p:ext uri="{BB962C8B-B14F-4D97-AF65-F5344CB8AC3E}">
        <p14:creationId xmlns:p14="http://schemas.microsoft.com/office/powerpoint/2010/main" val="1124313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382000" cy="381000"/>
          </a:xfrm>
        </p:spPr>
        <p:txBody>
          <a:bodyPr/>
          <a:lstStyle/>
          <a:p>
            <a:r>
              <a:rPr lang="en-US" sz="2000" dirty="0" smtClean="0"/>
              <a:t>A German guards Herero women and children in German South-West Africa, 1906, in a prison camp. </a:t>
            </a:r>
            <a:endParaRPr lang="en-US" sz="2000" dirty="0"/>
          </a:p>
        </p:txBody>
      </p:sp>
      <p:pic>
        <p:nvPicPr>
          <p:cNvPr id="4" name="Content Placeholder 3" descr="018395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609600"/>
            <a:ext cx="6248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41070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57200"/>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CHRONOLOGY The New Imperialism: Africa</a:t>
            </a:r>
            <a:endParaRPr lang="en-US" dirty="0"/>
          </a:p>
        </p:txBody>
      </p:sp>
      <p:sp>
        <p:nvSpPr>
          <p:cNvPr id="6758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p747</a:t>
            </a:r>
          </a:p>
        </p:txBody>
      </p:sp>
      <p:graphicFrame>
        <p:nvGraphicFramePr>
          <p:cNvPr id="6" name="Table 5"/>
          <p:cNvGraphicFramePr>
            <a:graphicFrameLocks noGrp="1"/>
          </p:cNvGraphicFramePr>
          <p:nvPr>
            <p:extLst>
              <p:ext uri="{D42A27DB-BD31-4B8C-83A1-F6EECF244321}">
                <p14:modId xmlns:p14="http://schemas.microsoft.com/office/powerpoint/2010/main" val="3519950152"/>
              </p:ext>
            </p:extLst>
          </p:nvPr>
        </p:nvGraphicFramePr>
        <p:xfrm>
          <a:off x="985359" y="1320701"/>
          <a:ext cx="7848600" cy="5200368"/>
        </p:xfrm>
        <a:graphic>
          <a:graphicData uri="http://schemas.openxmlformats.org/drawingml/2006/table">
            <a:tbl>
              <a:tblPr firstRow="1"/>
              <a:tblGrid>
                <a:gridCol w="6122368">
                  <a:extLst>
                    <a:ext uri="{9D8B030D-6E8A-4147-A177-3AD203B41FA5}">
                      <a16:colId xmlns="" xmlns:a16="http://schemas.microsoft.com/office/drawing/2014/main" val="20000"/>
                    </a:ext>
                  </a:extLst>
                </a:gridCol>
                <a:gridCol w="1726232">
                  <a:extLst>
                    <a:ext uri="{9D8B030D-6E8A-4147-A177-3AD203B41FA5}">
                      <a16:colId xmlns="" xmlns:a16="http://schemas.microsoft.com/office/drawing/2014/main" val="20001"/>
                    </a:ext>
                  </a:extLst>
                </a:gridCol>
              </a:tblGrid>
              <a:tr h="488929">
                <a:tc>
                  <a:txBody>
                    <a:bodyPr/>
                    <a:lstStyle/>
                    <a:p>
                      <a:pPr marL="0" marR="0">
                        <a:lnSpc>
                          <a:spcPct val="115000"/>
                        </a:lnSpc>
                        <a:spcBef>
                          <a:spcPts val="0"/>
                        </a:spcBef>
                        <a:spcAft>
                          <a:spcPts val="0"/>
                        </a:spcAft>
                      </a:pPr>
                      <a:r>
                        <a:rPr lang="en-US" sz="20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200" dirty="0">
                          <a:solidFill>
                            <a:schemeClr val="tx1"/>
                          </a:solidFill>
                          <a:effectLst/>
                          <a:latin typeface="Calibri" panose="020F0502020204030204" pitchFamily="34" charset="0"/>
                          <a:ea typeface="Calibri"/>
                          <a:cs typeface="Times New Roman"/>
                        </a:rPr>
                        <a:t>Dates</a:t>
                      </a:r>
                      <a:endParaRPr lang="en-US" sz="20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41251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Great Trek of the Boers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1835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965502016"/>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Opening of the Suez Canal</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1869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Leopold of Belgium</a:t>
                      </a:r>
                      <a:r>
                        <a:rPr lang="en-US" sz="2000" baseline="0" dirty="0">
                          <a:effectLst/>
                          <a:latin typeface="Calibri" panose="020F0502020204030204" pitchFamily="34" charset="0"/>
                          <a:ea typeface="Calibri"/>
                          <a:cs typeface="Times New Roman"/>
                        </a:rPr>
                        <a:t> establishes </a:t>
                      </a:r>
                      <a:r>
                        <a:rPr lang="en-US" sz="2000" dirty="0">
                          <a:effectLst/>
                          <a:latin typeface="Calibri" panose="020F0502020204030204" pitchFamily="34" charset="0"/>
                          <a:ea typeface="Calibri"/>
                          <a:cs typeface="Times New Roman"/>
                        </a:rPr>
                        <a:t>settlements in the Congo</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1876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British seizure of Transvaal</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1877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61003427"/>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French conquest of Algeria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1879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British expeditionary force in Egypt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1882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4"/>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Ethiopians defeat the Italians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1896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5"/>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Battle of Omdurman in the Sudan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1898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578387248"/>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Boer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1899–1902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6"/>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Union of South Africa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1910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7"/>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Italians</a:t>
                      </a:r>
                      <a:r>
                        <a:rPr lang="en-US" sz="2000" baseline="0" dirty="0">
                          <a:effectLst/>
                          <a:latin typeface="Calibri" panose="020F0502020204030204" pitchFamily="34" charset="0"/>
                          <a:ea typeface="Calibri"/>
                          <a:cs typeface="Times New Roman"/>
                        </a:rPr>
                        <a:t> seize </a:t>
                      </a:r>
                      <a:r>
                        <a:rPr lang="en-US" sz="2000" dirty="0">
                          <a:effectLst/>
                          <a:latin typeface="Calibri" panose="020F0502020204030204" pitchFamily="34" charset="0"/>
                          <a:ea typeface="Calibri"/>
                          <a:cs typeface="Times New Roman"/>
                        </a:rPr>
                        <a:t>Tripoli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1911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8"/>
                  </a:ext>
                </a:extLst>
              </a:tr>
              <a:tr h="488929">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French protectorate over Morocco</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1912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624432407"/>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noChangeArrowheads="1"/>
          </p:cNvSpPr>
          <p:nvPr>
            <p:ph type="title"/>
          </p:nvPr>
        </p:nvSpPr>
        <p:spPr>
          <a:xfrm>
            <a:off x="690563" y="76200"/>
            <a:ext cx="8453437" cy="762000"/>
          </a:xfrm>
        </p:spPr>
        <p:txBody>
          <a:bodyPr/>
          <a:lstStyle/>
          <a:p>
            <a:pPr eaLnBrk="1" hangingPunct="1"/>
            <a:r>
              <a:rPr lang="en-US" altLang="en-US" dirty="0">
                <a:latin typeface="Calibri" panose="020F0502020204030204" pitchFamily="34" charset="0"/>
                <a:ea typeface="ＭＳ Ｐゴシック" panose="020B0600070205080204" pitchFamily="34" charset="-128"/>
              </a:rPr>
              <a:t>Imperialism in </a:t>
            </a:r>
            <a:r>
              <a:rPr lang="en-US" altLang="en-US" dirty="0" smtClean="0">
                <a:latin typeface="Calibri" panose="020F0502020204030204" pitchFamily="34" charset="0"/>
                <a:ea typeface="ＭＳ Ｐゴシック" panose="020B0600070205080204" pitchFamily="34" charset="-128"/>
              </a:rPr>
              <a:t>Asia</a:t>
            </a:r>
            <a:endParaRPr lang="en-US" altLang="en-US" dirty="0">
              <a:latin typeface="Calibri" panose="020F0502020204030204" pitchFamily="34" charset="0"/>
              <a:ea typeface="ＭＳ Ｐゴシック" panose="020B0600070205080204" pitchFamily="34" charset="-128"/>
            </a:endParaRPr>
          </a:p>
        </p:txBody>
      </p:sp>
      <p:sp>
        <p:nvSpPr>
          <p:cNvPr id="69635" name="Rectangle 9"/>
          <p:cNvSpPr>
            <a:spLocks noGrp="1" noChangeArrowheads="1"/>
          </p:cNvSpPr>
          <p:nvPr>
            <p:ph type="body" idx="1"/>
          </p:nvPr>
        </p:nvSpPr>
        <p:spPr>
          <a:xfrm>
            <a:off x="685800" y="1066800"/>
            <a:ext cx="7769225" cy="5257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British in Asia</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From private to imperial control in India, 1876</a:t>
            </a:r>
          </a:p>
          <a:p>
            <a:pPr eaLnBrk="1" hangingPunct="1">
              <a:lnSpc>
                <a:spcPct val="90000"/>
              </a:lnSpc>
            </a:pPr>
            <a:r>
              <a:rPr lang="en-US" altLang="en-US" dirty="0">
                <a:latin typeface="Calibri" panose="020F0502020204030204" pitchFamily="34" charset="0"/>
                <a:ea typeface="ＭＳ Ｐゴシック" panose="020B0600070205080204" pitchFamily="34" charset="-128"/>
              </a:rPr>
              <a:t>The Russians in Asia </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A product of  Russia’s traditional expansionism </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Steady growth at the expense of the Ottoman Empire</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Temporary halt after defeat against Japan, 1905</a:t>
            </a: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China</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The Opium Wars- 1839</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Treaty of Nanjing (1842): British </a:t>
            </a:r>
            <a:r>
              <a:rPr lang="en-US" altLang="en-US" sz="2400" dirty="0">
                <a:latin typeface="Calibri" panose="020F0502020204030204" pitchFamily="34" charset="0"/>
                <a:ea typeface="ＭＳ Ｐゴシック" panose="020B0600070205080204" pitchFamily="34" charset="-128"/>
              </a:rPr>
              <a:t>acquisition of Hong Kong </a:t>
            </a:r>
          </a:p>
          <a:p>
            <a:pPr lvl="1" eaLnBrk="1" hangingPunct="1">
              <a:lnSpc>
                <a:spcPct val="90000"/>
              </a:lnSpc>
            </a:pPr>
            <a:r>
              <a:rPr lang="en-US" altLang="en-US" sz="2400" dirty="0">
                <a:latin typeface="Calibri" panose="020F0502020204030204" pitchFamily="34" charset="0"/>
                <a:ea typeface="ＭＳ Ｐゴシック" panose="020B0600070205080204" pitchFamily="34" charset="-128"/>
              </a:rPr>
              <a:t>Creation of Western spheres of influence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75" y="381000"/>
            <a:ext cx="9067800" cy="381000"/>
          </a:xfrm>
        </p:spPr>
        <p:txBody>
          <a:bodyPr/>
          <a:lstStyle/>
          <a:p>
            <a:r>
              <a:rPr lang="en-US" dirty="0" smtClean="0"/>
              <a:t>The Opium Wars, 1939</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8514" y="1600200"/>
            <a:ext cx="6962235" cy="4497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942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Marie Curie</a:t>
            </a:r>
            <a:endParaRPr lang="en-US" dirty="0"/>
          </a:p>
        </p:txBody>
      </p:sp>
      <p:sp>
        <p:nvSpPr>
          <p:cNvPr id="81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p721</a:t>
            </a:r>
          </a:p>
        </p:txBody>
      </p:sp>
      <p:pic>
        <p:nvPicPr>
          <p:cNvPr id="81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8450" y="762000"/>
            <a:ext cx="3467100" cy="437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2"/>
          <p:cNvSpPr>
            <a:spLocks noChangeArrowheads="1"/>
          </p:cNvSpPr>
          <p:nvPr/>
        </p:nvSpPr>
        <p:spPr bwMode="auto">
          <a:xfrm>
            <a:off x="723900" y="5446713"/>
            <a:ext cx="7696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dirty="0">
                <a:latin typeface="Calibri" panose="020F0502020204030204" pitchFamily="34" charset="0"/>
              </a:rPr>
              <a:t>Marie Curie was born in Warsaw, Poland, but studied at the University of Paris, where she received degrees in both physics and mathematics. </a:t>
            </a:r>
            <a:endParaRPr lang="en-US" altLang="en-US" sz="2000" dirty="0" smtClean="0">
              <a:latin typeface="Calibri" panose="020F0502020204030204" pitchFamily="34" charset="0"/>
            </a:endParaRPr>
          </a:p>
          <a:p>
            <a:pPr>
              <a:spcBef>
                <a:spcPct val="0"/>
              </a:spcBef>
              <a:buClrTx/>
              <a:buSzTx/>
              <a:buFontTx/>
              <a:buNone/>
            </a:pPr>
            <a:r>
              <a:rPr lang="en-US" altLang="en-US" sz="2000" b="1" i="1" dirty="0" smtClean="0">
                <a:latin typeface="Calibri" panose="020F0502020204030204" pitchFamily="34" charset="0"/>
              </a:rPr>
              <a:t>How would this picture be different if taken in her lab today??</a:t>
            </a:r>
            <a:endParaRPr lang="en-US" altLang="en-US" sz="2000" b="1" i="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Imperial rivalry over China</a:t>
            </a:r>
            <a:endParaRPr lang="en-US"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9800" y="609600"/>
            <a:ext cx="5029199"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63521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it-IT" sz="3000" kern="1200" dirty="0">
                <a:solidFill>
                  <a:srgbClr val="000000"/>
                </a:solidFill>
                <a:latin typeface="Calibri"/>
                <a:ea typeface="ＭＳ Ｐゴシック"/>
                <a:cs typeface="ＭＳ Ｐゴシック"/>
              </a:rPr>
              <a:t>MAP 24.2 Asia in 1914</a:t>
            </a:r>
            <a:endParaRPr lang="it-IT" dirty="0"/>
          </a:p>
        </p:txBody>
      </p:sp>
      <p:sp>
        <p:nvSpPr>
          <p:cNvPr id="70658"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24.2 p748</a:t>
            </a:r>
          </a:p>
        </p:txBody>
      </p:sp>
      <p:pic>
        <p:nvPicPr>
          <p:cNvPr id="48133" name="Picture 2" descr="A map of Asia shows various possessions and spheres of influences in 1914. &#10;Colonies of Great Britain: India (major areas: Bombay), Burma, Ceylon, Australia, parts of Bangkok near Bay of Bengal, Bhutan, southern parts of New Guinea, Hong Kong, Sarawak and Malay Islands. Great Britain’s Sphere of Influence included Afghanistan (Kabul), Tibet, Nepal and Shanghai.&#10;Colonies possessed by Dutch: Sumatra, Java, Bali, Celebes, Borneo, south of Timor, and werstern parts of New Guinea.   &#10;Colonies under Russia: south eastern parts of China surrounding Caspian Sea and Aral Sea. Russian Sphere of Influence included Manchuria, northern parts of Persia and Homeland included Magnolia. &#10;Colonies of United States: Philippine Islands, Marianas Islands, north eastern parts of Taiwan (Formosa). &#10;Portuguese Colonies: India (Diu, Daman, Goa), and China (Macao), northern parts of Timor.     &#10;Independent Colonies: south eastern parts of China near South China Sea, Siam, southern regions of Persia close to Arabian Sea, and the following Indian cities, Mahe, Karikal, Pondicherry, Yanaon and Chandranagar. &#10;Colonies that belonged to French: French Indo China. Sphere of Influence: southern regions of China. &#10;Colonies that belonged to Germany: Pacific Ocean surrounding Marianas Island, Caroline Islands, and Bismarck Arch &#10;Sphere of Influence of Japan: Japan (Tokyo) &#10;The map also marks the Chinese border in 1850, running through the coast lines of South China Sea and Sea of Japan, that included Tibet, Manchuria, Shanghai, Macao, Hong Kong, Peking, Wei-Hai-Wei, Port Arthur, and Kwangchow.    " title="MAP 24.2 Asia in 19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9563" y="542925"/>
            <a:ext cx="5984875"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noChangeArrowheads="1"/>
          </p:cNvSpPr>
          <p:nvPr>
            <p:ph type="title"/>
          </p:nvPr>
        </p:nvSpPr>
        <p:spPr>
          <a:xfrm>
            <a:off x="690563" y="152400"/>
            <a:ext cx="8453437" cy="762000"/>
          </a:xfrm>
        </p:spPr>
        <p:txBody>
          <a:bodyPr/>
          <a:lstStyle/>
          <a:p>
            <a:pPr eaLnBrk="1" hangingPunct="1"/>
            <a:r>
              <a:rPr lang="en-US" altLang="en-US" dirty="0">
                <a:latin typeface="Calibri" panose="020F0502020204030204" pitchFamily="34" charset="0"/>
                <a:ea typeface="ＭＳ Ｐゴシック" panose="020B0600070205080204" pitchFamily="34" charset="-128"/>
              </a:rPr>
              <a:t>Imperialism in </a:t>
            </a:r>
            <a:r>
              <a:rPr lang="en-US" altLang="en-US" dirty="0" smtClean="0">
                <a:latin typeface="Calibri" panose="020F0502020204030204" pitchFamily="34" charset="0"/>
                <a:ea typeface="ＭＳ Ｐゴシック" panose="020B0600070205080204" pitchFamily="34" charset="-128"/>
              </a:rPr>
              <a:t>Asia</a:t>
            </a:r>
            <a:endParaRPr lang="en-US" altLang="en-US" dirty="0">
              <a:latin typeface="Calibri" panose="020F0502020204030204" pitchFamily="34" charset="0"/>
              <a:ea typeface="ＭＳ Ｐゴシック" panose="020B0600070205080204" pitchFamily="34" charset="-128"/>
            </a:endParaRPr>
          </a:p>
        </p:txBody>
      </p:sp>
      <p:sp>
        <p:nvSpPr>
          <p:cNvPr id="72707" name="Rectangle 9"/>
          <p:cNvSpPr>
            <a:spLocks noGrp="1" noChangeArrowheads="1"/>
          </p:cNvSpPr>
          <p:nvPr>
            <p:ph type="body" idx="1"/>
          </p:nvPr>
        </p:nvSpPr>
        <p:spPr>
          <a:xfrm>
            <a:off x="685800" y="1066800"/>
            <a:ext cx="7769225" cy="54102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Japan and Korea</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New contacts: Matthew Perry </a:t>
            </a:r>
            <a:r>
              <a:rPr lang="en-US" altLang="en-US" dirty="0" smtClean="0">
                <a:latin typeface="Calibri" panose="020F0502020204030204" pitchFamily="34" charset="0"/>
                <a:ea typeface="ＭＳ Ｐゴシック" panose="020B0600070205080204" pitchFamily="34" charset="-128"/>
              </a:rPr>
              <a:t>(USA)opens </a:t>
            </a:r>
            <a:r>
              <a:rPr lang="en-US" altLang="en-US" dirty="0">
                <a:latin typeface="Calibri" panose="020F0502020204030204" pitchFamily="34" charset="0"/>
                <a:ea typeface="ＭＳ Ｐゴシック" panose="020B0600070205080204" pitchFamily="34" charset="-128"/>
              </a:rPr>
              <a:t>Japan, </a:t>
            </a:r>
            <a:r>
              <a:rPr lang="en-US" altLang="en-US" dirty="0" smtClean="0">
                <a:latin typeface="Calibri" panose="020F0502020204030204" pitchFamily="34" charset="0"/>
                <a:ea typeface="ＭＳ Ｐゴシック" panose="020B0600070205080204" pitchFamily="34" charset="-128"/>
              </a:rPr>
              <a:t>1853-1854</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“If you can’t beat ‘</a:t>
            </a:r>
            <a:r>
              <a:rPr lang="en-US" altLang="en-US" dirty="0" err="1" smtClean="0">
                <a:latin typeface="Calibri" panose="020F0502020204030204" pitchFamily="34" charset="0"/>
                <a:ea typeface="ＭＳ Ｐゴシック" panose="020B0600070205080204" pitchFamily="34" charset="-128"/>
              </a:rPr>
              <a:t>em</a:t>
            </a:r>
            <a:r>
              <a:rPr lang="en-US" altLang="en-US" dirty="0" smtClean="0">
                <a:latin typeface="Calibri" panose="020F0502020204030204" pitchFamily="34" charset="0"/>
                <a:ea typeface="ＭＳ Ｐゴシック" panose="020B0600070205080204" pitchFamily="34" charset="-128"/>
              </a:rPr>
              <a:t>, join ‘</a:t>
            </a:r>
            <a:r>
              <a:rPr lang="en-US" altLang="en-US" dirty="0" err="1" smtClean="0">
                <a:latin typeface="Calibri" panose="020F0502020204030204" pitchFamily="34" charset="0"/>
                <a:ea typeface="ＭＳ Ｐゴシック" panose="020B0600070205080204" pitchFamily="34" charset="-128"/>
              </a:rPr>
              <a:t>em</a:t>
            </a:r>
            <a:r>
              <a:rPr lang="en-US" altLang="en-US" dirty="0" smtClean="0">
                <a:latin typeface="Calibri" panose="020F0502020204030204" pitchFamily="34" charset="0"/>
                <a:ea typeface="ＭＳ Ｐゴシック" panose="020B0600070205080204" pitchFamily="34" charset="-128"/>
              </a:rPr>
              <a:t>!”</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Japan’s emergence as a power allows for domination of Korea</a:t>
            </a:r>
          </a:p>
          <a:p>
            <a:pPr eaLnBrk="1" hangingPunct="1">
              <a:lnSpc>
                <a:spcPct val="90000"/>
              </a:lnSpc>
            </a:pPr>
            <a:r>
              <a:rPr lang="en-US" altLang="en-US" dirty="0">
                <a:latin typeface="Calibri" panose="020F0502020204030204" pitchFamily="34" charset="0"/>
                <a:ea typeface="ＭＳ Ｐゴシック" panose="020B0600070205080204" pitchFamily="34" charset="-128"/>
              </a:rPr>
              <a:t>Southeast Asia</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British and French control and </a:t>
            </a:r>
            <a:r>
              <a:rPr lang="en-US" altLang="en-US" dirty="0" smtClean="0">
                <a:latin typeface="Calibri" panose="020F0502020204030204" pitchFamily="34" charset="0"/>
                <a:ea typeface="ＭＳ Ｐゴシック" panose="020B0600070205080204" pitchFamily="34" charset="-128"/>
              </a:rPr>
              <a:t>rivalry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French Indochina: Vietnam</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American Imperialism</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Spanish-American War, </a:t>
            </a:r>
            <a:r>
              <a:rPr lang="en-US" altLang="en-US" dirty="0" smtClean="0">
                <a:latin typeface="Calibri" panose="020F0502020204030204" pitchFamily="34" charset="0"/>
                <a:ea typeface="ＭＳ Ｐゴシック" panose="020B0600070205080204" pitchFamily="34" charset="-128"/>
              </a:rPr>
              <a:t>1898</a:t>
            </a:r>
          </a:p>
          <a:p>
            <a:pPr lvl="2" eaLnBrk="1" hangingPunct="1">
              <a:lnSpc>
                <a:spcPct val="90000"/>
              </a:lnSpc>
            </a:pPr>
            <a:r>
              <a:rPr lang="en-US" altLang="en-US" sz="2000" dirty="0" smtClean="0">
                <a:latin typeface="Calibri" panose="020F0502020204030204" pitchFamily="34" charset="0"/>
                <a:ea typeface="ＭＳ Ｐゴシック" panose="020B0600070205080204" pitchFamily="34" charset="-128"/>
              </a:rPr>
              <a:t>The Philippines and Cuba</a:t>
            </a:r>
            <a:endParaRPr lang="en-US" altLang="en-US" sz="2000" dirty="0">
              <a:latin typeface="Calibri" panose="020F0502020204030204" pitchFamily="34" charset="0"/>
              <a:ea typeface="ＭＳ Ｐゴシック" panose="020B0600070205080204" pitchFamily="34" charset="-128"/>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57200"/>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CHRONOLOGY The New Imperialism: Asia (Slide 1 of 2)</a:t>
            </a:r>
            <a:endParaRPr lang="en-US" dirty="0"/>
          </a:p>
        </p:txBody>
      </p:sp>
      <p:sp>
        <p:nvSpPr>
          <p:cNvPr id="7373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p749</a:t>
            </a:r>
          </a:p>
        </p:txBody>
      </p:sp>
      <p:graphicFrame>
        <p:nvGraphicFramePr>
          <p:cNvPr id="6" name="Table 5"/>
          <p:cNvGraphicFramePr>
            <a:graphicFrameLocks noGrp="1"/>
          </p:cNvGraphicFramePr>
          <p:nvPr>
            <p:extLst>
              <p:ext uri="{D42A27DB-BD31-4B8C-83A1-F6EECF244321}">
                <p14:modId xmlns:p14="http://schemas.microsoft.com/office/powerpoint/2010/main" val="1108153047"/>
              </p:ext>
            </p:extLst>
          </p:nvPr>
        </p:nvGraphicFramePr>
        <p:xfrm>
          <a:off x="914400" y="1379914"/>
          <a:ext cx="8001000" cy="5192491"/>
        </p:xfrm>
        <a:graphic>
          <a:graphicData uri="http://schemas.openxmlformats.org/drawingml/2006/table">
            <a:tbl>
              <a:tblPr firstRow="1"/>
              <a:tblGrid>
                <a:gridCol w="6477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tblGrid>
              <a:tr h="384556">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453644">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Britain obtains Hong Kong</a:t>
                      </a:r>
                      <a:r>
                        <a:rPr lang="en-US" sz="1800" baseline="0" dirty="0">
                          <a:effectLst/>
                          <a:latin typeface="Calibri" panose="020F0502020204030204" pitchFamily="34" charset="0"/>
                          <a:ea typeface="Calibri"/>
                          <a:cs typeface="Times New Roman"/>
                        </a:rPr>
                        <a:t> and trading rights from Chinese government</a:t>
                      </a:r>
                      <a:endParaRPr lang="en-US" sz="18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1842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Australian colonies receive self-government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1850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845138634"/>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Mission of Commodore Perry</a:t>
                      </a:r>
                      <a:r>
                        <a:rPr lang="en-US" sz="1800" baseline="0" dirty="0">
                          <a:effectLst/>
                          <a:latin typeface="Calibri" panose="020F0502020204030204" pitchFamily="34" charset="0"/>
                          <a:ea typeface="Calibri"/>
                          <a:cs typeface="Times New Roman"/>
                        </a:rPr>
                        <a:t> </a:t>
                      </a:r>
                      <a:r>
                        <a:rPr lang="en-US" sz="1800" dirty="0">
                          <a:effectLst/>
                          <a:latin typeface="Calibri" panose="020F0502020204030204" pitchFamily="34" charset="0"/>
                          <a:ea typeface="Calibri"/>
                          <a:cs typeface="Times New Roman"/>
                        </a:rPr>
                        <a:t>to Japan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1853–1854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Rebellion of sepoys in India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1857–1858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French occupy Saigon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1858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653926203"/>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Overthrow of the shogun in Japan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1867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482732074"/>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Emperor Mutsuhito and the Meiji Restoration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1867–1912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17759762"/>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Queen Victoria is</a:t>
                      </a:r>
                      <a:r>
                        <a:rPr lang="en-US" sz="1800" baseline="0" dirty="0">
                          <a:effectLst/>
                          <a:latin typeface="Calibri" panose="020F0502020204030204" pitchFamily="34" charset="0"/>
                          <a:ea typeface="Calibri"/>
                          <a:cs typeface="Times New Roman"/>
                        </a:rPr>
                        <a:t> made E</a:t>
                      </a:r>
                      <a:r>
                        <a:rPr lang="en-US" sz="1800" dirty="0">
                          <a:effectLst/>
                          <a:latin typeface="Calibri" panose="020F0502020204030204" pitchFamily="34" charset="0"/>
                          <a:ea typeface="Calibri"/>
                          <a:cs typeface="Times New Roman"/>
                        </a:rPr>
                        <a:t>mpress of India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1876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4"/>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Russians in Central Asia (trans-Caspian area)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1881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5"/>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Formation of Indian National Congress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1883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124678883"/>
                  </a:ext>
                </a:extLst>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2" y="457200"/>
            <a:ext cx="8491537" cy="381000"/>
          </a:xfrm>
        </p:spPr>
        <p:txBody>
          <a:bodyPr/>
          <a:lstStyle/>
          <a:p>
            <a:r>
              <a:rPr lang="en-US" kern="1200" dirty="0">
                <a:solidFill>
                  <a:srgbClr val="000000"/>
                </a:solidFill>
                <a:latin typeface="Calibri"/>
                <a:ea typeface="ＭＳ Ｐゴシック"/>
                <a:cs typeface="ＭＳ Ｐゴシック"/>
              </a:rPr>
              <a:t>CHRONOLOGY The New Imperialism: Asia (Slide 2 of 2)</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85428045"/>
              </p:ext>
            </p:extLst>
          </p:nvPr>
        </p:nvGraphicFramePr>
        <p:xfrm>
          <a:off x="897730" y="1600200"/>
          <a:ext cx="8001000" cy="4641110"/>
        </p:xfrm>
        <a:graphic>
          <a:graphicData uri="http://schemas.openxmlformats.org/drawingml/2006/table">
            <a:tbl>
              <a:tblPr firstRow="1"/>
              <a:tblGrid>
                <a:gridCol w="6477000">
                  <a:extLst>
                    <a:ext uri="{9D8B030D-6E8A-4147-A177-3AD203B41FA5}">
                      <a16:colId xmlns="" xmlns:a16="http://schemas.microsoft.com/office/drawing/2014/main" val="1525939451"/>
                    </a:ext>
                  </a:extLst>
                </a:gridCol>
                <a:gridCol w="1524000">
                  <a:extLst>
                    <a:ext uri="{9D8B030D-6E8A-4147-A177-3AD203B41FA5}">
                      <a16:colId xmlns="" xmlns:a16="http://schemas.microsoft.com/office/drawing/2014/main" val="4045133444"/>
                    </a:ext>
                  </a:extLst>
                </a:gridCol>
              </a:tblGrid>
              <a:tr h="464111">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879548983"/>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Japanese defeat of China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1894–1895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365305418"/>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Spanish-American War; United</a:t>
                      </a:r>
                      <a:r>
                        <a:rPr lang="en-US" sz="1800" baseline="0" dirty="0">
                          <a:effectLst/>
                          <a:latin typeface="Calibri" panose="020F0502020204030204" pitchFamily="34" charset="0"/>
                          <a:ea typeface="Calibri"/>
                          <a:cs typeface="Times New Roman"/>
                        </a:rPr>
                        <a:t> </a:t>
                      </a:r>
                      <a:r>
                        <a:rPr lang="en-US" sz="1800" dirty="0">
                          <a:effectLst/>
                          <a:latin typeface="Calibri" panose="020F0502020204030204" pitchFamily="34" charset="0"/>
                          <a:ea typeface="Calibri"/>
                          <a:cs typeface="Times New Roman"/>
                        </a:rPr>
                        <a:t>States annexes Philippines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1898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744012814"/>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“Open</a:t>
                      </a:r>
                      <a:r>
                        <a:rPr lang="en-US" sz="1800" baseline="0" dirty="0">
                          <a:effectLst/>
                          <a:latin typeface="Calibri" panose="020F0502020204030204" pitchFamily="34" charset="0"/>
                          <a:ea typeface="Calibri"/>
                          <a:cs typeface="Times New Roman"/>
                        </a:rPr>
                        <a:t> door” policy in China</a:t>
                      </a:r>
                      <a:endParaRPr lang="en-US" sz="18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1899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491551108"/>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Boxer Rebellion in China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1900–1901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902276287"/>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Commonwealth of Australia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1901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154367295"/>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Commonwealth of New Zealand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1907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923985060"/>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Russian-British agreement over Afghanistan and Persia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1907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827413986"/>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Japan annexes</a:t>
                      </a:r>
                      <a:r>
                        <a:rPr lang="en-US" sz="1800" baseline="0" dirty="0">
                          <a:effectLst/>
                          <a:latin typeface="Calibri" panose="020F0502020204030204" pitchFamily="34" charset="0"/>
                          <a:ea typeface="Calibri"/>
                          <a:cs typeface="Times New Roman"/>
                        </a:rPr>
                        <a:t> </a:t>
                      </a:r>
                      <a:r>
                        <a:rPr lang="en-US" sz="1800" dirty="0">
                          <a:effectLst/>
                          <a:latin typeface="Calibri" panose="020F0502020204030204" pitchFamily="34" charset="0"/>
                          <a:ea typeface="Calibri"/>
                          <a:cs typeface="Times New Roman"/>
                        </a:rPr>
                        <a:t>Korea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1910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665335729"/>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Overthrow of Manchu dynasty in China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1912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811500094"/>
                  </a:ext>
                </a:extLst>
              </a:tr>
            </a:tbl>
          </a:graphicData>
        </a:graphic>
      </p:graphicFrame>
    </p:spTree>
    <p:extLst>
      <p:ext uri="{BB962C8B-B14F-4D97-AF65-F5344CB8AC3E}">
        <p14:creationId xmlns:p14="http://schemas.microsoft.com/office/powerpoint/2010/main" val="4186223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Responses to Imperialism (Slide 1 of 2)</a:t>
            </a:r>
          </a:p>
        </p:txBody>
      </p:sp>
      <p:sp>
        <p:nvSpPr>
          <p:cNvPr id="75779" name="Rectangle 9"/>
          <p:cNvSpPr>
            <a:spLocks noGrp="1" noChangeArrowheads="1"/>
          </p:cNvSpPr>
          <p:nvPr>
            <p:ph type="body" idx="1"/>
          </p:nvPr>
        </p:nvSpPr>
        <p:spPr>
          <a:xfrm>
            <a:off x="685800" y="990600"/>
            <a:ext cx="7769225" cy="4113213"/>
          </a:xfrm>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Africa</a:t>
            </a:r>
          </a:p>
          <a:p>
            <a:pPr lvl="1" eaLnBrk="1" hangingPunct="1">
              <a:lnSpc>
                <a:spcPct val="90000"/>
              </a:lnSpc>
            </a:pPr>
            <a:r>
              <a:rPr lang="en-US" altLang="en-US">
                <a:latin typeface="Calibri" panose="020F0502020204030204" pitchFamily="34" charset="0"/>
                <a:ea typeface="ＭＳ Ｐゴシック" panose="020B0600070205080204" pitchFamily="34" charset="-128"/>
              </a:rPr>
              <a:t>New class of educated African leaders</a:t>
            </a:r>
          </a:p>
          <a:p>
            <a:pPr lvl="1" eaLnBrk="1" hangingPunct="1">
              <a:lnSpc>
                <a:spcPct val="90000"/>
              </a:lnSpc>
            </a:pPr>
            <a:r>
              <a:rPr lang="en-US" altLang="en-US">
                <a:latin typeface="Calibri" panose="020F0502020204030204" pitchFamily="34" charset="0"/>
                <a:ea typeface="ＭＳ Ｐゴシック" panose="020B0600070205080204" pitchFamily="34" charset="-128"/>
              </a:rPr>
              <a:t>Resentment of foreigners for many exploited by imperial practices</a:t>
            </a:r>
          </a:p>
          <a:p>
            <a:pPr lvl="2" eaLnBrk="1" hangingPunct="1">
              <a:lnSpc>
                <a:spcPct val="90000"/>
              </a:lnSpc>
            </a:pPr>
            <a:r>
              <a:rPr lang="en-US" altLang="en-US">
                <a:latin typeface="Calibri" panose="020F0502020204030204" pitchFamily="34" charset="0"/>
                <a:ea typeface="ＭＳ Ｐゴシック" panose="020B0600070205080204" pitchFamily="34" charset="-128"/>
              </a:rPr>
              <a:t>Complaints of the middle-class Africans</a:t>
            </a:r>
          </a:p>
          <a:p>
            <a:pPr lvl="1" eaLnBrk="1" hangingPunct="1">
              <a:lnSpc>
                <a:spcPct val="90000"/>
              </a:lnSpc>
            </a:pPr>
            <a:r>
              <a:rPr lang="en-US" altLang="en-US">
                <a:latin typeface="Calibri" panose="020F0502020204030204" pitchFamily="34" charset="0"/>
                <a:ea typeface="ＭＳ Ｐゴシック" panose="020B0600070205080204" pitchFamily="34" charset="-128"/>
              </a:rPr>
              <a:t>Intellectual hatred of colonial rule</a:t>
            </a:r>
          </a:p>
          <a:p>
            <a:pPr lvl="2" eaLnBrk="1" hangingPunct="1">
              <a:lnSpc>
                <a:spcPct val="90000"/>
              </a:lnSpc>
            </a:pPr>
            <a:r>
              <a:rPr lang="en-US" altLang="en-US">
                <a:latin typeface="Calibri" panose="020F0502020204030204" pitchFamily="34" charset="0"/>
                <a:ea typeface="ＭＳ Ｐゴシック" panose="020B0600070205080204" pitchFamily="34" charset="-128"/>
              </a:rPr>
              <a:t>Political parties and movements</a:t>
            </a:r>
          </a:p>
          <a:p>
            <a:pPr eaLnBrk="1" hangingPunct="1">
              <a:lnSpc>
                <a:spcPct val="90000"/>
              </a:lnSpc>
            </a:pPr>
            <a:r>
              <a:rPr lang="en-US" altLang="en-US">
                <a:latin typeface="Calibri" panose="020F0502020204030204" pitchFamily="34" charset="0"/>
                <a:ea typeface="ＭＳ Ｐゴシック" panose="020B0600070205080204" pitchFamily="34" charset="-128"/>
              </a:rPr>
              <a:t>China</a:t>
            </a:r>
          </a:p>
          <a:p>
            <a:pPr lvl="1" eaLnBrk="1" hangingPunct="1">
              <a:lnSpc>
                <a:spcPct val="90000"/>
              </a:lnSpc>
            </a:pPr>
            <a:r>
              <a:rPr lang="en-US" altLang="en-US">
                <a:latin typeface="Calibri" panose="020F0502020204030204" pitchFamily="34" charset="0"/>
                <a:ea typeface="ＭＳ Ｐゴシック" panose="020B0600070205080204" pitchFamily="34" charset="-128"/>
              </a:rPr>
              <a:t>Antiforeign revolt: the failed Boxer Rebellion, 1900-1901</a:t>
            </a:r>
          </a:p>
          <a:p>
            <a:pPr lvl="1" eaLnBrk="1" hangingPunct="1">
              <a:lnSpc>
                <a:spcPct val="90000"/>
              </a:lnSpc>
            </a:pPr>
            <a:r>
              <a:rPr lang="en-US" altLang="en-US">
                <a:latin typeface="Calibri" panose="020F0502020204030204" pitchFamily="34" charset="0"/>
                <a:ea typeface="ＭＳ Ｐゴシック" panose="020B0600070205080204" pitchFamily="34" charset="-128"/>
              </a:rPr>
              <a:t>Sun Yat-sen (1866 – 1925) and the fall of the Manchu dynasty, 1912</a:t>
            </a:r>
          </a:p>
          <a:p>
            <a:pPr lvl="2" eaLnBrk="1" hangingPunct="1">
              <a:lnSpc>
                <a:spcPct val="90000"/>
              </a:lnSpc>
            </a:pPr>
            <a:r>
              <a:rPr lang="en-US" altLang="en-US">
                <a:latin typeface="Calibri" panose="020F0502020204030204" pitchFamily="34" charset="0"/>
                <a:ea typeface="ＭＳ Ｐゴシック" panose="020B0600070205080204" pitchFamily="34" charset="-128"/>
              </a:rPr>
              <a:t>Establishment of the Republic of China</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990600"/>
          </a:xfrm>
        </p:spPr>
        <p:txBody>
          <a:bodyPr/>
          <a:lstStyle/>
          <a:p>
            <a:r>
              <a:rPr lang="en-US" dirty="0" smtClean="0"/>
              <a:t>The U.S. Open Door Policy:</a:t>
            </a:r>
            <a:br>
              <a:rPr lang="en-US" dirty="0" smtClean="0"/>
            </a:br>
            <a:r>
              <a:rPr lang="en-US" dirty="0" smtClean="0"/>
              <a:t>Did it help or hurt China?</a:t>
            </a:r>
            <a:endParaRPr lang="en-US"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1239" y="1600200"/>
            <a:ext cx="753678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78337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The West and Japan</a:t>
            </a:r>
            <a:endParaRPr lang="en-US" dirty="0"/>
          </a:p>
        </p:txBody>
      </p:sp>
      <p:sp>
        <p:nvSpPr>
          <p:cNvPr id="7680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p750</a:t>
            </a:r>
          </a:p>
        </p:txBody>
      </p:sp>
      <p:pic>
        <p:nvPicPr>
          <p:cNvPr id="7680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3700" y="701675"/>
            <a:ext cx="327660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Rectangle 2"/>
          <p:cNvSpPr>
            <a:spLocks noChangeArrowheads="1"/>
          </p:cNvSpPr>
          <p:nvPr/>
        </p:nvSpPr>
        <p:spPr bwMode="auto">
          <a:xfrm>
            <a:off x="952500" y="5638800"/>
            <a:ext cx="723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 their attempt to modernize, the Japanese absorbed and adopted Western methods. </a:t>
            </a:r>
            <a:endParaRPr lang="en-US" altLang="en-US" sz="20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Responses to Imperialism (Slide 2 of 2)</a:t>
            </a:r>
          </a:p>
        </p:txBody>
      </p:sp>
      <p:sp>
        <p:nvSpPr>
          <p:cNvPr id="78851" name="Rectangle 9"/>
          <p:cNvSpPr>
            <a:spLocks noGrp="1" noChangeArrowheads="1"/>
          </p:cNvSpPr>
          <p:nvPr>
            <p:ph type="body" idx="1"/>
          </p:nvPr>
        </p:nvSpPr>
        <p:spPr>
          <a:xfrm>
            <a:off x="685800" y="990600"/>
            <a:ext cx="8229600" cy="5791200"/>
          </a:xfrm>
        </p:spPr>
        <p:txBody>
          <a:bodyPr/>
          <a:lstStyle/>
          <a:p>
            <a:pPr eaLnBrk="1" hangingPunct="1"/>
            <a:r>
              <a:rPr lang="en-US" altLang="en-US" dirty="0">
                <a:latin typeface="Calibri" panose="020F0502020204030204" pitchFamily="34" charset="0"/>
                <a:ea typeface="ＭＳ Ｐゴシック" panose="020B0600070205080204" pitchFamily="34" charset="-128"/>
              </a:rPr>
              <a:t>Japan</a:t>
            </a:r>
          </a:p>
          <a:p>
            <a:pPr lvl="1" eaLnBrk="1" hangingPunct="1"/>
            <a:r>
              <a:rPr lang="en-US" altLang="en-US" dirty="0">
                <a:latin typeface="Calibri" panose="020F0502020204030204" pitchFamily="34" charset="0"/>
                <a:ea typeface="ＭＳ Ｐゴシック" panose="020B0600070205080204" pitchFamily="34" charset="-128"/>
              </a:rPr>
              <a:t>Mutsuhito, 1867 – 1912</a:t>
            </a:r>
          </a:p>
          <a:p>
            <a:pPr lvl="2" eaLnBrk="1" hangingPunct="1"/>
            <a:r>
              <a:rPr lang="en-US" altLang="en-US" dirty="0">
                <a:latin typeface="Calibri" panose="020F0502020204030204" pitchFamily="34" charset="0"/>
                <a:ea typeface="ＭＳ Ｐゴシック" panose="020B0600070205080204" pitchFamily="34" charset="-128"/>
              </a:rPr>
              <a:t>Meiji Era (Enlightened Government)</a:t>
            </a:r>
          </a:p>
          <a:p>
            <a:pPr lvl="2" eaLnBrk="1" hangingPunct="1"/>
            <a:r>
              <a:rPr lang="en-US" altLang="en-US" dirty="0">
                <a:latin typeface="Calibri" panose="020F0502020204030204" pitchFamily="34" charset="0"/>
                <a:ea typeface="ＭＳ Ｐゴシック" panose="020B0600070205080204" pitchFamily="34" charset="-128"/>
              </a:rPr>
              <a:t>Westernization of military and industry</a:t>
            </a:r>
          </a:p>
          <a:p>
            <a:pPr eaLnBrk="1" hangingPunct="1"/>
            <a:r>
              <a:rPr lang="en-US" altLang="en-US" dirty="0" smtClean="0">
                <a:latin typeface="Calibri" panose="020F0502020204030204" pitchFamily="34" charset="0"/>
                <a:ea typeface="ＭＳ Ｐゴシック" panose="020B0600070205080204" pitchFamily="34" charset="-128"/>
              </a:rPr>
              <a:t>India: “The Jewel in the Crown”</a:t>
            </a:r>
          </a:p>
          <a:p>
            <a:pPr lvl="1" eaLnBrk="1" hangingPunct="1"/>
            <a:r>
              <a:rPr lang="en-US" altLang="en-US" dirty="0" err="1" smtClean="0">
                <a:latin typeface="Calibri" panose="020F0502020204030204" pitchFamily="34" charset="0"/>
                <a:ea typeface="ＭＳ Ｐゴシック" panose="020B0600070205080204" pitchFamily="34" charset="-128"/>
              </a:rPr>
              <a:t>Sepoy</a:t>
            </a:r>
            <a:r>
              <a:rPr lang="en-US" altLang="en-US" dirty="0" smtClean="0">
                <a:latin typeface="Calibri" panose="020F0502020204030204" pitchFamily="34" charset="0"/>
                <a:ea typeface="ＭＳ Ｐゴシック" panose="020B0600070205080204" pitchFamily="34" charset="-128"/>
              </a:rPr>
              <a:t> Rebellion leads to official colonization</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British control brings peace, honest government, Western technology, and Western education</a:t>
            </a:r>
          </a:p>
          <a:p>
            <a:pPr lvl="1" eaLnBrk="1" hangingPunct="1"/>
            <a:r>
              <a:rPr lang="en-US" altLang="en-US" dirty="0">
                <a:latin typeface="Calibri" panose="020F0502020204030204" pitchFamily="34" charset="0"/>
                <a:ea typeface="ＭＳ Ｐゴシック" panose="020B0600070205080204" pitchFamily="34" charset="-128"/>
              </a:rPr>
              <a:t>The price of British rule</a:t>
            </a:r>
          </a:p>
          <a:p>
            <a:pPr lvl="2" eaLnBrk="1" hangingPunct="1"/>
            <a:r>
              <a:rPr lang="en-US" altLang="en-US" dirty="0">
                <a:latin typeface="Calibri" panose="020F0502020204030204" pitchFamily="34" charset="0"/>
                <a:ea typeface="ＭＳ Ｐゴシック" panose="020B0600070205080204" pitchFamily="34" charset="-128"/>
              </a:rPr>
              <a:t>Extreme poverty</a:t>
            </a:r>
          </a:p>
          <a:p>
            <a:pPr lvl="1" eaLnBrk="1" hangingPunct="1"/>
            <a:r>
              <a:rPr lang="en-US" altLang="en-US" dirty="0">
                <a:latin typeface="Calibri" panose="020F0502020204030204" pitchFamily="34" charset="0"/>
                <a:ea typeface="ＭＳ Ｐゴシック" panose="020B0600070205080204" pitchFamily="34" charset="-128"/>
              </a:rPr>
              <a:t>Indian National Congress, </a:t>
            </a:r>
            <a:r>
              <a:rPr lang="en-US" altLang="en-US" dirty="0" smtClean="0">
                <a:latin typeface="Calibri" panose="020F0502020204030204" pitchFamily="34" charset="0"/>
                <a:ea typeface="ＭＳ Ｐゴシック" panose="020B0600070205080204" pitchFamily="34" charset="-128"/>
              </a:rPr>
              <a:t>1883: Growth of Indian nationalism</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hangingPunct="1">
              <a:defRPr/>
            </a:pPr>
            <a:r>
              <a:rPr lang="en-US" sz="3000" kern="1200" dirty="0">
                <a:solidFill>
                  <a:srgbClr val="000000"/>
                </a:solidFill>
                <a:latin typeface="Calibri"/>
                <a:ea typeface="ＭＳ Ｐゴシック"/>
                <a:cs typeface="ＭＳ Ｐゴシック"/>
              </a:rPr>
              <a:t>Japanese Expansion</a:t>
            </a:r>
            <a:endParaRPr lang="en-US" dirty="0"/>
          </a:p>
        </p:txBody>
      </p:sp>
      <p:sp>
        <p:nvSpPr>
          <p:cNvPr id="7987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p750</a:t>
            </a:r>
          </a:p>
        </p:txBody>
      </p:sp>
      <p:pic>
        <p:nvPicPr>
          <p:cNvPr id="52229" name="Picture 2" descr="A map shows extent of eastern parts of Asia marking Japan’s Possessions in 1875 (mainland Japan), territorial acquisitions during 1894 – 1914 (Taiwan (Formosa), Korea (chosen) and Karafuto) and spheres of Japanese Influence in 1918 (South Manchuria, Shandong, and southern regions of China close to Pacific Ocean.  " title="Japanese Expans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762000"/>
            <a:ext cx="4724400"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noChangeArrowheads="1"/>
          </p:cNvSpPr>
          <p:nvPr>
            <p:ph type="title"/>
          </p:nvPr>
        </p:nvSpPr>
        <p:spPr>
          <a:xfrm>
            <a:off x="690563" y="152400"/>
            <a:ext cx="8453437" cy="990600"/>
          </a:xfrm>
        </p:spPr>
        <p:txBody>
          <a:bodyPr/>
          <a:lstStyle/>
          <a:p>
            <a:pPr eaLnBrk="1" hangingPunct="1"/>
            <a:r>
              <a:rPr lang="en-US" altLang="en-US" dirty="0">
                <a:latin typeface="Calibri" panose="020F0502020204030204" pitchFamily="34" charset="0"/>
                <a:ea typeface="ＭＳ Ｐゴシック" panose="020B0600070205080204" pitchFamily="34" charset="-128"/>
              </a:rPr>
              <a:t>Toward a New Understanding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of the Irrational</a:t>
            </a:r>
          </a:p>
        </p:txBody>
      </p:sp>
      <p:sp>
        <p:nvSpPr>
          <p:cNvPr id="10243" name="Rectangle 9"/>
          <p:cNvSpPr>
            <a:spLocks noGrp="1" noChangeArrowheads="1"/>
          </p:cNvSpPr>
          <p:nvPr>
            <p:ph type="body" idx="1"/>
          </p:nvPr>
        </p:nvSpPr>
        <p:spPr>
          <a:xfrm>
            <a:off x="685800" y="1295400"/>
            <a:ext cx="7769225" cy="5562600"/>
          </a:xfrm>
        </p:spPr>
        <p:txBody>
          <a:bodyPr/>
          <a:lstStyle/>
          <a:p>
            <a:pPr eaLnBrk="1" hangingPunct="1"/>
            <a:r>
              <a:rPr lang="en-US" altLang="en-US" dirty="0">
                <a:latin typeface="Calibri" panose="020F0502020204030204" pitchFamily="34" charset="0"/>
                <a:ea typeface="ＭＳ Ｐゴシック" panose="020B0600070205080204" pitchFamily="34" charset="-128"/>
              </a:rPr>
              <a:t>Friedrich Nietzsche (1844 – 1900)</a:t>
            </a:r>
          </a:p>
          <a:p>
            <a:pPr lvl="1" eaLnBrk="1" hangingPunct="1"/>
            <a:r>
              <a:rPr lang="en-US" altLang="en-US" dirty="0">
                <a:latin typeface="Calibri" panose="020F0502020204030204" pitchFamily="34" charset="0"/>
                <a:ea typeface="ＭＳ Ｐゴシック" panose="020B0600070205080204" pitchFamily="34" charset="-128"/>
              </a:rPr>
              <a:t>Glorification of the </a:t>
            </a:r>
            <a:r>
              <a:rPr lang="en-US" altLang="en-US" dirty="0" smtClean="0">
                <a:latin typeface="Calibri" panose="020F0502020204030204" pitchFamily="34" charset="0"/>
                <a:ea typeface="ＭＳ Ｐゴシック" panose="020B0600070205080204" pitchFamily="34" charset="-128"/>
              </a:rPr>
              <a:t>irrational; “dethrone reason” and question optimism and progress.</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Blame Christianity for decadence of Western </a:t>
            </a:r>
            <a:r>
              <a:rPr lang="en-US" altLang="en-US" dirty="0" smtClean="0">
                <a:latin typeface="Calibri" panose="020F0502020204030204" pitchFamily="34" charset="0"/>
                <a:ea typeface="ＭＳ Ｐゴシック" panose="020B0600070205080204" pitchFamily="34" charset="-128"/>
              </a:rPr>
              <a:t>society, making it incapable of cultural creativity.</a:t>
            </a:r>
          </a:p>
          <a:p>
            <a:pPr lvl="2" eaLnBrk="1" hangingPunct="1"/>
            <a:r>
              <a:rPr lang="en-US" altLang="en-US" dirty="0" smtClean="0">
                <a:latin typeface="Calibri" panose="020F0502020204030204" pitchFamily="34" charset="0"/>
                <a:ea typeface="ＭＳ Ｐゴシック" panose="020B0600070205080204" pitchFamily="34" charset="-128"/>
              </a:rPr>
              <a:t>Humans are at the mercy of irrational forces, so we aren’t so reasonable anyway </a:t>
            </a:r>
          </a:p>
          <a:p>
            <a:pPr lvl="2" eaLnBrk="1" hangingPunct="1"/>
            <a:r>
              <a:rPr lang="en-US" altLang="en-US" dirty="0" smtClean="0">
                <a:latin typeface="Calibri" panose="020F0502020204030204" pitchFamily="34" charset="0"/>
                <a:ea typeface="ＭＳ Ｐゴシック" panose="020B0600070205080204" pitchFamily="34" charset="-128"/>
              </a:rPr>
              <a:t>Blamed Christianity for “weakening” humans, as “Christianity is a religion of pity.” </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“God is dead</a:t>
            </a:r>
            <a:r>
              <a:rPr lang="en-US" altLang="en-US" dirty="0" smtClean="0">
                <a:latin typeface="Calibri" panose="020F0502020204030204" pitchFamily="34" charset="0"/>
                <a:ea typeface="ＭＳ Ｐゴシック" panose="020B0600070205080204" pitchFamily="34" charset="-128"/>
              </a:rPr>
              <a:t>”: Eliminate God and Christian morality to “liberate” us to create a higher being:</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Concept of the </a:t>
            </a:r>
            <a:r>
              <a:rPr lang="en-US" altLang="en-US" dirty="0" smtClean="0">
                <a:latin typeface="Calibri" panose="020F0502020204030204" pitchFamily="34" charset="0"/>
                <a:ea typeface="ＭＳ Ｐゴシック" panose="020B0600070205080204" pitchFamily="34" charset="-128"/>
              </a:rPr>
              <a:t>Superman: superior intellectuals, free of “ordinary thinking” of the masses. </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4800"/>
            <a:ext cx="7696199"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818604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noChangeArrowheads="1"/>
          </p:cNvSpPr>
          <p:nvPr>
            <p:ph type="title"/>
          </p:nvPr>
        </p:nvSpPr>
        <p:spPr>
          <a:xfrm>
            <a:off x="674688" y="152400"/>
            <a:ext cx="8458200" cy="1219200"/>
          </a:xfrm>
        </p:spPr>
        <p:txBody>
          <a:bodyPr/>
          <a:lstStyle/>
          <a:p>
            <a:pPr eaLnBrk="1" hangingPunct="1"/>
            <a:r>
              <a:rPr lang="en-US" altLang="en-US" dirty="0">
                <a:latin typeface="Calibri" panose="020F0502020204030204" pitchFamily="34" charset="0"/>
                <a:ea typeface="ＭＳ Ｐゴシック" panose="020B0600070205080204" pitchFamily="34" charset="-128"/>
              </a:rPr>
              <a:t>International Rivalry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and the Coming of War</a:t>
            </a:r>
          </a:p>
        </p:txBody>
      </p:sp>
      <p:sp>
        <p:nvSpPr>
          <p:cNvPr id="81923" name="Rectangle 7"/>
          <p:cNvSpPr>
            <a:spLocks noGrp="1" noChangeArrowheads="1"/>
          </p:cNvSpPr>
          <p:nvPr>
            <p:ph type="body" idx="1"/>
          </p:nvPr>
        </p:nvSpPr>
        <p:spPr>
          <a:xfrm>
            <a:off x="685800" y="1524000"/>
            <a:ext cx="8458200" cy="5334000"/>
          </a:xfrm>
        </p:spPr>
        <p:txBody>
          <a:bodyPr/>
          <a:lstStyle/>
          <a:p>
            <a:pPr eaLnBrk="1" hangingPunct="1">
              <a:lnSpc>
                <a:spcPct val="90000"/>
              </a:lnSpc>
            </a:pPr>
            <a:r>
              <a:rPr lang="en-US" altLang="en-US" sz="2800" dirty="0" smtClean="0">
                <a:latin typeface="Calibri" panose="020F0502020204030204" pitchFamily="34" charset="0"/>
                <a:ea typeface="ＭＳ Ｐゴシック" panose="020B0600070205080204" pitchFamily="34" charset="-128"/>
              </a:rPr>
              <a:t>War could have broken out well before 1914, but it didn’t- because of Bismarck’s careful manipulation.</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a:t>
            </a:r>
            <a:r>
              <a:rPr lang="en-US" altLang="en-US" sz="2400" i="1" dirty="0" smtClean="0">
                <a:latin typeface="Calibri" panose="020F0502020204030204" pitchFamily="34" charset="0"/>
                <a:ea typeface="ＭＳ Ｐゴシック" panose="020B0600070205080204" pitchFamily="34" charset="-128"/>
              </a:rPr>
              <a:t>Bismarck was fired in 1890 by Emperor Wilhelm II.</a:t>
            </a:r>
          </a:p>
          <a:p>
            <a:pPr eaLnBrk="1" hangingPunct="1">
              <a:lnSpc>
                <a:spcPct val="90000"/>
              </a:lnSpc>
            </a:pPr>
            <a:r>
              <a:rPr lang="en-US" altLang="en-US" sz="2800" dirty="0" smtClean="0">
                <a:latin typeface="Calibri" panose="020F0502020204030204" pitchFamily="34" charset="0"/>
                <a:ea typeface="ＭＳ Ｐゴシック" panose="020B0600070205080204" pitchFamily="34" charset="-128"/>
              </a:rPr>
              <a:t>Bismarck knew he had upset the balance of power in Europe, and that France was vengeful.</a:t>
            </a:r>
          </a:p>
          <a:p>
            <a:pPr eaLnBrk="1" hangingPunct="1">
              <a:lnSpc>
                <a:spcPct val="90000"/>
              </a:lnSpc>
            </a:pPr>
            <a:r>
              <a:rPr lang="en-US" altLang="en-US" sz="2800" dirty="0" smtClean="0">
                <a:latin typeface="Calibri" panose="020F0502020204030204" pitchFamily="34" charset="0"/>
                <a:ea typeface="ＭＳ Ｐゴシック" panose="020B0600070205080204" pitchFamily="34" charset="-128"/>
              </a:rPr>
              <a:t>Made alliance with Russia and Austria-Hungary</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But it fell apart because Russia and Austria-Hungary were in conflict over the Balkans, and Bismarck had to restrain the two from going to war with each other!</a:t>
            </a:r>
          </a:p>
          <a:p>
            <a:pPr eaLnBrk="1" hangingPunct="1">
              <a:lnSpc>
                <a:spcPct val="90000"/>
              </a:lnSpc>
            </a:pPr>
            <a:r>
              <a:rPr lang="en-US" altLang="en-US" sz="2800" dirty="0" smtClean="0">
                <a:latin typeface="Calibri" panose="020F0502020204030204" pitchFamily="34" charset="0"/>
                <a:ea typeface="ＭＳ Ｐゴシック" panose="020B0600070205080204" pitchFamily="34" charset="-128"/>
              </a:rPr>
              <a:t>Decline of the Ottoman Empire : “Sick man of Europe”</a:t>
            </a:r>
          </a:p>
          <a:p>
            <a:pPr lvl="2" eaLnBrk="1" hangingPunct="1">
              <a:lnSpc>
                <a:spcPct val="90000"/>
              </a:lnSpc>
            </a:pPr>
            <a:r>
              <a:rPr lang="en-US" altLang="en-US" sz="2000" i="1" dirty="0" smtClean="0">
                <a:latin typeface="Calibri" panose="020F0502020204030204" pitchFamily="34" charset="0"/>
                <a:ea typeface="ＭＳ Ｐゴシック" panose="020B0600070205080204" pitchFamily="34" charset="-128"/>
              </a:rPr>
              <a:t>It only survived as long as it did, because European nations  distrusted each other with its remains. So long as it remained            in tact, no one could technically “claim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9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192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192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92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2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19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8077200" cy="990600"/>
          </a:xfrm>
        </p:spPr>
        <p:txBody>
          <a:bodyPr/>
          <a:lstStyle/>
          <a:p>
            <a:r>
              <a:rPr lang="en-US" altLang="en-US" dirty="0">
                <a:latin typeface="Calibri" panose="020F0502020204030204" pitchFamily="34" charset="0"/>
                <a:ea typeface="ＭＳ Ｐゴシック" panose="020B0600070205080204" pitchFamily="34" charset="-128"/>
              </a:rPr>
              <a:t>International Rivalry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and the Coming of War</a:t>
            </a:r>
            <a:endParaRPr lang="en-US" dirty="0"/>
          </a:p>
        </p:txBody>
      </p:sp>
      <p:sp>
        <p:nvSpPr>
          <p:cNvPr id="3" name="Content Placeholder 2"/>
          <p:cNvSpPr>
            <a:spLocks noGrp="1"/>
          </p:cNvSpPr>
          <p:nvPr>
            <p:ph idx="1"/>
          </p:nvPr>
        </p:nvSpPr>
        <p:spPr>
          <a:xfrm>
            <a:off x="652463" y="1295400"/>
            <a:ext cx="8034337" cy="5257800"/>
          </a:xfrm>
        </p:spPr>
        <p:txBody>
          <a:bodyPr/>
          <a:lstStyle/>
          <a:p>
            <a:pPr eaLnBrk="1" hangingPunct="1">
              <a:lnSpc>
                <a:spcPct val="90000"/>
              </a:lnSpc>
            </a:pPr>
            <a:r>
              <a:rPr lang="en-US" altLang="en-US" sz="2800" dirty="0">
                <a:latin typeface="Calibri" panose="020F0502020204030204" pitchFamily="34" charset="0"/>
                <a:ea typeface="ＭＳ Ｐゴシック" panose="020B0600070205080204" pitchFamily="34" charset="-128"/>
              </a:rPr>
              <a:t>The </a:t>
            </a:r>
            <a:r>
              <a:rPr lang="en-US" altLang="en-US" sz="2800" dirty="0" err="1">
                <a:latin typeface="Calibri" panose="020F0502020204030204" pitchFamily="34" charset="0"/>
                <a:ea typeface="ＭＳ Ｐゴシック" panose="020B0600070205080204" pitchFamily="34" charset="-128"/>
              </a:rPr>
              <a:t>Bismarckian</a:t>
            </a:r>
            <a:r>
              <a:rPr lang="en-US" altLang="en-US" sz="2800" dirty="0">
                <a:latin typeface="Calibri" panose="020F0502020204030204" pitchFamily="34" charset="0"/>
                <a:ea typeface="ＭＳ Ｐゴシック" panose="020B0600070205080204" pitchFamily="34" charset="-128"/>
              </a:rPr>
              <a:t> </a:t>
            </a:r>
            <a:r>
              <a:rPr lang="en-US" altLang="en-US" sz="2800" dirty="0" smtClean="0">
                <a:latin typeface="Calibri" panose="020F0502020204030204" pitchFamily="34" charset="0"/>
                <a:ea typeface="ＭＳ Ｐゴシック" panose="020B0600070205080204" pitchFamily="34" charset="-128"/>
              </a:rPr>
              <a:t>System</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1876 Balkan Crisis: Bosnia and Montenegro attack the Ottoman Empire; Russia attacks the Ottomans as well</a:t>
            </a:r>
          </a:p>
          <a:p>
            <a:pPr lvl="2" eaLnBrk="1" hangingPunct="1">
              <a:lnSpc>
                <a:spcPct val="90000"/>
              </a:lnSpc>
            </a:pPr>
            <a:r>
              <a:rPr lang="en-US" altLang="en-US" sz="2000" dirty="0" smtClean="0">
                <a:latin typeface="Calibri" panose="020F0502020204030204" pitchFamily="34" charset="0"/>
                <a:ea typeface="ＭＳ Ｐゴシック" panose="020B0600070205080204" pitchFamily="34" charset="-128"/>
              </a:rPr>
              <a:t>Austria actually approves of this!</a:t>
            </a:r>
          </a:p>
          <a:p>
            <a:pPr lvl="2" eaLnBrk="1" hangingPunct="1">
              <a:lnSpc>
                <a:spcPct val="90000"/>
              </a:lnSpc>
            </a:pPr>
            <a:r>
              <a:rPr lang="en-US" altLang="en-US" sz="2000" dirty="0" smtClean="0">
                <a:latin typeface="Calibri" panose="020F0502020204030204" pitchFamily="34" charset="0"/>
                <a:ea typeface="ＭＳ Ｐゴシック" panose="020B0600070205080204" pitchFamily="34" charset="-128"/>
              </a:rPr>
              <a:t>Treaty of San </a:t>
            </a:r>
            <a:r>
              <a:rPr lang="en-US" altLang="en-US" sz="2000" dirty="0" err="1" smtClean="0">
                <a:latin typeface="Calibri" panose="020F0502020204030204" pitchFamily="34" charset="0"/>
                <a:ea typeface="ＭＳ Ｐゴシック" panose="020B0600070205080204" pitchFamily="34" charset="-128"/>
              </a:rPr>
              <a:t>Staefano</a:t>
            </a:r>
            <a:r>
              <a:rPr lang="en-US" altLang="en-US" sz="2000" dirty="0" smtClean="0">
                <a:latin typeface="Calibri" panose="020F0502020204030204" pitchFamily="34" charset="0"/>
                <a:ea typeface="ＭＳ Ｐゴシック" panose="020B0600070205080204" pitchFamily="34" charset="-128"/>
              </a:rPr>
              <a:t> 1878</a:t>
            </a:r>
          </a:p>
          <a:p>
            <a:pPr lvl="2" eaLnBrk="1" hangingPunct="1">
              <a:lnSpc>
                <a:spcPct val="90000"/>
              </a:lnSpc>
            </a:pPr>
            <a:r>
              <a:rPr lang="en-US" altLang="en-US" sz="2000" dirty="0" smtClean="0">
                <a:latin typeface="Calibri" panose="020F0502020204030204" pitchFamily="34" charset="0"/>
                <a:ea typeface="ＭＳ Ｐゴシック" panose="020B0600070205080204" pitchFamily="34" charset="-128"/>
              </a:rPr>
              <a:t>Creates Bulgaria, as a large Satellite state of Russia.</a:t>
            </a:r>
          </a:p>
          <a:p>
            <a:pPr lvl="2" eaLnBrk="1" hangingPunct="1">
              <a:lnSpc>
                <a:spcPct val="90000"/>
              </a:lnSpc>
            </a:pPr>
            <a:r>
              <a:rPr lang="en-US" altLang="en-US" sz="2000" dirty="0" smtClean="0">
                <a:latin typeface="Calibri" panose="020F0502020204030204" pitchFamily="34" charset="0"/>
                <a:ea typeface="ＭＳ Ｐゴシック" panose="020B0600070205080204" pitchFamily="34" charset="-128"/>
              </a:rPr>
              <a:t>Other European powers feel threatened, so they call:</a:t>
            </a:r>
            <a:endParaRPr lang="en-US" altLang="en-US" sz="2000" dirty="0">
              <a:latin typeface="Calibri" panose="020F0502020204030204" pitchFamily="34" charset="0"/>
              <a:ea typeface="ＭＳ Ｐゴシック" panose="020B0600070205080204" pitchFamily="34" charset="-128"/>
            </a:endParaRP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The </a:t>
            </a:r>
            <a:r>
              <a:rPr lang="en-US" altLang="en-US" dirty="0">
                <a:latin typeface="Calibri" panose="020F0502020204030204" pitchFamily="34" charset="0"/>
                <a:ea typeface="ＭＳ Ｐゴシック" panose="020B0600070205080204" pitchFamily="34" charset="-128"/>
              </a:rPr>
              <a:t>Congress of Berlin, </a:t>
            </a:r>
            <a:r>
              <a:rPr lang="en-US" altLang="en-US" dirty="0" smtClean="0">
                <a:latin typeface="Calibri" panose="020F0502020204030204" pitchFamily="34" charset="0"/>
                <a:ea typeface="ＭＳ Ｐゴシック" panose="020B0600070205080204" pitchFamily="34" charset="-128"/>
              </a:rPr>
              <a:t>1878:</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Dominated by Bismarck</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Treaty of San Stefano is trashed, Russia humiliated</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Bulgaria is established as a smaller state, while Serbia, Montenegro, and Romania are independent states (previously under Ottoman control)</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Bosnia and Herzegovina are placed under Austrian control</a:t>
            </a:r>
          </a:p>
          <a:p>
            <a:pPr lvl="4" eaLnBrk="1" hangingPunct="1">
              <a:lnSpc>
                <a:spcPct val="90000"/>
              </a:lnSpc>
            </a:pPr>
            <a:r>
              <a:rPr lang="en-US" altLang="en-US" dirty="0" smtClean="0">
                <a:latin typeface="Calibri" panose="020F0502020204030204" pitchFamily="34" charset="0"/>
                <a:ea typeface="ＭＳ Ｐゴシック" panose="020B0600070205080204" pitchFamily="34" charset="-128"/>
              </a:rPr>
              <a:t>A sort of balance of power is kept in place. </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63682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7848600" cy="1066800"/>
          </a:xfrm>
        </p:spPr>
        <p:txBody>
          <a:bodyPr/>
          <a:lstStyle/>
          <a:p>
            <a:r>
              <a:rPr lang="en-US" dirty="0" smtClean="0"/>
              <a:t>International Rivalry and the Coming of War</a:t>
            </a:r>
            <a:endParaRPr lang="en-US" dirty="0"/>
          </a:p>
        </p:txBody>
      </p:sp>
      <p:sp>
        <p:nvSpPr>
          <p:cNvPr id="3" name="Content Placeholder 2"/>
          <p:cNvSpPr>
            <a:spLocks noGrp="1"/>
          </p:cNvSpPr>
          <p:nvPr>
            <p:ph idx="1"/>
          </p:nvPr>
        </p:nvSpPr>
        <p:spPr>
          <a:xfrm>
            <a:off x="652463" y="1371600"/>
            <a:ext cx="8339137" cy="5181600"/>
          </a:xfrm>
        </p:spPr>
        <p:txBody>
          <a:bodyPr/>
          <a:lstStyle/>
          <a:p>
            <a:pPr eaLnBrk="1" hangingPunct="1">
              <a:lnSpc>
                <a:spcPct val="90000"/>
              </a:lnSpc>
            </a:pPr>
            <a:r>
              <a:rPr lang="en-US" altLang="en-US" sz="2800" dirty="0">
                <a:latin typeface="Calibri" panose="020F0502020204030204" pitchFamily="34" charset="0"/>
                <a:ea typeface="ＭＳ Ｐゴシック" panose="020B0600070205080204" pitchFamily="34" charset="-128"/>
              </a:rPr>
              <a:t>New </a:t>
            </a:r>
            <a:r>
              <a:rPr lang="en-US" altLang="en-US" sz="2800" dirty="0" smtClean="0">
                <a:latin typeface="Calibri" panose="020F0502020204030204" pitchFamily="34" charset="0"/>
                <a:ea typeface="ＭＳ Ｐゴシック" panose="020B0600070205080204" pitchFamily="34" charset="-128"/>
              </a:rPr>
              <a:t>Alliances</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Russia is angry at Germany</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Bismarck allies with Austria</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Italy secretly joins their alliance because they are angry at France over losing some North African colonies.</a:t>
            </a:r>
            <a:endParaRPr lang="en-US" altLang="en-US" sz="2400"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sz="2000" dirty="0" smtClean="0">
                <a:latin typeface="Calibri" panose="020F0502020204030204" pitchFamily="34" charset="0"/>
                <a:ea typeface="ＭＳ Ｐゴシック" panose="020B0600070205080204" pitchFamily="34" charset="-128"/>
                <a:sym typeface="Wingdings" panose="05000000000000000000" pitchFamily="2" charset="2"/>
              </a:rPr>
              <a:t> </a:t>
            </a:r>
            <a:r>
              <a:rPr lang="en-US" altLang="en-US" sz="2000" b="1" dirty="0" smtClean="0">
                <a:latin typeface="Calibri" panose="020F0502020204030204" pitchFamily="34" charset="0"/>
                <a:ea typeface="ＭＳ Ｐゴシック" panose="020B0600070205080204" pitchFamily="34" charset="-128"/>
              </a:rPr>
              <a:t>Triple </a:t>
            </a:r>
            <a:r>
              <a:rPr lang="en-US" altLang="en-US" sz="2000" b="1" dirty="0">
                <a:latin typeface="Calibri" panose="020F0502020204030204" pitchFamily="34" charset="0"/>
                <a:ea typeface="ＭＳ Ｐゴシック" panose="020B0600070205080204" pitchFamily="34" charset="-128"/>
              </a:rPr>
              <a:t>Alliance, 1882: Germany, Austria, and </a:t>
            </a:r>
            <a:r>
              <a:rPr lang="en-US" altLang="en-US" sz="2000" b="1" dirty="0" smtClean="0">
                <a:latin typeface="Calibri" panose="020F0502020204030204" pitchFamily="34" charset="0"/>
                <a:ea typeface="ＭＳ Ｐゴシック" panose="020B0600070205080204" pitchFamily="34" charset="-128"/>
              </a:rPr>
              <a:t>Italy</a:t>
            </a:r>
          </a:p>
          <a:p>
            <a:pPr lvl="2" eaLnBrk="1" hangingPunct="1">
              <a:lnSpc>
                <a:spcPct val="90000"/>
              </a:lnSpc>
            </a:pPr>
            <a:r>
              <a:rPr lang="en-US" altLang="en-US" sz="2000" b="1" dirty="0" smtClean="0">
                <a:latin typeface="Calibri" panose="020F0502020204030204" pitchFamily="34" charset="0"/>
                <a:ea typeface="ＭＳ Ｐゴシック" panose="020B0600070205080204" pitchFamily="34" charset="-128"/>
              </a:rPr>
              <a:t>ALSO KNOWN AS THE CENTRAL POWERS</a:t>
            </a:r>
            <a:endParaRPr lang="en-US" altLang="en-US" sz="2000" b="1"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400" b="1" dirty="0">
                <a:latin typeface="Calibri" panose="020F0502020204030204" pitchFamily="34" charset="0"/>
                <a:ea typeface="ＭＳ Ｐゴシック" panose="020B0600070205080204" pitchFamily="34" charset="-128"/>
              </a:rPr>
              <a:t>Reinsurance Treaty </a:t>
            </a:r>
            <a:r>
              <a:rPr lang="en-US" altLang="en-US" sz="2400" dirty="0">
                <a:latin typeface="Calibri" panose="020F0502020204030204" pitchFamily="34" charset="0"/>
                <a:ea typeface="ＭＳ Ｐゴシック" panose="020B0600070205080204" pitchFamily="34" charset="-128"/>
              </a:rPr>
              <a:t>between Russia and Germany, </a:t>
            </a:r>
            <a:r>
              <a:rPr lang="en-US" altLang="en-US" sz="2400" dirty="0" smtClean="0">
                <a:latin typeface="Calibri" panose="020F0502020204030204" pitchFamily="34" charset="0"/>
                <a:ea typeface="ＭＳ Ｐゴシック" panose="020B0600070205080204" pitchFamily="34" charset="-128"/>
              </a:rPr>
              <a:t>1887: Bismarck tries to remain friendly with Russia, because he doesn’t want Russia to ally with France!</a:t>
            </a:r>
            <a:endParaRPr lang="en-US" altLang="en-US" sz="2400"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sz="2000" dirty="0" smtClean="0">
                <a:latin typeface="Calibri" panose="020F0502020204030204" pitchFamily="34" charset="0"/>
                <a:ea typeface="ＭＳ Ｐゴシック" panose="020B0600070205080204" pitchFamily="34" charset="-128"/>
              </a:rPr>
              <a:t>But Bismarck is fired in 1890, and Wilhelm puts an end to that treaty so it doesn’t insult his BFF, Austria. </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54884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077200" cy="990600"/>
          </a:xfrm>
        </p:spPr>
        <p:txBody>
          <a:bodyPr/>
          <a:lstStyle/>
          <a:p>
            <a:r>
              <a:rPr lang="en-US" dirty="0" smtClean="0"/>
              <a:t>International Rivalry and the Coming of War</a:t>
            </a:r>
            <a:endParaRPr lang="en-US" dirty="0"/>
          </a:p>
        </p:txBody>
      </p:sp>
      <p:sp>
        <p:nvSpPr>
          <p:cNvPr id="3" name="Content Placeholder 2"/>
          <p:cNvSpPr>
            <a:spLocks noGrp="1"/>
          </p:cNvSpPr>
          <p:nvPr>
            <p:ph idx="1"/>
          </p:nvPr>
        </p:nvSpPr>
        <p:spPr>
          <a:xfrm>
            <a:off x="652463" y="1219200"/>
            <a:ext cx="8034337" cy="5334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New Directions and New </a:t>
            </a:r>
            <a:r>
              <a:rPr lang="en-US" altLang="en-US" dirty="0" smtClean="0">
                <a:latin typeface="Calibri" panose="020F0502020204030204" pitchFamily="34" charset="0"/>
                <a:ea typeface="ＭＳ Ｐゴシック" panose="020B0600070205080204" pitchFamily="34" charset="-128"/>
              </a:rPr>
              <a:t>Crises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Wilhelm wants Germany’s “place in the sun”</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Translation: He wants Germany to rule Europe.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Russia is alienated, and allies with France in 1894.</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France is eager, since France HATES Germany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Wilhelm tries to instigate a revolution in Morocco, a French colony.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Britain does not like anyone messing with African colonies and inciting revolution, so they ally with France in solidarity. </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sym typeface="Wingdings" panose="05000000000000000000" pitchFamily="2" charset="2"/>
              </a:rPr>
              <a:t></a:t>
            </a:r>
            <a:r>
              <a:rPr lang="en-US" altLang="en-US" b="1" u="sng" dirty="0" smtClean="0">
                <a:latin typeface="Calibri" panose="020F0502020204030204" pitchFamily="34" charset="0"/>
                <a:ea typeface="ＭＳ Ｐゴシック" panose="020B0600070205080204" pitchFamily="34" charset="-128"/>
              </a:rPr>
              <a:t>Triple </a:t>
            </a:r>
            <a:r>
              <a:rPr lang="en-US" altLang="en-US" b="1" u="sng" dirty="0">
                <a:latin typeface="Calibri" panose="020F0502020204030204" pitchFamily="34" charset="0"/>
                <a:ea typeface="ＭＳ Ｐゴシック" panose="020B0600070205080204" pitchFamily="34" charset="-128"/>
              </a:rPr>
              <a:t>Entente</a:t>
            </a:r>
            <a:r>
              <a:rPr lang="en-US" altLang="en-US" b="1" dirty="0">
                <a:latin typeface="Calibri" panose="020F0502020204030204" pitchFamily="34" charset="0"/>
                <a:ea typeface="ＭＳ Ｐゴシック" panose="020B0600070205080204" pitchFamily="34" charset="-128"/>
              </a:rPr>
              <a:t>, 1907: Britain, France, </a:t>
            </a:r>
            <a:r>
              <a:rPr lang="en-US" altLang="en-US" b="1" dirty="0" smtClean="0">
                <a:latin typeface="Calibri" panose="020F0502020204030204" pitchFamily="34" charset="0"/>
                <a:ea typeface="ＭＳ Ｐゴシック" panose="020B0600070205080204" pitchFamily="34" charset="-128"/>
              </a:rPr>
              <a:t>Russia</a:t>
            </a:r>
          </a:p>
          <a:p>
            <a:pPr lvl="2" eaLnBrk="1" hangingPunct="1">
              <a:lnSpc>
                <a:spcPct val="90000"/>
              </a:lnSpc>
            </a:pPr>
            <a:r>
              <a:rPr lang="en-US" altLang="en-US" b="1" dirty="0" smtClean="0">
                <a:latin typeface="Calibri" panose="020F0502020204030204" pitchFamily="34" charset="0"/>
                <a:ea typeface="ＭＳ Ｐゴシック" panose="020B0600070205080204" pitchFamily="34" charset="-128"/>
              </a:rPr>
              <a:t>ALSO KNOWN AS “THE ALLIES”</a:t>
            </a:r>
            <a:endParaRPr lang="en-US" altLang="en-US" b="1"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52057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The Balkans in 1878</a:t>
            </a:r>
            <a:endParaRPr lang="en-US" dirty="0"/>
          </a:p>
        </p:txBody>
      </p:sp>
      <p:sp>
        <p:nvSpPr>
          <p:cNvPr id="8294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p752</a:t>
            </a:r>
          </a:p>
        </p:txBody>
      </p:sp>
      <p:pic>
        <p:nvPicPr>
          <p:cNvPr id="54277" name="Picture 2" descr="A map shows extent of south east Europe marking the territories of Ottoman Empire including Macedonia, Albania, Crete, Eastern Rumelia. &#10;It also shows Bulgaria as amended by congress of Berlin in 1878 which is the northern part of present day Bulgaria. " title="The Balkans in 187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9188" y="835025"/>
            <a:ext cx="4365625"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noChangeArrowheads="1"/>
          </p:cNvSpPr>
          <p:nvPr>
            <p:ph type="title"/>
          </p:nvPr>
        </p:nvSpPr>
        <p:spPr>
          <a:xfrm>
            <a:off x="690563" y="25400"/>
            <a:ext cx="8453437" cy="660400"/>
          </a:xfrm>
        </p:spPr>
        <p:txBody>
          <a:bodyPr/>
          <a:lstStyle/>
          <a:p>
            <a:pPr eaLnBrk="1" hangingPunct="1"/>
            <a:r>
              <a:rPr lang="en-US" altLang="en-US" dirty="0">
                <a:latin typeface="Calibri" panose="020F0502020204030204" pitchFamily="34" charset="0"/>
                <a:ea typeface="ＭＳ Ｐゴシック" panose="020B0600070205080204" pitchFamily="34" charset="-128"/>
              </a:rPr>
              <a:t>Crisis in the Balkans, 1908-1913</a:t>
            </a:r>
          </a:p>
        </p:txBody>
      </p:sp>
      <p:sp>
        <p:nvSpPr>
          <p:cNvPr id="84995" name="Rectangle 9"/>
          <p:cNvSpPr>
            <a:spLocks noGrp="1" noChangeArrowheads="1"/>
          </p:cNvSpPr>
          <p:nvPr>
            <p:ph type="body" idx="1"/>
          </p:nvPr>
        </p:nvSpPr>
        <p:spPr>
          <a:xfrm>
            <a:off x="690563" y="838200"/>
            <a:ext cx="8072437" cy="57912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Setting the Stage for World War I</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Austrian annexation of Bosnia and Herzegovina, </a:t>
            </a:r>
            <a:r>
              <a:rPr lang="en-US" altLang="en-US" dirty="0" smtClean="0">
                <a:latin typeface="Calibri" panose="020F0502020204030204" pitchFamily="34" charset="0"/>
                <a:ea typeface="ＭＳ Ｐゴシック" panose="020B0600070205080204" pitchFamily="34" charset="-128"/>
              </a:rPr>
              <a:t>1908: They weren’t supposed to do that! </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Serbian protest and Russian support of </a:t>
            </a:r>
            <a:r>
              <a:rPr lang="en-US" altLang="en-US" dirty="0" smtClean="0">
                <a:latin typeface="Calibri" panose="020F0502020204030204" pitchFamily="34" charset="0"/>
                <a:ea typeface="ＭＳ Ｐゴシック" panose="020B0600070205080204" pitchFamily="34" charset="-128"/>
              </a:rPr>
              <a:t>Serbia</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Austria does not wat a large Slavic state- it would threaten their empire.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Kaiser Wilhelm intervenes and tells Russia to step back, or else.</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Russia complies, because they just got humiliated by Japan in the Russo-Japanese War.</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First Balkan War, 1912</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Balkan </a:t>
            </a:r>
            <a:r>
              <a:rPr lang="en-US" altLang="en-US" dirty="0" smtClean="0">
                <a:latin typeface="Calibri" panose="020F0502020204030204" pitchFamily="34" charset="0"/>
                <a:ea typeface="ＭＳ Ｐゴシック" panose="020B0600070205080204" pitchFamily="34" charset="-128"/>
              </a:rPr>
              <a:t>League (Serbia, Bulgaria, Montenegro, Greece) </a:t>
            </a:r>
            <a:r>
              <a:rPr lang="en-US" altLang="en-US" dirty="0">
                <a:latin typeface="Calibri" panose="020F0502020204030204" pitchFamily="34" charset="0"/>
                <a:ea typeface="ＭＳ Ｐゴシック" panose="020B0600070205080204" pitchFamily="34" charset="-128"/>
              </a:rPr>
              <a:t>defeats the </a:t>
            </a:r>
            <a:r>
              <a:rPr lang="en-US" altLang="en-US" dirty="0" smtClean="0">
                <a:latin typeface="Calibri" panose="020F0502020204030204" pitchFamily="34" charset="0"/>
                <a:ea typeface="ＭＳ Ｐゴシック" panose="020B0600070205080204" pitchFamily="34" charset="-128"/>
              </a:rPr>
              <a:t>Ottomans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Can’t figure out how to divide newly conquered, former Ottoman Macedonia and Albania</a:t>
            </a:r>
          </a:p>
          <a:p>
            <a:pPr marL="1371600" lvl="3" indent="0" eaLnBrk="1" hangingPunct="1">
              <a:lnSpc>
                <a:spcPct val="90000"/>
              </a:lnSpc>
              <a:buNone/>
            </a:pP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499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499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499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Crisis in the Balkans 1908-1913</a:t>
            </a:r>
            <a:endParaRPr lang="en-US" dirty="0"/>
          </a:p>
        </p:txBody>
      </p:sp>
      <p:sp>
        <p:nvSpPr>
          <p:cNvPr id="3" name="Content Placeholder 2"/>
          <p:cNvSpPr>
            <a:spLocks noGrp="1"/>
          </p:cNvSpPr>
          <p:nvPr>
            <p:ph idx="1"/>
          </p:nvPr>
        </p:nvSpPr>
        <p:spPr>
          <a:xfrm>
            <a:off x="652463" y="838200"/>
            <a:ext cx="8034337" cy="5715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Second Balkan War, 1913</a:t>
            </a:r>
          </a:p>
          <a:p>
            <a:pPr lvl="1" eaLnBrk="1" hangingPunct="1">
              <a:lnSpc>
                <a:spcPct val="90000"/>
              </a:lnSpc>
            </a:pPr>
            <a:r>
              <a:rPr lang="en-US" altLang="en-US" sz="2700" dirty="0">
                <a:latin typeface="Calibri" panose="020F0502020204030204" pitchFamily="34" charset="0"/>
                <a:ea typeface="ＭＳ Ｐゴシック" panose="020B0600070205080204" pitchFamily="34" charset="-128"/>
              </a:rPr>
              <a:t>Greece, Serbia, Romania, and the Ottoman Empire attacked and defeated </a:t>
            </a:r>
            <a:r>
              <a:rPr lang="en-US" altLang="en-US" sz="2700" i="1" dirty="0" smtClean="0">
                <a:latin typeface="Calibri" panose="020F0502020204030204" pitchFamily="34" charset="0"/>
                <a:ea typeface="ＭＳ Ｐゴシック" panose="020B0600070205080204" pitchFamily="34" charset="-128"/>
              </a:rPr>
              <a:t>Bulgaria, </a:t>
            </a:r>
            <a:r>
              <a:rPr lang="en-US" altLang="en-US" sz="2700" dirty="0" smtClean="0">
                <a:latin typeface="Calibri" panose="020F0502020204030204" pitchFamily="34" charset="0"/>
                <a:ea typeface="ＭＳ Ｐゴシック" panose="020B0600070205080204" pitchFamily="34" charset="-128"/>
              </a:rPr>
              <a:t>because Bulgaria tried to take Macedonia and Albania itself. </a:t>
            </a:r>
            <a:endParaRPr lang="en-US" altLang="en-US" sz="2700" i="1"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700" dirty="0">
                <a:latin typeface="Calibri" panose="020F0502020204030204" pitchFamily="34" charset="0"/>
                <a:ea typeface="ＭＳ Ｐゴシック" panose="020B0600070205080204" pitchFamily="34" charset="-128"/>
              </a:rPr>
              <a:t>Serbia’s </a:t>
            </a:r>
            <a:r>
              <a:rPr lang="en-US" altLang="en-US" sz="2700" dirty="0" smtClean="0">
                <a:latin typeface="Calibri" panose="020F0502020204030204" pitchFamily="34" charset="0"/>
                <a:ea typeface="ＭＳ Ｐゴシック" panose="020B0600070205080204" pitchFamily="34" charset="-128"/>
              </a:rPr>
              <a:t>ambitions: they want Albanian port to the Adriatic Sea</a:t>
            </a:r>
            <a:endParaRPr lang="en-US" altLang="en-US" sz="2700"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700" dirty="0">
                <a:latin typeface="Calibri" panose="020F0502020204030204" pitchFamily="34" charset="0"/>
                <a:ea typeface="ＭＳ Ｐゴシック" panose="020B0600070205080204" pitchFamily="34" charset="-128"/>
              </a:rPr>
              <a:t>London </a:t>
            </a:r>
            <a:r>
              <a:rPr lang="en-US" altLang="en-US" sz="2700" dirty="0" smtClean="0">
                <a:latin typeface="Calibri" panose="020F0502020204030204" pitchFamily="34" charset="0"/>
                <a:ea typeface="ＭＳ Ｐゴシック" panose="020B0600070205080204" pitchFamily="34" charset="-128"/>
              </a:rPr>
              <a:t>Conference: Austria blocks this by making Albania independent. </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Germany applauds the move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Serbia boils with rage at Austria</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Russia supports “Pan-Slavism”: the movement for a large independent Slavic state.</a:t>
            </a:r>
            <a:endParaRPr lang="en-US" altLang="en-US" dirty="0">
              <a:latin typeface="Calibri" panose="020F0502020204030204" pitchFamily="34" charset="0"/>
              <a:ea typeface="ＭＳ Ｐゴシック" panose="020B0600070205080204" pitchFamily="34" charset="-128"/>
            </a:endParaRPr>
          </a:p>
          <a:p>
            <a:r>
              <a:rPr lang="en-US" sz="2800" dirty="0" smtClean="0"/>
              <a:t>“Peace remains at the mercy of an accident.”</a:t>
            </a:r>
            <a:endParaRPr lang="en-US" sz="2800" dirty="0"/>
          </a:p>
        </p:txBody>
      </p:sp>
    </p:spTree>
    <p:extLst>
      <p:ext uri="{BB962C8B-B14F-4D97-AF65-F5344CB8AC3E}">
        <p14:creationId xmlns:p14="http://schemas.microsoft.com/office/powerpoint/2010/main" val="58080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2463" y="1524000"/>
            <a:ext cx="8034337" cy="5029200"/>
          </a:xfrm>
        </p:spPr>
        <p:txBody>
          <a:bodyPr/>
          <a:lstStyle/>
          <a:p>
            <a:pPr marL="0" indent="0">
              <a:buNone/>
            </a:pPr>
            <a:r>
              <a:rPr lang="en-US" dirty="0" smtClean="0"/>
              <a:t>        “One day, the great European war will   	come out of some damned foolish 	thing in the Balkans.”</a:t>
            </a:r>
          </a:p>
          <a:p>
            <a:pPr marL="0" indent="0">
              <a:buNone/>
            </a:pPr>
            <a:r>
              <a:rPr lang="en-US" dirty="0"/>
              <a:t>	</a:t>
            </a:r>
            <a:r>
              <a:rPr lang="en-US" dirty="0" smtClean="0"/>
              <a:t>	- Otto von Bismarck,</a:t>
            </a:r>
          </a:p>
          <a:p>
            <a:pPr marL="0" indent="0">
              <a:buNone/>
            </a:pPr>
            <a:r>
              <a:rPr lang="en-US" dirty="0"/>
              <a:t> </a:t>
            </a:r>
            <a:r>
              <a:rPr lang="en-US" dirty="0" smtClean="0"/>
              <a:t>                                        1888</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200400"/>
            <a:ext cx="2095500"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382829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24.3 The Balkans in 1913</a:t>
            </a:r>
            <a:endParaRPr lang="en-US" dirty="0"/>
          </a:p>
        </p:txBody>
      </p:sp>
      <p:sp>
        <p:nvSpPr>
          <p:cNvPr id="86018"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24.3 p753</a:t>
            </a:r>
          </a:p>
        </p:txBody>
      </p:sp>
      <p:pic>
        <p:nvPicPr>
          <p:cNvPr id="56325" name="Picture 2" descr="A map showing extent of major south east European countries and the regions under Ottoman Empire. " title="MAP 24.3 The Balkans in 19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617538"/>
            <a:ext cx="47625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Friedrich </a:t>
            </a:r>
            <a:r>
              <a:rPr lang="en-US" dirty="0" err="1" smtClean="0"/>
              <a:t>Nietzche</a:t>
            </a:r>
            <a:endParaRPr lang="en-US" dirty="0"/>
          </a:p>
        </p:txBody>
      </p:sp>
      <p:sp>
        <p:nvSpPr>
          <p:cNvPr id="3" name="Content Placeholder 2"/>
          <p:cNvSpPr>
            <a:spLocks noGrp="1"/>
          </p:cNvSpPr>
          <p:nvPr>
            <p:ph idx="1"/>
          </p:nvPr>
        </p:nvSpPr>
        <p:spPr>
          <a:xfrm>
            <a:off x="652463" y="914400"/>
            <a:ext cx="8034337" cy="5943600"/>
          </a:xfrm>
        </p:spPr>
        <p:txBody>
          <a:bodyPr/>
          <a:lstStyle/>
          <a:p>
            <a:r>
              <a:rPr lang="en-US" altLang="en-US" sz="2800" dirty="0">
                <a:latin typeface="Verdana" pitchFamily="34" charset="0"/>
                <a:ea typeface="ＭＳ Ｐゴシック" pitchFamily="34" charset="-128"/>
                <a:cs typeface="Verdana" pitchFamily="34" charset="0"/>
              </a:rPr>
              <a:t>Very controversial and misunderstood philosopher</a:t>
            </a:r>
          </a:p>
          <a:p>
            <a:r>
              <a:rPr lang="en-US" altLang="en-US" sz="2800" dirty="0">
                <a:latin typeface="Verdana" pitchFamily="34" charset="0"/>
                <a:ea typeface="ＭＳ Ｐゴシック" pitchFamily="34" charset="-128"/>
                <a:cs typeface="Verdana" pitchFamily="34" charset="0"/>
              </a:rPr>
              <a:t>Questioned rational thinking, Christianity, democracy, nationalism, science, and progress.</a:t>
            </a:r>
          </a:p>
          <a:p>
            <a:pPr lvl="1"/>
            <a:r>
              <a:rPr lang="en-US" altLang="en-US" sz="2400" dirty="0">
                <a:latin typeface="Verdana" pitchFamily="34" charset="0"/>
                <a:ea typeface="ＭＳ Ｐゴシック" pitchFamily="34" charset="-128"/>
                <a:cs typeface="Verdana" pitchFamily="34" charset="0"/>
              </a:rPr>
              <a:t>Are we trying to be too rational?</a:t>
            </a:r>
          </a:p>
          <a:p>
            <a:pPr lvl="1"/>
            <a:r>
              <a:rPr lang="en-US" altLang="en-US" sz="2400" dirty="0">
                <a:latin typeface="Verdana" pitchFamily="34" charset="0"/>
                <a:ea typeface="ＭＳ Ｐゴシック" pitchFamily="34" charset="-128"/>
                <a:cs typeface="Verdana" pitchFamily="34" charset="0"/>
              </a:rPr>
              <a:t>Don’t ecstasy, instinct, and emotion play a positive role in humans too?</a:t>
            </a:r>
          </a:p>
          <a:p>
            <a:pPr lvl="1"/>
            <a:r>
              <a:rPr lang="en-US" altLang="en-US" sz="2400" dirty="0">
                <a:latin typeface="Verdana" pitchFamily="34" charset="0"/>
                <a:ea typeface="ＭＳ Ｐゴシック" pitchFamily="34" charset="-128"/>
                <a:cs typeface="Verdana" pitchFamily="34" charset="0"/>
              </a:rPr>
              <a:t>In </a:t>
            </a:r>
            <a:r>
              <a:rPr lang="en-US" altLang="en-US" sz="2400" i="1" dirty="0">
                <a:latin typeface="Verdana" pitchFamily="34" charset="0"/>
                <a:ea typeface="ＭＳ Ｐゴシック" pitchFamily="34" charset="-128"/>
                <a:cs typeface="Verdana" pitchFamily="34" charset="0"/>
              </a:rPr>
              <a:t>The</a:t>
            </a:r>
            <a:r>
              <a:rPr lang="en-US" altLang="en-US" sz="2400" dirty="0">
                <a:latin typeface="Verdana" pitchFamily="34" charset="0"/>
                <a:ea typeface="ＭＳ Ｐゴシック" pitchFamily="34" charset="-128"/>
                <a:cs typeface="Verdana" pitchFamily="34" charset="0"/>
              </a:rPr>
              <a:t> </a:t>
            </a:r>
            <a:r>
              <a:rPr lang="en-US" altLang="en-US" sz="2400" i="1" dirty="0">
                <a:latin typeface="Verdana" pitchFamily="34" charset="0"/>
                <a:ea typeface="ＭＳ Ｐゴシック" pitchFamily="34" charset="-128"/>
                <a:cs typeface="Verdana" pitchFamily="34" charset="0"/>
              </a:rPr>
              <a:t>Birth of Tragedy </a:t>
            </a:r>
            <a:r>
              <a:rPr lang="en-US" altLang="en-US" sz="2400" dirty="0">
                <a:latin typeface="Verdana" pitchFamily="34" charset="0"/>
                <a:ea typeface="ＭＳ Ｐゴシック" pitchFamily="34" charset="-128"/>
                <a:cs typeface="Verdana" pitchFamily="34" charset="0"/>
              </a:rPr>
              <a:t>(1872), he argued the non-rational aspects of human nature are as noble as rational characteristics.</a:t>
            </a:r>
          </a:p>
          <a:p>
            <a:pPr lvl="1"/>
            <a:r>
              <a:rPr lang="en-US" altLang="en-US" sz="2400" dirty="0">
                <a:latin typeface="Verdana" pitchFamily="34" charset="0"/>
                <a:ea typeface="ＭＳ Ｐゴシック" pitchFamily="34" charset="-128"/>
                <a:cs typeface="Verdana" pitchFamily="34" charset="0"/>
              </a:rPr>
              <a:t>Democracy and Christianity create masses of “sheep”. (</a:t>
            </a:r>
            <a:r>
              <a:rPr lang="en-US" altLang="en-US" sz="2400" dirty="0" err="1">
                <a:latin typeface="Verdana" pitchFamily="34" charset="0"/>
                <a:ea typeface="ＭＳ Ｐゴシック" pitchFamily="34" charset="-128"/>
                <a:cs typeface="Verdana" pitchFamily="34" charset="0"/>
              </a:rPr>
              <a:t>Nietzche</a:t>
            </a:r>
            <a:r>
              <a:rPr lang="en-US" altLang="en-US" sz="2400" dirty="0">
                <a:latin typeface="Verdana" pitchFamily="34" charset="0"/>
                <a:ea typeface="ＭＳ Ｐゴシック" pitchFamily="34" charset="-128"/>
                <a:cs typeface="Verdana" pitchFamily="34" charset="0"/>
              </a:rPr>
              <a:t> was atheist)</a:t>
            </a:r>
          </a:p>
          <a:p>
            <a:endParaRPr lang="en-US" dirty="0"/>
          </a:p>
        </p:txBody>
      </p:sp>
    </p:spTree>
    <p:extLst>
      <p:ext uri="{BB962C8B-B14F-4D97-AF65-F5344CB8AC3E}">
        <p14:creationId xmlns:p14="http://schemas.microsoft.com/office/powerpoint/2010/main" val="153213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152400"/>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CHRONOLOGY European Diplomacy</a:t>
            </a:r>
            <a:endParaRPr lang="en-US" dirty="0"/>
          </a:p>
        </p:txBody>
      </p:sp>
      <p:sp>
        <p:nvSpPr>
          <p:cNvPr id="8806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p753</a:t>
            </a:r>
          </a:p>
        </p:txBody>
      </p:sp>
      <p:graphicFrame>
        <p:nvGraphicFramePr>
          <p:cNvPr id="6" name="Table 5"/>
          <p:cNvGraphicFramePr>
            <a:graphicFrameLocks noGrp="1"/>
          </p:cNvGraphicFramePr>
          <p:nvPr>
            <p:extLst>
              <p:ext uri="{D42A27DB-BD31-4B8C-83A1-F6EECF244321}">
                <p14:modId xmlns:p14="http://schemas.microsoft.com/office/powerpoint/2010/main" val="3732127405"/>
              </p:ext>
            </p:extLst>
          </p:nvPr>
        </p:nvGraphicFramePr>
        <p:xfrm>
          <a:off x="914400" y="911034"/>
          <a:ext cx="8001000" cy="5569332"/>
        </p:xfrm>
        <a:graphic>
          <a:graphicData uri="http://schemas.openxmlformats.org/drawingml/2006/table">
            <a:tbl>
              <a:tblPr firstRow="1"/>
              <a:tblGrid>
                <a:gridCol w="6477000">
                  <a:extLst>
                    <a:ext uri="{9D8B030D-6E8A-4147-A177-3AD203B41FA5}">
                      <a16:colId xmlns="" xmlns:a16="http://schemas.microsoft.com/office/drawing/2014/main" val="1525939451"/>
                    </a:ext>
                  </a:extLst>
                </a:gridCol>
                <a:gridCol w="1524000">
                  <a:extLst>
                    <a:ext uri="{9D8B030D-6E8A-4147-A177-3AD203B41FA5}">
                      <a16:colId xmlns="" xmlns:a16="http://schemas.microsoft.com/office/drawing/2014/main" val="4045133444"/>
                    </a:ext>
                  </a:extLst>
                </a:gridCol>
              </a:tblGrid>
              <a:tr h="464111">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879548983"/>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Three Emperors’ League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1873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365305418"/>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Serbia and Montenegro</a:t>
                      </a:r>
                      <a:r>
                        <a:rPr lang="en-US" sz="1800" baseline="0" dirty="0">
                          <a:effectLst/>
                          <a:latin typeface="Calibri" panose="020F0502020204030204" pitchFamily="34" charset="0"/>
                          <a:ea typeface="Calibri"/>
                          <a:cs typeface="Times New Roman"/>
                        </a:rPr>
                        <a:t> attack the Ottoman Empire</a:t>
                      </a:r>
                      <a:endParaRPr lang="en-US" sz="18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1876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744012814"/>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Treaty San Stefano</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1878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491551108"/>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Congress of Berlin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1878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902276287"/>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Defensive alliance:</a:t>
                      </a:r>
                      <a:r>
                        <a:rPr lang="en-US" sz="1800" baseline="0" dirty="0">
                          <a:effectLst/>
                          <a:latin typeface="Calibri" panose="020F0502020204030204" pitchFamily="34" charset="0"/>
                          <a:ea typeface="Calibri"/>
                          <a:cs typeface="Times New Roman"/>
                        </a:rPr>
                        <a:t> Germany and Austria</a:t>
                      </a:r>
                      <a:endParaRPr lang="en-US" sz="18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1879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154367295"/>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Triple Alliance: Germany, Austria, and Italy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1882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923985060"/>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Reinsurance Treaty: Germany and Russia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1887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827413986"/>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Military alliance: Russia and France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1894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665335729"/>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Triple Entente: France, Britain, and Russia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1907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811500094"/>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First Balkan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1912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744378359"/>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Second Balkan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1913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583262522"/>
                  </a:ext>
                </a:extLst>
              </a:tr>
            </a:tbl>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Chapter Timeline</a:t>
            </a:r>
            <a:endParaRPr lang="en-US" dirty="0"/>
          </a:p>
        </p:txBody>
      </p:sp>
      <p:sp>
        <p:nvSpPr>
          <p:cNvPr id="9011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p754</a:t>
            </a:r>
          </a:p>
        </p:txBody>
      </p:sp>
      <p:pic>
        <p:nvPicPr>
          <p:cNvPr id="9011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88" y="1447800"/>
            <a:ext cx="89884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noChangeArrowheads="1"/>
          </p:cNvSpPr>
          <p:nvPr>
            <p:ph type="title"/>
          </p:nvPr>
        </p:nvSpPr>
        <p:spPr>
          <a:xfrm>
            <a:off x="652463" y="152400"/>
            <a:ext cx="8491537" cy="381000"/>
          </a:xfrm>
        </p:spPr>
        <p:txBody>
          <a:bodyPr/>
          <a:lstStyle/>
          <a:p>
            <a:pPr eaLnBrk="1" hangingPunct="1"/>
            <a:r>
              <a:rPr lang="en-US" altLang="en-US" dirty="0">
                <a:latin typeface="Calibri" panose="020F0502020204030204" pitchFamily="34" charset="0"/>
                <a:ea typeface="ＭＳ Ｐゴシック" panose="020B0600070205080204" pitchFamily="34" charset="-128"/>
              </a:rPr>
              <a:t>Discussion Questions</a:t>
            </a:r>
          </a:p>
        </p:txBody>
      </p:sp>
      <p:sp>
        <p:nvSpPr>
          <p:cNvPr id="92163" name="Rectangle 6"/>
          <p:cNvSpPr>
            <a:spLocks noGrp="1" noChangeArrowheads="1"/>
          </p:cNvSpPr>
          <p:nvPr>
            <p:ph type="body" idx="1"/>
          </p:nvPr>
        </p:nvSpPr>
        <p:spPr>
          <a:xfrm>
            <a:off x="652463" y="990600"/>
            <a:ext cx="8034337" cy="4953000"/>
          </a:xfrm>
        </p:spPr>
        <p:txBody>
          <a:bodyPr/>
          <a:lstStyle/>
          <a:p>
            <a:pPr eaLnBrk="1" hangingPunct="1">
              <a:lnSpc>
                <a:spcPct val="80000"/>
              </a:lnSpc>
            </a:pPr>
            <a:r>
              <a:rPr lang="en-US" altLang="en-US" sz="2800" dirty="0">
                <a:latin typeface="Calibri" panose="020F0502020204030204" pitchFamily="34" charset="0"/>
                <a:ea typeface="ＭＳ Ｐゴシック" panose="020B0600070205080204" pitchFamily="34" charset="-128"/>
              </a:rPr>
              <a:t>How did the “new view” of science change thinking about the universe?</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What radical changes in concepts about human behavior followed as a result of Sigmund Freud’s work?</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What was the new racism?  How were Darwin’s ideas of natural selection transformed to apply to civilization?</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Support or refute: Imperialism was beneficial to the nations in which it occurred.</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Why would the European nations worry about the rise of a militaristic Germany?</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1074</TotalTime>
  <Words>6111</Words>
  <Application>Microsoft Office PowerPoint</Application>
  <PresentationFormat>On-screen Show (4:3)</PresentationFormat>
  <Paragraphs>813</Paragraphs>
  <Slides>92</Slides>
  <Notes>31</Notes>
  <HiddenSlides>0</HiddenSlides>
  <MMClips>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Default Design</vt:lpstr>
      <vt:lpstr>An Age of Modernity Anxiety, and Imperialism, 1894–1914</vt:lpstr>
      <vt:lpstr>Focus Questions</vt:lpstr>
      <vt:lpstr>The Eiffel Tower at the World’s Fair of 1900 in Paris</vt:lpstr>
      <vt:lpstr>The Modern Consciousness</vt:lpstr>
      <vt:lpstr>Toward the Modern Consciousness: Intellectual and Cultural Developments</vt:lpstr>
      <vt:lpstr>PowerPoint Presentation</vt:lpstr>
      <vt:lpstr>Marie Curie</vt:lpstr>
      <vt:lpstr>Toward a New Understanding  of the Irrational</vt:lpstr>
      <vt:lpstr>Friedrich Nietzche</vt:lpstr>
      <vt:lpstr>Friedrich Nietzche</vt:lpstr>
      <vt:lpstr>Toward a New Understanding  of the Irrational</vt:lpstr>
      <vt:lpstr>Freud and Darwinism</vt:lpstr>
      <vt:lpstr>Sigmund Freud</vt:lpstr>
      <vt:lpstr>Freud and Darwinism</vt:lpstr>
      <vt:lpstr>Social Darwinism</vt:lpstr>
      <vt:lpstr>The Attack on Christianity</vt:lpstr>
      <vt:lpstr>The Culture of Modernity: Literature</vt:lpstr>
      <vt:lpstr>The Culture of Modernity: Literature</vt:lpstr>
      <vt:lpstr>Modernism in the Arts</vt:lpstr>
      <vt:lpstr>Modernism in the Arts</vt:lpstr>
      <vt:lpstr>Modernism in the Arts</vt:lpstr>
      <vt:lpstr>Claude Monet, Impression, Sunrise</vt:lpstr>
      <vt:lpstr>Paul Cezanne, Mont Sainte-Victoire</vt:lpstr>
      <vt:lpstr>Global Perspectives:  Impressionist Painting: West and East (Slide 1 of 2)</vt:lpstr>
      <vt:lpstr>Global Perspectives:  Impressionist Painting: West and East (Slide 2 of 2)</vt:lpstr>
      <vt:lpstr>Vincent van Gogh, The Starry Night</vt:lpstr>
      <vt:lpstr>Modernism in Music</vt:lpstr>
      <vt:lpstr>Pablo Picasso, Les Demoiselles d’Avignon (Slide 1 of 2)</vt:lpstr>
      <vt:lpstr>Pablo Picasso, Les Demoiselles d’Avignon (Slide 2 of 2)</vt:lpstr>
      <vt:lpstr>Wassily Kandinsky, Square with White Border</vt:lpstr>
      <vt:lpstr>Politics: New Directions  and New Uncertainties</vt:lpstr>
      <vt:lpstr>Images of Everyday Life:  The Struggle for the Right to Vote (Slide 1 of 3)</vt:lpstr>
      <vt:lpstr>Images of Everyday Life:  The Struggle for the Right to Vote (Slide 2 of 3)</vt:lpstr>
      <vt:lpstr>Images of Everyday Life:  The Struggle for the Right to Vote (Slide 3 of 3)</vt:lpstr>
      <vt:lpstr>Film &amp; History: Suffragette (2015)</vt:lpstr>
      <vt:lpstr>Jews in the European Nation-State</vt:lpstr>
      <vt:lpstr>Palestine</vt:lpstr>
      <vt:lpstr>The Transformation of Liberalism</vt:lpstr>
      <vt:lpstr>France: Travails of the Third Republic</vt:lpstr>
      <vt:lpstr>David Lloyd George </vt:lpstr>
      <vt:lpstr>Growing Tensions</vt:lpstr>
      <vt:lpstr>Industrialization  and Revolution in Imperial Russia</vt:lpstr>
      <vt:lpstr>Nicholas II</vt:lpstr>
      <vt:lpstr>CHRONOLOGY Politics, 1894–1914</vt:lpstr>
      <vt:lpstr>CHRONOLOGY Politics, 1894–1914</vt:lpstr>
      <vt:lpstr>The United States and Canada</vt:lpstr>
      <vt:lpstr>Neptune Resigning to Britain the Empire of the Sea (1847) by William Dyce</vt:lpstr>
      <vt:lpstr>The French in Morocco</vt:lpstr>
      <vt:lpstr>Arrival in Saigon of Paul Beau, Governor-General of Indo-China, 1902-1907</vt:lpstr>
      <vt:lpstr>The New Imperialism</vt:lpstr>
      <vt:lpstr>Soap and the White Man’s Burden</vt:lpstr>
      <vt:lpstr>The Scramble for Africa (Slide 1 of 2)</vt:lpstr>
      <vt:lpstr>The Boer War and Apartheid</vt:lpstr>
      <vt:lpstr>Apartheid</vt:lpstr>
      <vt:lpstr>Diamond mining in Kimberly, South Africa, 1900. These men are mining for De Beers Diamond Co, started by Cecil Rhodes, and even today one of the biggest purchasers of “blood diamonds” or “conflict diamonds”</vt:lpstr>
      <vt:lpstr>These signs were typical in Apartheid South Africa</vt:lpstr>
      <vt:lpstr>MAP 24.1 Africa in 1914</vt:lpstr>
      <vt:lpstr>The Struggle for South Africa</vt:lpstr>
      <vt:lpstr>The Scramble for Africa (Slide 2 of 2)</vt:lpstr>
      <vt:lpstr>King Leopold II of Belgium</vt:lpstr>
      <vt:lpstr>PowerPoint Presentation</vt:lpstr>
      <vt:lpstr>PowerPoint Presentation</vt:lpstr>
      <vt:lpstr>PowerPoint Presentation</vt:lpstr>
      <vt:lpstr>PowerPoint Presentation</vt:lpstr>
      <vt:lpstr>German Empire in Africa</vt:lpstr>
      <vt:lpstr>A German guards Herero women and children in German South-West Africa, 1906, in a prison camp. </vt:lpstr>
      <vt:lpstr>CHRONOLOGY The New Imperialism: Africa</vt:lpstr>
      <vt:lpstr>Imperialism in Asia</vt:lpstr>
      <vt:lpstr>The Opium Wars, 1939</vt:lpstr>
      <vt:lpstr>Imperial rivalry over China</vt:lpstr>
      <vt:lpstr>MAP 24.2 Asia in 1914</vt:lpstr>
      <vt:lpstr>Imperialism in Asia</vt:lpstr>
      <vt:lpstr>CHRONOLOGY The New Imperialism: Asia (Slide 1 of 2)</vt:lpstr>
      <vt:lpstr>CHRONOLOGY The New Imperialism: Asia (Slide 2 of 2)</vt:lpstr>
      <vt:lpstr>Responses to Imperialism (Slide 1 of 2)</vt:lpstr>
      <vt:lpstr>The U.S. Open Door Policy: Did it help or hurt China?</vt:lpstr>
      <vt:lpstr>The West and Japan</vt:lpstr>
      <vt:lpstr>Responses to Imperialism (Slide 2 of 2)</vt:lpstr>
      <vt:lpstr>Japanese Expansion</vt:lpstr>
      <vt:lpstr>PowerPoint Presentation</vt:lpstr>
      <vt:lpstr>International Rivalry  and the Coming of War</vt:lpstr>
      <vt:lpstr>International Rivalry  and the Coming of War</vt:lpstr>
      <vt:lpstr>International Rivalry and the Coming of War</vt:lpstr>
      <vt:lpstr>International Rivalry and the Coming of War</vt:lpstr>
      <vt:lpstr>The Balkans in 1878</vt:lpstr>
      <vt:lpstr>Crisis in the Balkans, 1908-1913</vt:lpstr>
      <vt:lpstr>Crisis in the Balkans 1908-1913</vt:lpstr>
      <vt:lpstr>PowerPoint Presentation</vt:lpstr>
      <vt:lpstr>MAP 24.3 The Balkans in 1913</vt:lpstr>
      <vt:lpstr>CHRONOLOGY European Diplomacy</vt:lpstr>
      <vt:lpstr>Chapter Timeline</vt:lpstr>
      <vt:lpstr>Discussion Questions</vt:lpstr>
    </vt:vector>
  </TitlesOfParts>
  <Company>Learning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dc:title>
  <dc:creator>Thomson</dc:creator>
  <cp:lastModifiedBy>dillonp</cp:lastModifiedBy>
  <cp:revision>103</cp:revision>
  <dcterms:created xsi:type="dcterms:W3CDTF">2008-08-28T18:47:09Z</dcterms:created>
  <dcterms:modified xsi:type="dcterms:W3CDTF">2018-03-13T06:29:58Z</dcterms:modified>
</cp:coreProperties>
</file>