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69" r:id="rId2"/>
    <p:sldId id="341" r:id="rId3"/>
    <p:sldId id="290" r:id="rId4"/>
    <p:sldId id="343" r:id="rId5"/>
    <p:sldId id="321" r:id="rId6"/>
    <p:sldId id="291" r:id="rId7"/>
    <p:sldId id="322" r:id="rId8"/>
    <p:sldId id="344" r:id="rId9"/>
    <p:sldId id="345" r:id="rId10"/>
    <p:sldId id="293" r:id="rId11"/>
    <p:sldId id="347" r:id="rId12"/>
    <p:sldId id="323" r:id="rId13"/>
    <p:sldId id="324" r:id="rId14"/>
    <p:sldId id="348" r:id="rId15"/>
    <p:sldId id="349" r:id="rId16"/>
    <p:sldId id="294" r:id="rId17"/>
    <p:sldId id="295" r:id="rId18"/>
    <p:sldId id="296" r:id="rId19"/>
    <p:sldId id="325" r:id="rId20"/>
    <p:sldId id="297" r:id="rId21"/>
    <p:sldId id="326" r:id="rId22"/>
    <p:sldId id="327" r:id="rId23"/>
    <p:sldId id="298" r:id="rId24"/>
    <p:sldId id="299" r:id="rId25"/>
    <p:sldId id="300" r:id="rId26"/>
    <p:sldId id="301" r:id="rId27"/>
    <p:sldId id="302" r:id="rId28"/>
    <p:sldId id="303" r:id="rId29"/>
    <p:sldId id="328" r:id="rId30"/>
    <p:sldId id="304" r:id="rId31"/>
    <p:sldId id="320" r:id="rId32"/>
    <p:sldId id="329" r:id="rId33"/>
    <p:sldId id="330" r:id="rId34"/>
    <p:sldId id="305" r:id="rId35"/>
    <p:sldId id="306" r:id="rId36"/>
    <p:sldId id="307" r:id="rId37"/>
    <p:sldId id="308" r:id="rId38"/>
    <p:sldId id="331" r:id="rId39"/>
    <p:sldId id="351" r:id="rId40"/>
    <p:sldId id="350" r:id="rId41"/>
    <p:sldId id="309" r:id="rId42"/>
    <p:sldId id="352" r:id="rId43"/>
    <p:sldId id="353" r:id="rId44"/>
    <p:sldId id="354" r:id="rId45"/>
    <p:sldId id="355" r:id="rId46"/>
    <p:sldId id="332" r:id="rId47"/>
    <p:sldId id="356" r:id="rId48"/>
    <p:sldId id="357" r:id="rId49"/>
    <p:sldId id="310" r:id="rId50"/>
    <p:sldId id="311" r:id="rId51"/>
    <p:sldId id="312" r:id="rId52"/>
    <p:sldId id="358" r:id="rId53"/>
    <p:sldId id="333" r:id="rId54"/>
    <p:sldId id="334" r:id="rId55"/>
    <p:sldId id="359" r:id="rId56"/>
    <p:sldId id="335" r:id="rId57"/>
    <p:sldId id="342" r:id="rId58"/>
    <p:sldId id="336" r:id="rId59"/>
    <p:sldId id="360" r:id="rId60"/>
    <p:sldId id="337" r:id="rId61"/>
    <p:sldId id="361" r:id="rId62"/>
    <p:sldId id="338" r:id="rId63"/>
    <p:sldId id="315" r:id="rId64"/>
    <p:sldId id="316" r:id="rId65"/>
    <p:sldId id="339" r:id="rId66"/>
    <p:sldId id="318" r:id="rId67"/>
    <p:sldId id="317" r:id="rId68"/>
    <p:sldId id="319" r:id="rId69"/>
    <p:sldId id="340" r:id="rId7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999">
          <p15:clr>
            <a:srgbClr val="A4A3A4"/>
          </p15:clr>
        </p15:guide>
        <p15:guide id="2" orient="horz" pos="2160">
          <p15:clr>
            <a:srgbClr val="A4A3A4"/>
          </p15:clr>
        </p15:guide>
        <p15:guide id="3" orient="horz" pos="164">
          <p15:clr>
            <a:srgbClr val="A4A3A4"/>
          </p15:clr>
        </p15:guide>
        <p15:guide id="4" orient="horz" pos="891">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6" autoAdjust="0"/>
    <p:restoredTop sz="76009" autoAdjust="0"/>
  </p:normalViewPr>
  <p:slideViewPr>
    <p:cSldViewPr>
      <p:cViewPr>
        <p:scale>
          <a:sx n="61" d="100"/>
          <a:sy n="61" d="100"/>
        </p:scale>
        <p:origin x="-1656" y="-72"/>
      </p:cViewPr>
      <p:guideLst>
        <p:guide orient="horz" pos="999"/>
        <p:guide orient="horz" pos="2160"/>
        <p:guide orient="horz" pos="164"/>
        <p:guide orient="horz" pos="891"/>
        <p:guide pos="2880"/>
      </p:guideLst>
    </p:cSldViewPr>
  </p:slideViewPr>
  <p:outlineViewPr>
    <p:cViewPr>
      <p:scale>
        <a:sx n="33" d="100"/>
        <a:sy n="33" d="100"/>
      </p:scale>
      <p:origin x="0" y="781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13.xml"/><Relationship Id="rId7" Type="http://schemas.openxmlformats.org/officeDocument/2006/relationships/slide" Target="slides/slide33.xml"/><Relationship Id="rId12" Type="http://schemas.openxmlformats.org/officeDocument/2006/relationships/slide" Target="slides/slide65.xml"/><Relationship Id="rId2" Type="http://schemas.openxmlformats.org/officeDocument/2006/relationships/slide" Target="slides/slide7.xml"/><Relationship Id="rId1" Type="http://schemas.openxmlformats.org/officeDocument/2006/relationships/slide" Target="slides/slide5.xml"/><Relationship Id="rId6" Type="http://schemas.openxmlformats.org/officeDocument/2006/relationships/slide" Target="slides/slide32.xml"/><Relationship Id="rId11" Type="http://schemas.openxmlformats.org/officeDocument/2006/relationships/slide" Target="slides/slide58.xml"/><Relationship Id="rId5" Type="http://schemas.openxmlformats.org/officeDocument/2006/relationships/slide" Target="slides/slide29.xml"/><Relationship Id="rId10" Type="http://schemas.openxmlformats.org/officeDocument/2006/relationships/slide" Target="slides/slide54.xml"/><Relationship Id="rId4" Type="http://schemas.openxmlformats.org/officeDocument/2006/relationships/slide" Target="slides/slide21.xml"/><Relationship Id="rId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C8666CD-D733-4399-843B-2612E4BEF65A}" type="slidenum">
              <a:rPr lang="en-US" altLang="en-US"/>
              <a:pPr>
                <a:defRPr/>
              </a:pPr>
              <a:t>‹#›</a:t>
            </a:fld>
            <a:endParaRPr lang="en-US" altLang="en-US"/>
          </a:p>
        </p:txBody>
      </p:sp>
    </p:spTree>
    <p:extLst>
      <p:ext uri="{BB962C8B-B14F-4D97-AF65-F5344CB8AC3E}">
        <p14:creationId xmlns:p14="http://schemas.microsoft.com/office/powerpoint/2010/main" val="1689168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British infantrymen prepare to advance during the Battle of the Somme</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B931504-AA57-4281-A2FF-273CFAE37B99}"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Victims of the Machine Gun. Masses of men</a:t>
            </a:r>
          </a:p>
          <a:p>
            <a:r>
              <a:rPr lang="en-US" altLang="en-US">
                <a:latin typeface="Calibri" panose="020F0502020204030204" pitchFamily="34" charset="0"/>
                <a:ea typeface="ＭＳ Ｐゴシック" panose="020B0600070205080204" pitchFamily="34" charset="-128"/>
              </a:rPr>
              <a:t>weighed down with equipment and advancing slowly</a:t>
            </a:r>
          </a:p>
          <a:p>
            <a:r>
              <a:rPr lang="en-US" altLang="en-US">
                <a:latin typeface="Calibri" panose="020F0502020204030204" pitchFamily="34" charset="0"/>
                <a:ea typeface="ＭＳ Ｐゴシック" panose="020B0600070205080204" pitchFamily="34" charset="-128"/>
              </a:rPr>
              <a:t>across open land made magnificent targets for</a:t>
            </a:r>
          </a:p>
          <a:p>
            <a:r>
              <a:rPr lang="en-US" altLang="en-US">
                <a:latin typeface="Calibri" panose="020F0502020204030204" pitchFamily="34" charset="0"/>
                <a:ea typeface="ＭＳ Ｐゴシック" panose="020B0600070205080204" pitchFamily="34" charset="-128"/>
              </a:rPr>
              <a:t>opponents armed with machine guns. This</a:t>
            </a:r>
          </a:p>
          <a:p>
            <a:r>
              <a:rPr lang="en-US" altLang="en-US">
                <a:latin typeface="Calibri" panose="020F0502020204030204" pitchFamily="34" charset="0"/>
                <a:ea typeface="ＭＳ Ｐゴシック" panose="020B0600070205080204" pitchFamily="34" charset="-128"/>
              </a:rPr>
              <a:t>photograph shows French soldiers moving across a</a:t>
            </a:r>
          </a:p>
          <a:p>
            <a:r>
              <a:rPr lang="en-US" altLang="en-US">
                <a:latin typeface="Calibri" panose="020F0502020204030204" pitchFamily="34" charset="0"/>
                <a:ea typeface="ＭＳ Ｐゴシック" panose="020B0600070205080204" pitchFamily="34" charset="-128"/>
              </a:rPr>
              <a:t>rocky terrain, all open targets for their enemies</a:t>
            </a:r>
          </a:p>
          <a:p>
            <a:r>
              <a:rPr lang="en-US" altLang="en-US">
                <a:latin typeface="Calibri" panose="020F0502020204030204" pitchFamily="34" charset="0"/>
                <a:ea typeface="ＭＳ Ｐゴシック" panose="020B0600070205080204" pitchFamily="34" charset="-128"/>
              </a:rPr>
              <a:t>manning the new weapons.</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0BBF1DF-F239-429C-B2F3-82CB5D28C027}" type="slidenum">
              <a:rPr lang="en-US" altLang="en-US" smtClean="0">
                <a:latin typeface="Calibri" panose="020F0502020204030204" pitchFamily="34" charset="0"/>
              </a:rPr>
              <a:pPr>
                <a:spcBef>
                  <a:spcPct val="0"/>
                </a:spcBef>
              </a:pPr>
              <a:t>24</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Colonel Dax (Kirk Douglas) begins to lead his men out of the trenches to attack</a:t>
            </a:r>
          </a:p>
          <a:p>
            <a:r>
              <a:rPr lang="en-US" altLang="en-US">
                <a:latin typeface="Calibri" panose="020F0502020204030204" pitchFamily="34" charset="0"/>
                <a:ea typeface="ＭＳ Ｐゴシック" panose="020B0600070205080204" pitchFamily="34" charset="-128"/>
              </a:rPr>
              <a:t>Ant Hill.</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03A858B-9234-42E9-AB8B-7A90D303E433}"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Life in the Trenches</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F42B6A3-2A3F-4213-AD8F-99E7DF52D67E}"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Life in the Trenches</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DE639D-C7C3-407B-95BA-69D813153D4D}" type="slidenum">
              <a:rPr lang="en-US" altLang="en-US" smtClean="0">
                <a:latin typeface="Calibri" panose="020F0502020204030204" pitchFamily="34" charset="0"/>
              </a:rPr>
              <a:pPr>
                <a:spcBef>
                  <a:spcPct val="0"/>
                </a:spcBef>
              </a:pPr>
              <a:t>27</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Life in the Trenches</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FA6A1A2-D78A-425E-A378-83084F6D75DA}" type="slidenum">
              <a:rPr lang="en-US" altLang="en-US" smtClean="0">
                <a:latin typeface="Calibri" panose="020F0502020204030204" pitchFamily="34" charset="0"/>
              </a:rPr>
              <a:pPr>
                <a:spcBef>
                  <a:spcPct val="0"/>
                </a:spcBef>
              </a:pPr>
              <a:t>28</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French African Troops. </a:t>
            </a:r>
          </a:p>
          <a:p>
            <a:r>
              <a:rPr lang="en-US" altLang="en-US">
                <a:latin typeface="Arial" panose="020B0604020202020204" pitchFamily="34" charset="0"/>
                <a:ea typeface="ＭＳ Ｐゴシック" panose="020B0600070205080204" pitchFamily="34" charset="-128"/>
              </a:rPr>
              <a:t>The French drafted more than 170,000 troops to fight in Europe. Shown in the photograph are French Senegalese troops as they arrived in France in 1915. They would later fight in the Marne campaign on the western front. About 80,000 Africans were killed or injured in Europe.</a:t>
            </a:r>
            <a:endParaRPr lang="en-US" altLang="en-US">
              <a:latin typeface="Calibri" panose="020F0502020204030204" pitchFamily="34" charset="0"/>
              <a:ea typeface="ＭＳ Ｐゴシック" panose="020B0600070205080204" pitchFamily="34" charset="-128"/>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289D05-740E-4BF1-94D7-3510F9A9ACC5}"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American Soldiers (p.771)</a:t>
            </a:r>
          </a:p>
          <a:p>
            <a:r>
              <a:rPr lang="en-US" altLang="en-US">
                <a:latin typeface="Calibri" panose="020F0502020204030204" pitchFamily="34" charset="0"/>
                <a:ea typeface="ＭＳ Ｐゴシック" panose="020B0600070205080204" pitchFamily="34" charset="-128"/>
              </a:rPr>
              <a:t>The photo shows a group of American soldiers with a German machine captured during an offensive in 1918.</a:t>
            </a:r>
          </a:p>
          <a:p>
            <a:endParaRPr lang="en-US" altLang="en-US">
              <a:latin typeface="Calibri" panose="020F0502020204030204" pitchFamily="34" charset="0"/>
              <a:ea typeface="ＭＳ Ｐゴシック" panose="020B0600070205080204"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F97DFF-35BB-48C3-BFF2-D5B8C4AF8A70}"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Wartime Leaders of Germany. Over the course of the war, the</a:t>
            </a:r>
          </a:p>
          <a:p>
            <a:r>
              <a:rPr lang="en-US" altLang="en-US">
                <a:latin typeface="Calibri" panose="020F0502020204030204" pitchFamily="34" charset="0"/>
                <a:ea typeface="ＭＳ Ｐゴシック" panose="020B0600070205080204" pitchFamily="34" charset="-128"/>
              </a:rPr>
              <a:t>power of central governments was greatly enlarged in order to meet the</a:t>
            </a:r>
          </a:p>
          <a:p>
            <a:r>
              <a:rPr lang="en-US" altLang="en-US">
                <a:latin typeface="Calibri" panose="020F0502020204030204" pitchFamily="34" charset="0"/>
                <a:ea typeface="ＭＳ Ｐゴシック" panose="020B0600070205080204" pitchFamily="34" charset="-128"/>
              </a:rPr>
              <a:t>demands of total war. In Germany, the two military heroes of the war,</a:t>
            </a:r>
          </a:p>
          <a:p>
            <a:r>
              <a:rPr lang="en-US" altLang="en-US">
                <a:latin typeface="Calibri" panose="020F0502020204030204" pitchFamily="34" charset="0"/>
                <a:ea typeface="ＭＳ Ｐゴシック" panose="020B0600070205080204" pitchFamily="34" charset="-128"/>
              </a:rPr>
              <a:t>Paul von Hindenburg (left) and Erich Ludendorff (right), became virtual</a:t>
            </a:r>
          </a:p>
          <a:p>
            <a:r>
              <a:rPr lang="en-US" altLang="en-US">
                <a:latin typeface="Calibri" panose="020F0502020204030204" pitchFamily="34" charset="0"/>
                <a:ea typeface="ＭＳ Ｐゴシック" panose="020B0600070205080204" pitchFamily="34" charset="-128"/>
              </a:rPr>
              <a:t>military dictators by 1916. The two are shown here with Emperor</a:t>
            </a:r>
          </a:p>
          <a:p>
            <a:r>
              <a:rPr lang="en-US" altLang="en-US">
                <a:latin typeface="Calibri" panose="020F0502020204030204" pitchFamily="34" charset="0"/>
                <a:ea typeface="ＭＳ Ｐゴシック" panose="020B0600070205080204" pitchFamily="34" charset="-128"/>
              </a:rPr>
              <a:t>William II (center), whose power declined as the war dragged on.</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02C7B1-A92F-4E72-8A53-E1DEEF48123F}" type="slidenum">
              <a:rPr lang="en-US" altLang="en-US" smtClean="0">
                <a:latin typeface="Calibri" panose="020F0502020204030204" pitchFamily="34" charset="0"/>
              </a:rPr>
              <a:pPr>
                <a:spcBef>
                  <a:spcPct val="0"/>
                </a:spcBef>
              </a:pPr>
              <a:t>34</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British Recruiting Poster. As the conflict persisted month after</a:t>
            </a:r>
          </a:p>
          <a:p>
            <a:r>
              <a:rPr lang="en-US" altLang="en-US">
                <a:latin typeface="Calibri" panose="020F0502020204030204" pitchFamily="34" charset="0"/>
                <a:ea typeface="ＭＳ Ｐゴシック" panose="020B0600070205080204" pitchFamily="34" charset="-128"/>
              </a:rPr>
              <a:t>month, governments resorted to active propaganda campaigns to</a:t>
            </a:r>
          </a:p>
          <a:p>
            <a:r>
              <a:rPr lang="en-US" altLang="en-US">
                <a:latin typeface="Calibri" panose="020F0502020204030204" pitchFamily="34" charset="0"/>
                <a:ea typeface="ＭＳ Ｐゴシック" panose="020B0600070205080204" pitchFamily="34" charset="-128"/>
              </a:rPr>
              <a:t>generate enthusiasm for the war. In this British recruiting poster, the</a:t>
            </a:r>
          </a:p>
          <a:p>
            <a:r>
              <a:rPr lang="en-US" altLang="en-US">
                <a:latin typeface="Calibri" panose="020F0502020204030204" pitchFamily="34" charset="0"/>
                <a:ea typeface="ＭＳ Ｐゴシック" panose="020B0600070205080204" pitchFamily="34" charset="-128"/>
              </a:rPr>
              <a:t>government encourages men to ‘‘enlist now’’ to preserve their country.</a:t>
            </a:r>
          </a:p>
          <a:p>
            <a:r>
              <a:rPr lang="en-US" altLang="en-US">
                <a:latin typeface="Calibri" panose="020F0502020204030204" pitchFamily="34" charset="0"/>
                <a:ea typeface="ＭＳ Ｐゴシック" panose="020B0600070205080204" pitchFamily="34" charset="-128"/>
              </a:rPr>
              <a:t>By 1916, the British were forced to adopt compulsory military service.</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5B4464B-25F5-45E3-A669-71D5D04F489F}"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Women Munition Workers in a British Factory. World War I</a:t>
            </a:r>
          </a:p>
          <a:p>
            <a:r>
              <a:rPr lang="en-US" altLang="en-US">
                <a:latin typeface="Calibri" panose="020F0502020204030204" pitchFamily="34" charset="0"/>
                <a:ea typeface="ＭＳ Ｐゴシック" panose="020B0600070205080204" pitchFamily="34" charset="-128"/>
              </a:rPr>
              <a:t>created new opportunities for women. They were now employed in jobs</a:t>
            </a:r>
          </a:p>
          <a:p>
            <a:r>
              <a:rPr lang="en-US" altLang="en-US">
                <a:latin typeface="Calibri" panose="020F0502020204030204" pitchFamily="34" charset="0"/>
                <a:ea typeface="ＭＳ Ｐゴシック" panose="020B0600070205080204" pitchFamily="34" charset="-128"/>
              </a:rPr>
              <a:t>that had earlier been considered beyond their capacity. As seen in the</a:t>
            </a:r>
          </a:p>
          <a:p>
            <a:r>
              <a:rPr lang="en-US" altLang="en-US">
                <a:latin typeface="Calibri" panose="020F0502020204030204" pitchFamily="34" charset="0"/>
                <a:ea typeface="ＭＳ Ｐゴシック" panose="020B0600070205080204" pitchFamily="34" charset="-128"/>
              </a:rPr>
              <a:t>picture, British women, dressed in caps and smocks, are</a:t>
            </a:r>
          </a:p>
          <a:p>
            <a:r>
              <a:rPr lang="en-US" altLang="en-US">
                <a:latin typeface="Calibri" panose="020F0502020204030204" pitchFamily="34" charset="0"/>
                <a:ea typeface="ＭＳ Ｐゴシック" panose="020B0600070205080204" pitchFamily="34" charset="-128"/>
              </a:rPr>
              <a:t>making munitions in an armaments factory. </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18C762F-CAD0-4ADF-B503-FD3E8366C49C}" type="slidenum">
              <a:rPr lang="en-US" altLang="en-US" smtClean="0">
                <a:latin typeface="Calibri" panose="020F0502020204030204" pitchFamily="34" charset="0"/>
              </a:rPr>
              <a:pPr>
                <a:spcBef>
                  <a:spcPct val="0"/>
                </a:spcBef>
              </a:pPr>
              <a:t>36</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25.1 Europe in 1914. By 1914,</a:t>
            </a:r>
          </a:p>
          <a:p>
            <a:r>
              <a:rPr lang="en-US" altLang="en-US">
                <a:latin typeface="Calibri" panose="020F0502020204030204" pitchFamily="34" charset="0"/>
                <a:ea typeface="ＭＳ Ｐゴシック" panose="020B0600070205080204" pitchFamily="34" charset="-128"/>
              </a:rPr>
              <a:t>two alliances dominated Europe: the Triple</a:t>
            </a:r>
          </a:p>
          <a:p>
            <a:r>
              <a:rPr lang="en-US" altLang="en-US">
                <a:latin typeface="Calibri" panose="020F0502020204030204" pitchFamily="34" charset="0"/>
                <a:ea typeface="ＭＳ Ｐゴシック" panose="020B0600070205080204" pitchFamily="34" charset="-128"/>
              </a:rPr>
              <a:t>Entente of Britain, France, and Russia and</a:t>
            </a:r>
          </a:p>
          <a:p>
            <a:r>
              <a:rPr lang="en-US" altLang="en-US">
                <a:latin typeface="Calibri" panose="020F0502020204030204" pitchFamily="34" charset="0"/>
                <a:ea typeface="ＭＳ Ｐゴシック" panose="020B0600070205080204" pitchFamily="34" charset="-128"/>
              </a:rPr>
              <a:t>the Triple Alliance of Germany, Austria-</a:t>
            </a:r>
          </a:p>
          <a:p>
            <a:r>
              <a:rPr lang="en-US" altLang="en-US">
                <a:latin typeface="Calibri" panose="020F0502020204030204" pitchFamily="34" charset="0"/>
                <a:ea typeface="ＭＳ Ｐゴシック" panose="020B0600070205080204" pitchFamily="34" charset="-128"/>
              </a:rPr>
              <a:t>Hungary, and Italy. Russia sought to bolster</a:t>
            </a:r>
          </a:p>
          <a:p>
            <a:r>
              <a:rPr lang="en-US" altLang="en-US">
                <a:latin typeface="Calibri" panose="020F0502020204030204" pitchFamily="34" charset="0"/>
                <a:ea typeface="ＭＳ Ｐゴシック" panose="020B0600070205080204" pitchFamily="34" charset="-128"/>
              </a:rPr>
              <a:t>its fellow Slavs in Serbia, whereas Austria-</a:t>
            </a:r>
          </a:p>
          <a:p>
            <a:r>
              <a:rPr lang="en-US" altLang="en-US">
                <a:latin typeface="Calibri" panose="020F0502020204030204" pitchFamily="34" charset="0"/>
                <a:ea typeface="ＭＳ Ｐゴシック" panose="020B0600070205080204" pitchFamily="34" charset="-128"/>
              </a:rPr>
              <a:t>Hungary was intent on increasing its power</a:t>
            </a:r>
          </a:p>
          <a:p>
            <a:r>
              <a:rPr lang="en-US" altLang="en-US">
                <a:latin typeface="Calibri" panose="020F0502020204030204" pitchFamily="34" charset="0"/>
                <a:ea typeface="ＭＳ Ｐゴシック" panose="020B0600070205080204" pitchFamily="34" charset="-128"/>
              </a:rPr>
              <a:t>in the Balkans and thwarting Serbia’s</a:t>
            </a:r>
          </a:p>
          <a:p>
            <a:r>
              <a:rPr lang="en-US" altLang="en-US">
                <a:latin typeface="Calibri" panose="020F0502020204030204" pitchFamily="34" charset="0"/>
                <a:ea typeface="ＭＳ Ｐゴシック" panose="020B0600070205080204" pitchFamily="34" charset="-128"/>
              </a:rPr>
              <a:t>ambitions. Thus, the Balkans became the</a:t>
            </a:r>
          </a:p>
          <a:p>
            <a:r>
              <a:rPr lang="en-US" altLang="en-US">
                <a:latin typeface="Calibri" panose="020F0502020204030204" pitchFamily="34" charset="0"/>
                <a:ea typeface="ＭＳ Ｐゴシック" panose="020B0600070205080204" pitchFamily="34" charset="-128"/>
              </a:rPr>
              <a:t>flash point for World War I.</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64BBD31-9DB8-4E79-ABFF-29C22AC06BA8}" type="slidenum">
              <a:rPr lang="en-US" altLang="en-US" smtClean="0">
                <a:latin typeface="Calibri" panose="020F0502020204030204" pitchFamily="34" charset="0"/>
              </a:rPr>
              <a:pPr>
                <a:spcBef>
                  <a:spcPct val="0"/>
                </a:spcBef>
              </a:pPr>
              <a:t>6</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Women Munition Workers in a British Factory. The recruitment poster shows that the British government encouraged women to work in</a:t>
            </a:r>
          </a:p>
          <a:p>
            <a:r>
              <a:rPr lang="en-US" altLang="en-US">
                <a:latin typeface="Calibri" panose="020F0502020204030204" pitchFamily="34" charset="0"/>
                <a:ea typeface="ＭＳ Ｐゴシック" panose="020B0600070205080204" pitchFamily="34" charset="-128"/>
              </a:rPr>
              <a:t>the munitions factories to aid the war effort. Women working in these</a:t>
            </a:r>
          </a:p>
          <a:p>
            <a:r>
              <a:rPr lang="en-US" altLang="en-US">
                <a:latin typeface="Calibri" panose="020F0502020204030204" pitchFamily="34" charset="0"/>
                <a:ea typeface="ＭＳ Ｐゴシック" panose="020B0600070205080204" pitchFamily="34" charset="-128"/>
              </a:rPr>
              <a:t>factories were often nicknamed ‘‘</a:t>
            </a:r>
            <a:r>
              <a:rPr lang="en-US" altLang="ja-JP">
                <a:latin typeface="Calibri" panose="020F0502020204030204" pitchFamily="34" charset="0"/>
                <a:ea typeface="ＭＳ Ｐゴシック" panose="020B0600070205080204" pitchFamily="34" charset="-128"/>
              </a:rPr>
              <a:t>munitionettes.</a:t>
            </a:r>
            <a:r>
              <a:rPr lang="en-US" altLang="en-US">
                <a:latin typeface="Calibri" panose="020F0502020204030204" pitchFamily="34" charset="0"/>
                <a:ea typeface="ＭＳ Ｐゴシック" panose="020B0600070205080204" pitchFamily="34" charset="-128"/>
              </a:rPr>
              <a:t>’’</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45B67C1-CA16-4006-A9C0-397647631163}" type="slidenum">
              <a:rPr lang="en-US" altLang="en-US" smtClean="0">
                <a:latin typeface="Calibri" panose="020F0502020204030204" pitchFamily="34" charset="0"/>
              </a:rPr>
              <a:pPr>
                <a:spcBef>
                  <a:spcPct val="0"/>
                </a:spcBef>
              </a:pPr>
              <a:t>37</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Women’s March in Petrograd. After the imposition of bread rationing in Petrograd, 10,000</a:t>
            </a:r>
          </a:p>
          <a:p>
            <a:r>
              <a:rPr lang="en-US" altLang="en-US">
                <a:latin typeface="Calibri" panose="020F0502020204030204" pitchFamily="34" charset="0"/>
                <a:ea typeface="ＭＳ Ｐゴシック" panose="020B0600070205080204" pitchFamily="34" charset="-128"/>
              </a:rPr>
              <a:t>women engaged in mass demonstrations and demanded ‘‘Peace and bread’’ for the families of soldiers.</a:t>
            </a:r>
          </a:p>
          <a:p>
            <a:r>
              <a:rPr lang="en-US" altLang="en-US">
                <a:latin typeface="Calibri" panose="020F0502020204030204" pitchFamily="34" charset="0"/>
                <a:ea typeface="ＭＳ Ｐゴシック" panose="020B0600070205080204" pitchFamily="34" charset="-128"/>
              </a:rPr>
              <a:t>This photograph shows the women marching through the streets of Petrograd on March 8, 1917.</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2BCB747-C315-41D5-A3BA-58484A8F647B}"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Lenin and Trotsky. V. I. Lenin and Leon Trotsky were important</a:t>
            </a:r>
          </a:p>
          <a:p>
            <a:r>
              <a:rPr lang="en-US" altLang="en-US">
                <a:latin typeface="Calibri" panose="020F0502020204030204" pitchFamily="34" charset="0"/>
                <a:ea typeface="ＭＳ Ｐゴシック" panose="020B0600070205080204" pitchFamily="34" charset="-128"/>
              </a:rPr>
              <a:t>figures in the Bolsheviks’ successful seizure of power in Russia. Lenin is seen addressing a rally in Moscow in 1917. </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4883EF-7CD1-4D08-AEC6-C5235B80976B}"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Lenin and Trotsky. V. I. Lenin and Leon Trotsky were important</a:t>
            </a:r>
          </a:p>
          <a:p>
            <a:r>
              <a:rPr lang="en-US" altLang="en-US">
                <a:latin typeface="Calibri" panose="020F0502020204030204" pitchFamily="34" charset="0"/>
                <a:ea typeface="ＭＳ Ｐゴシック" panose="020B0600070205080204" pitchFamily="34" charset="-128"/>
              </a:rPr>
              <a:t>figures in the Bolsheviks’ successful seizure of power in Russia.</a:t>
            </a:r>
          </a:p>
          <a:p>
            <a:r>
              <a:rPr lang="en-US" altLang="en-US">
                <a:latin typeface="Calibri" panose="020F0502020204030204" pitchFamily="34" charset="0"/>
                <a:ea typeface="ＭＳ Ｐゴシック" panose="020B0600070205080204" pitchFamily="34" charset="-128"/>
              </a:rPr>
              <a:t>Trotsky, who became commissar of war in the new regime, is shown</a:t>
            </a:r>
          </a:p>
          <a:p>
            <a:r>
              <a:rPr lang="en-US" altLang="en-US">
                <a:latin typeface="Calibri" panose="020F0502020204030204" pitchFamily="34" charset="0"/>
                <a:ea typeface="ＭＳ Ｐゴシック" panose="020B0600070205080204" pitchFamily="34" charset="-128"/>
              </a:rPr>
              <a:t>haranguing the troops of the Red Guard in 1918.</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05E0645-74D8-4224-A045-DC3372BCBF47}" type="slidenum">
              <a:rPr lang="en-US" altLang="en-US" smtClean="0">
                <a:latin typeface="Calibri" panose="020F0502020204030204" pitchFamily="34" charset="0"/>
              </a:rPr>
              <a:pPr>
                <a:spcBef>
                  <a:spcPct val="0"/>
                </a:spcBef>
              </a:pPr>
              <a:t>50</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25.4 The Russian Revolution and Civil War. The Russian Civil War lasted from 1918 to</a:t>
            </a:r>
          </a:p>
          <a:p>
            <a:r>
              <a:rPr lang="en-US" altLang="en-US">
                <a:latin typeface="Calibri" panose="020F0502020204030204" pitchFamily="34" charset="0"/>
                <a:ea typeface="ＭＳ Ｐゴシック" panose="020B0600070205080204" pitchFamily="34" charset="-128"/>
              </a:rPr>
              <a:t>1921. A variety of disparate groups, including victorious powers from World War I, sought to</a:t>
            </a:r>
          </a:p>
          <a:p>
            <a:r>
              <a:rPr lang="en-US" altLang="en-US">
                <a:latin typeface="Calibri" panose="020F0502020204030204" pitchFamily="34" charset="0"/>
                <a:ea typeface="ＭＳ Ｐゴシック" panose="020B0600070205080204" pitchFamily="34" charset="-128"/>
              </a:rPr>
              <a:t>either overthrow the Bolsheviks or seize Russian territory. Lack of cohesion among their</a:t>
            </a:r>
          </a:p>
          <a:p>
            <a:r>
              <a:rPr lang="en-US" altLang="en-US">
                <a:latin typeface="Calibri" panose="020F0502020204030204" pitchFamily="34" charset="0"/>
                <a:ea typeface="ＭＳ Ｐゴシック" panose="020B0600070205080204" pitchFamily="34" charset="-128"/>
              </a:rPr>
              <a:t>enemies helped the Bolsheviks triumph, but at the cost of much hardship and bloodshed.</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E49D93-41CA-4623-8830-03A2BD18E017}"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Russian Revolution</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F6C79FF-3DF1-4D1B-A4F7-3984DF3FF920}" type="slidenum">
              <a:rPr lang="en-US" altLang="en-US" smtClean="0">
                <a:latin typeface="Calibri" panose="020F0502020204030204" pitchFamily="34" charset="0"/>
              </a:rPr>
              <a:pPr>
                <a:spcBef>
                  <a:spcPct val="0"/>
                </a:spcBef>
              </a:pPr>
              <a:t>53</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World War I</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25E58F4-0682-4F85-995B-1582BAD1D16B}" type="slidenum">
              <a:rPr lang="en-US" altLang="en-US" smtClean="0">
                <a:latin typeface="Calibri" panose="020F0502020204030204" pitchFamily="34" charset="0"/>
              </a:rPr>
              <a:pPr>
                <a:spcBef>
                  <a:spcPct val="0"/>
                </a:spcBef>
              </a:pPr>
              <a:t>56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Treaty of Versailles. Shown above are the three most important</a:t>
            </a:r>
          </a:p>
          <a:p>
            <a:r>
              <a:rPr lang="en-US" altLang="en-US">
                <a:latin typeface="Calibri" panose="020F0502020204030204" pitchFamily="34" charset="0"/>
                <a:ea typeface="ＭＳ Ｐゴシック" panose="020B0600070205080204" pitchFamily="34" charset="-128"/>
              </a:rPr>
              <a:t>decision makers at the Paris Peace Conference, Georges Clemenceau,</a:t>
            </a:r>
          </a:p>
          <a:p>
            <a:r>
              <a:rPr lang="en-US" altLang="en-US">
                <a:latin typeface="Calibri" panose="020F0502020204030204" pitchFamily="34" charset="0"/>
                <a:ea typeface="ＭＳ Ｐゴシック" panose="020B0600070205080204" pitchFamily="34" charset="-128"/>
              </a:rPr>
              <a:t>Woodrow Wilson, and David Lloyd George, shortly after the signing of</a:t>
            </a:r>
          </a:p>
          <a:p>
            <a:r>
              <a:rPr lang="en-US" altLang="en-US">
                <a:latin typeface="Calibri" panose="020F0502020204030204" pitchFamily="34" charset="0"/>
                <a:ea typeface="ＭＳ Ｐゴシック" panose="020B0600070205080204" pitchFamily="34" charset="-128"/>
              </a:rPr>
              <a:t>the Treaty of Versailles. </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55FBB5D-84F9-4501-ABFF-3B35DC2403E1}" type="slidenum">
              <a:rPr lang="en-US" altLang="en-US" smtClean="0">
                <a:latin typeface="Calibri" panose="020F0502020204030204" pitchFamily="34" charset="0"/>
              </a:rPr>
              <a:pPr>
                <a:spcBef>
                  <a:spcPct val="0"/>
                </a:spcBef>
              </a:pPr>
              <a:t>63</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Treaty of Versailles. The Germans’ reaction to what they considered</a:t>
            </a:r>
          </a:p>
          <a:p>
            <a:r>
              <a:rPr lang="en-US" altLang="en-US">
                <a:latin typeface="Calibri" panose="020F0502020204030204" pitchFamily="34" charset="0"/>
                <a:ea typeface="ＭＳ Ｐゴシック" panose="020B0600070205080204" pitchFamily="34" charset="-128"/>
              </a:rPr>
              <a:t>a harsh and unfair peace treaty is captured on the cover of Simplicissimus,</a:t>
            </a:r>
          </a:p>
          <a:p>
            <a:r>
              <a:rPr lang="en-US" altLang="en-US">
                <a:latin typeface="Calibri" panose="020F0502020204030204" pitchFamily="34" charset="0"/>
                <a:ea typeface="ＭＳ Ｐゴシック" panose="020B0600070205080204" pitchFamily="34" charset="-128"/>
              </a:rPr>
              <a:t>a German satirical magazine published in Munich. A black man</a:t>
            </a:r>
          </a:p>
          <a:p>
            <a:r>
              <a:rPr lang="en-US" altLang="en-US">
                <a:latin typeface="Calibri" panose="020F0502020204030204" pitchFamily="34" charset="0"/>
                <a:ea typeface="ＭＳ Ｐゴシック" panose="020B0600070205080204" pitchFamily="34" charset="-128"/>
              </a:rPr>
              <a:t>representing France is seen beating a German tied to a tree trunk while</a:t>
            </a:r>
          </a:p>
          <a:p>
            <a:r>
              <a:rPr lang="en-US" altLang="en-US">
                <a:latin typeface="Calibri" panose="020F0502020204030204" pitchFamily="34" charset="0"/>
                <a:ea typeface="ＭＳ Ｐゴシック" panose="020B0600070205080204" pitchFamily="34" charset="-128"/>
              </a:rPr>
              <a:t>an Englishman looks on with a grin on his face.</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4DB97CC-33F8-4DC4-9FAA-BF96054FA256}" type="slidenum">
              <a:rPr lang="en-US" altLang="en-US" smtClean="0">
                <a:latin typeface="Calibri" panose="020F0502020204030204" pitchFamily="34" charset="0"/>
              </a:rPr>
              <a:pPr>
                <a:spcBef>
                  <a:spcPct val="0"/>
                </a:spcBef>
              </a:pPr>
              <a:t>64</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Middle East in 1919</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EEC08E9-DD71-4362-A4DF-4F0D6F9D78C5}" type="slidenum">
              <a:rPr lang="en-US" altLang="en-US" smtClean="0">
                <a:latin typeface="Calibri" panose="020F0502020204030204" pitchFamily="34" charset="0"/>
              </a:rPr>
              <a:pPr>
                <a:spcBef>
                  <a:spcPct val="0"/>
                </a:spcBef>
              </a:pPr>
              <a:t>66</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Schlieffen Plan</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C5734AB-CC4F-429C-AA07-71F9CE3C4C47}" type="slidenum">
              <a:rPr lang="en-US" altLang="en-US" smtClean="0">
                <a:latin typeface="Calibri" panose="020F0502020204030204" pitchFamily="34" charset="0"/>
              </a:rPr>
              <a:pPr>
                <a:spcBef>
                  <a:spcPct val="0"/>
                </a:spcBef>
              </a:pPr>
              <a:t>10</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25.5 Europe in 1919. The victorious allies met to determine the shape and nature of postwar</a:t>
            </a:r>
          </a:p>
          <a:p>
            <a:r>
              <a:rPr lang="en-US" altLang="en-US">
                <a:latin typeface="Calibri" panose="020F0502020204030204" pitchFamily="34" charset="0"/>
                <a:ea typeface="ＭＳ Ｐゴシック" panose="020B0600070205080204" pitchFamily="34" charset="-128"/>
              </a:rPr>
              <a:t>Europe. At the urging of the American president Woodrow Wilson, the peace conference created</a:t>
            </a:r>
          </a:p>
          <a:p>
            <a:r>
              <a:rPr lang="en-US" altLang="en-US">
                <a:latin typeface="Calibri" panose="020F0502020204030204" pitchFamily="34" charset="0"/>
                <a:ea typeface="ＭＳ Ｐゴシック" panose="020B0600070205080204" pitchFamily="34" charset="-128"/>
              </a:rPr>
              <a:t>several new countries from the prewar territory of Austria-Hungary, Germany, and Russia in an effort to</a:t>
            </a:r>
          </a:p>
          <a:p>
            <a:r>
              <a:rPr lang="en-US" altLang="en-US">
                <a:latin typeface="Calibri" panose="020F0502020204030204" pitchFamily="34" charset="0"/>
                <a:ea typeface="ＭＳ Ｐゴシック" panose="020B0600070205080204" pitchFamily="34" charset="-128"/>
              </a:rPr>
              <a:t>satisfy the nationalist aspirations of many former imperial subjects.</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8F14053-1878-42D0-9D0D-EFCBC65F1032}" type="slidenum">
              <a:rPr lang="en-US" altLang="en-US" smtClean="0">
                <a:latin typeface="Calibri" panose="020F0502020204030204" pitchFamily="34" charset="0"/>
              </a:rPr>
              <a:pPr>
                <a:spcBef>
                  <a:spcPct val="0"/>
                </a:spcBef>
              </a:pPr>
              <a:t>67</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1EBAEC-1160-47BE-BF49-B0DE697DC50D}" type="slidenum">
              <a:rPr lang="en-US" altLang="en-US" smtClean="0">
                <a:latin typeface="Calibri" panose="020F0502020204030204" pitchFamily="34" charset="0"/>
              </a:rPr>
              <a:pPr>
                <a:spcBef>
                  <a:spcPct val="0"/>
                </a:spcBef>
              </a:pPr>
              <a:t>68</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Road to World War I</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1E31C35-66F3-44DF-BAFB-23E46AFDC7CC}"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Excitement of War. World War I was greeted with incredible enthusiasm.</a:t>
            </a:r>
          </a:p>
          <a:p>
            <a:r>
              <a:rPr lang="en-US" altLang="en-US">
                <a:latin typeface="Calibri" panose="020F0502020204030204" pitchFamily="34" charset="0"/>
                <a:ea typeface="ＭＳ Ｐゴシック" panose="020B0600070205080204" pitchFamily="34" charset="-128"/>
              </a:rPr>
              <a:t>Each of the major belligerents was convinced of the rightness of its cause. The photograph shows a group of German soldiers marching off to battle with</a:t>
            </a:r>
          </a:p>
          <a:p>
            <a:r>
              <a:rPr lang="en-US" altLang="en-US">
                <a:latin typeface="Calibri" panose="020F0502020204030204" pitchFamily="34" charset="0"/>
                <a:ea typeface="ＭＳ Ｐゴシック" panose="020B0600070205080204" pitchFamily="34" charset="-128"/>
              </a:rPr>
              <a:t>civilian support. The belief that the soldiers would be home by Christmas proved to</a:t>
            </a:r>
          </a:p>
          <a:p>
            <a:r>
              <a:rPr lang="en-US" altLang="en-US">
                <a:latin typeface="Calibri" panose="020F0502020204030204" pitchFamily="34" charset="0"/>
                <a:ea typeface="ＭＳ Ｐゴシック" panose="020B0600070205080204" pitchFamily="34" charset="-128"/>
              </a:rPr>
              <a:t>be a pathetic illusion.</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088CD12-DF3B-4656-8548-4D348CB95B53}" type="slidenum">
              <a:rPr lang="en-US" altLang="en-US" smtClean="0">
                <a:latin typeface="Calibri" panose="020F0502020204030204" pitchFamily="34" charset="0"/>
              </a:rPr>
              <a:pPr>
                <a:spcBef>
                  <a:spcPct val="0"/>
                </a:spcBef>
              </a:pPr>
              <a:t>16</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Excitement of War. World War I was greeted with incredible enthusiasm.</a:t>
            </a:r>
          </a:p>
          <a:p>
            <a:r>
              <a:rPr lang="en-US" altLang="en-US">
                <a:latin typeface="Calibri" panose="020F0502020204030204" pitchFamily="34" charset="0"/>
                <a:ea typeface="ＭＳ Ｐゴシック" panose="020B0600070205080204" pitchFamily="34" charset="-128"/>
              </a:rPr>
              <a:t>Each of the major belligerents was convinced of the rightness of its cause. Everywhere</a:t>
            </a:r>
          </a:p>
          <a:p>
            <a:r>
              <a:rPr lang="en-US" altLang="en-US">
                <a:latin typeface="Calibri" panose="020F0502020204030204" pitchFamily="34" charset="0"/>
                <a:ea typeface="ＭＳ Ｐゴシック" panose="020B0600070205080204" pitchFamily="34" charset="-128"/>
              </a:rPr>
              <a:t>in Europe, jubilant civilians sent their troops off to war with joyous fervor as is</a:t>
            </a:r>
          </a:p>
          <a:p>
            <a:r>
              <a:rPr lang="en-US" altLang="en-US">
                <a:latin typeface="Calibri" panose="020F0502020204030204" pitchFamily="34" charset="0"/>
                <a:ea typeface="ＭＳ Ｐゴシック" panose="020B0600070205080204" pitchFamily="34" charset="-128"/>
              </a:rPr>
              <a:t>evident in the photograph showing French troops marching off to war.</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DEF43E-D50D-4B44-AF39-3B436C34D8CE}" type="slidenum">
              <a:rPr lang="en-US" altLang="en-US" smtClean="0">
                <a:latin typeface="Calibri" panose="020F0502020204030204" pitchFamily="34" charset="0"/>
              </a:rPr>
              <a:pPr>
                <a:spcBef>
                  <a:spcPct val="0"/>
                </a:spcBef>
              </a:pPr>
              <a:t>17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25.2 The Western Front, 1914–</a:t>
            </a:r>
          </a:p>
          <a:p>
            <a:r>
              <a:rPr lang="en-US" altLang="en-US">
                <a:latin typeface="Calibri" panose="020F0502020204030204" pitchFamily="34" charset="0"/>
                <a:ea typeface="ＭＳ Ｐゴシック" panose="020B0600070205080204" pitchFamily="34" charset="-128"/>
              </a:rPr>
              <a:t>1918. The Western Front was the site of</a:t>
            </a:r>
          </a:p>
          <a:p>
            <a:r>
              <a:rPr lang="en-US" altLang="en-US">
                <a:latin typeface="Calibri" panose="020F0502020204030204" pitchFamily="34" charset="0"/>
                <a:ea typeface="ＭＳ Ｐゴシック" panose="020B0600070205080204" pitchFamily="34" charset="-128"/>
              </a:rPr>
              <a:t>massive carnage: millions of soldiers died in</a:t>
            </a:r>
          </a:p>
          <a:p>
            <a:r>
              <a:rPr lang="en-US" altLang="en-US">
                <a:latin typeface="Calibri" panose="020F0502020204030204" pitchFamily="34" charset="0"/>
                <a:ea typeface="ＭＳ Ｐゴシック" panose="020B0600070205080204" pitchFamily="34" charset="-128"/>
              </a:rPr>
              <a:t>offensives and counteroffensives as they</a:t>
            </a:r>
          </a:p>
          <a:p>
            <a:r>
              <a:rPr lang="en-US" altLang="en-US">
                <a:latin typeface="Calibri" panose="020F0502020204030204" pitchFamily="34" charset="0"/>
                <a:ea typeface="ＭＳ Ｐゴシック" panose="020B0600070205080204" pitchFamily="34" charset="-128"/>
              </a:rPr>
              <a:t>moved battle lines only a few miles at a</a:t>
            </a:r>
          </a:p>
          <a:p>
            <a:r>
              <a:rPr lang="en-US" altLang="en-US">
                <a:latin typeface="Calibri" panose="020F0502020204030204" pitchFamily="34" charset="0"/>
                <a:ea typeface="ＭＳ Ｐゴシック" panose="020B0600070205080204" pitchFamily="34" charset="-128"/>
              </a:rPr>
              <a:t>time in France and Belgium from 1914 to</a:t>
            </a:r>
          </a:p>
          <a:p>
            <a:r>
              <a:rPr lang="en-US" altLang="en-US">
                <a:latin typeface="Calibri" panose="020F0502020204030204" pitchFamily="34" charset="0"/>
                <a:ea typeface="ＭＳ Ｐゴシック" panose="020B0600070205080204" pitchFamily="34" charset="-128"/>
              </a:rPr>
              <a:t>1917. Soldiers in the trenches were often</a:t>
            </a:r>
          </a:p>
          <a:p>
            <a:r>
              <a:rPr lang="en-US" altLang="en-US">
                <a:latin typeface="Calibri" panose="020F0502020204030204" pitchFamily="34" charset="0"/>
                <a:ea typeface="ＭＳ Ｐゴシック" panose="020B0600070205080204" pitchFamily="34" charset="-128"/>
              </a:rPr>
              <a:t>surrounded by the rotting bodies of dead</a:t>
            </a:r>
          </a:p>
          <a:p>
            <a:r>
              <a:rPr lang="en-US" altLang="en-US">
                <a:latin typeface="Calibri" panose="020F0502020204030204" pitchFamily="34" charset="0"/>
                <a:ea typeface="ＭＳ Ｐゴシック" panose="020B0600070205080204" pitchFamily="34" charset="-128"/>
              </a:rPr>
              <a:t>comrades.</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BB23825-8BE5-4820-8246-44A3F2D64688}" type="slidenum">
              <a:rPr lang="en-US" altLang="en-US" smtClean="0">
                <a:latin typeface="Calibri" panose="020F0502020204030204" pitchFamily="34" charset="0"/>
              </a:rPr>
              <a:pPr>
                <a:spcBef>
                  <a:spcPct val="0"/>
                </a:spcBef>
              </a:pPr>
              <a:t>18</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25.3 The Eastern Front, 1914–</a:t>
            </a:r>
          </a:p>
          <a:p>
            <a:r>
              <a:rPr lang="en-US" altLang="en-US">
                <a:latin typeface="Calibri" panose="020F0502020204030204" pitchFamily="34" charset="0"/>
                <a:ea typeface="ＭＳ Ｐゴシック" panose="020B0600070205080204" pitchFamily="34" charset="-128"/>
              </a:rPr>
              <a:t>1918. Russia made early gains but then</a:t>
            </a:r>
          </a:p>
          <a:p>
            <a:r>
              <a:rPr lang="en-US" altLang="en-US">
                <a:latin typeface="Calibri" panose="020F0502020204030204" pitchFamily="34" charset="0"/>
                <a:ea typeface="ＭＳ Ｐゴシック" panose="020B0600070205080204" pitchFamily="34" charset="-128"/>
              </a:rPr>
              <a:t>was pushed far back into its own territory</a:t>
            </a:r>
          </a:p>
          <a:p>
            <a:r>
              <a:rPr lang="en-US" altLang="en-US">
                <a:latin typeface="Calibri" panose="020F0502020204030204" pitchFamily="34" charset="0"/>
                <a:ea typeface="ＭＳ Ｐゴシック" panose="020B0600070205080204" pitchFamily="34" charset="-128"/>
              </a:rPr>
              <a:t>by the German army. After the Bolsheviks</a:t>
            </a:r>
          </a:p>
          <a:p>
            <a:r>
              <a:rPr lang="en-US" altLang="en-US">
                <a:latin typeface="Calibri" panose="020F0502020204030204" pitchFamily="34" charset="0"/>
                <a:ea typeface="ＭＳ Ｐゴシック" panose="020B0600070205080204" pitchFamily="34" charset="-128"/>
              </a:rPr>
              <a:t>seized power, they negotiated the Treaty</a:t>
            </a:r>
          </a:p>
          <a:p>
            <a:r>
              <a:rPr lang="en-US" altLang="en-US">
                <a:latin typeface="Calibri" panose="020F0502020204030204" pitchFamily="34" charset="0"/>
                <a:ea typeface="ＭＳ Ｐゴシック" panose="020B0600070205080204" pitchFamily="34" charset="-128"/>
              </a:rPr>
              <a:t>of Brest-Litovsk, which extracted Russia</a:t>
            </a:r>
          </a:p>
          <a:p>
            <a:r>
              <a:rPr lang="en-US" altLang="en-US">
                <a:latin typeface="Calibri" panose="020F0502020204030204" pitchFamily="34" charset="0"/>
                <a:ea typeface="ＭＳ Ｐゴシック" panose="020B0600070205080204" pitchFamily="34" charset="-128"/>
              </a:rPr>
              <a:t>from the war at the cost of substantial</a:t>
            </a:r>
          </a:p>
          <a:p>
            <a:r>
              <a:rPr lang="en-US" altLang="en-US">
                <a:latin typeface="Calibri" panose="020F0502020204030204" pitchFamily="34" charset="0"/>
                <a:ea typeface="ＭＳ Ｐゴシック" panose="020B0600070205080204" pitchFamily="34" charset="-128"/>
              </a:rPr>
              <a:t>Russian territory (see Map 25.4).</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FE42CDB-DF15-4F87-AFF9-96C2DF05DA04}" type="slidenum">
              <a:rPr lang="en-US" altLang="en-US" smtClean="0">
                <a:latin typeface="Calibri" panose="020F0502020204030204" pitchFamily="34" charset="0"/>
              </a:rPr>
              <a:pPr>
                <a:spcBef>
                  <a:spcPct val="0"/>
                </a:spcBef>
              </a:pPr>
              <a:t>20</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Impact of the Machine Gun. Trench</a:t>
            </a:r>
          </a:p>
          <a:p>
            <a:r>
              <a:rPr lang="en-US" altLang="en-US">
                <a:latin typeface="Calibri" panose="020F0502020204030204" pitchFamily="34" charset="0"/>
                <a:ea typeface="ＭＳ Ｐゴシック" panose="020B0600070205080204" pitchFamily="34" charset="-128"/>
              </a:rPr>
              <a:t>warfare on the Western Front stymied</a:t>
            </a:r>
          </a:p>
          <a:p>
            <a:r>
              <a:rPr lang="en-US" altLang="en-US">
                <a:latin typeface="Calibri" panose="020F0502020204030204" pitchFamily="34" charset="0"/>
                <a:ea typeface="ＭＳ Ｐゴシック" panose="020B0600070205080204" pitchFamily="34" charset="-128"/>
              </a:rPr>
              <a:t>military leaders, who had expected to fight a</a:t>
            </a:r>
          </a:p>
          <a:p>
            <a:r>
              <a:rPr lang="en-US" altLang="en-US">
                <a:latin typeface="Calibri" panose="020F0502020204030204" pitchFamily="34" charset="0"/>
                <a:ea typeface="ＭＳ Ｐゴシック" panose="020B0600070205080204" pitchFamily="34" charset="-128"/>
              </a:rPr>
              <a:t>war based on movement and maneuver.</a:t>
            </a:r>
          </a:p>
          <a:p>
            <a:r>
              <a:rPr lang="en-US" altLang="en-US">
                <a:latin typeface="Calibri" panose="020F0502020204030204" pitchFamily="34" charset="0"/>
                <a:ea typeface="ＭＳ Ｐゴシック" panose="020B0600070205080204" pitchFamily="34" charset="-128"/>
              </a:rPr>
              <a:t>Their efforts to effect a breakthrough by</a:t>
            </a:r>
          </a:p>
          <a:p>
            <a:r>
              <a:rPr lang="en-US" altLang="en-US">
                <a:latin typeface="Calibri" panose="020F0502020204030204" pitchFamily="34" charset="0"/>
                <a:ea typeface="ＭＳ Ｐゴシック" panose="020B0600070205080204" pitchFamily="34" charset="-128"/>
              </a:rPr>
              <a:t>sending masses of men against enemy lines</a:t>
            </a:r>
          </a:p>
          <a:p>
            <a:r>
              <a:rPr lang="en-US" altLang="en-US">
                <a:latin typeface="Calibri" panose="020F0502020204030204" pitchFamily="34" charset="0"/>
                <a:ea typeface="ＭＳ Ｐゴシック" panose="020B0600070205080204" pitchFamily="34" charset="-128"/>
              </a:rPr>
              <a:t>were the height of folly in view of the brutal</a:t>
            </a:r>
          </a:p>
          <a:p>
            <a:r>
              <a:rPr lang="en-US" altLang="en-US">
                <a:latin typeface="Calibri" panose="020F0502020204030204" pitchFamily="34" charset="0"/>
                <a:ea typeface="ＭＳ Ｐゴシック" panose="020B0600070205080204" pitchFamily="34" charset="-128"/>
              </a:rPr>
              <a:t>efficiency of the machine gun. This</a:t>
            </a:r>
          </a:p>
          <a:p>
            <a:r>
              <a:rPr lang="en-US" altLang="en-US">
                <a:latin typeface="Calibri" panose="020F0502020204030204" pitchFamily="34" charset="0"/>
                <a:ea typeface="ＭＳ Ｐゴシック" panose="020B0600070205080204" pitchFamily="34" charset="-128"/>
              </a:rPr>
              <a:t>photograph shows a group of German</a:t>
            </a:r>
          </a:p>
          <a:p>
            <a:r>
              <a:rPr lang="en-US" altLang="en-US">
                <a:latin typeface="Calibri" panose="020F0502020204030204" pitchFamily="34" charset="0"/>
                <a:ea typeface="ＭＳ Ｐゴシック" panose="020B0600070205080204" pitchFamily="34" charset="-128"/>
              </a:rPr>
              <a:t>soldiers in their machine-gun nest.</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17D392-2008-4351-8DF5-E9FDFA96DF88}"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409729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3178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8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561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2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84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903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5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686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39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770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59"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25</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t>The Beginning of the Twentieth-Century Crisis:</a:t>
            </a:r>
            <a:b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t>War and Revolution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a:t>
            </a:r>
            <a:r>
              <a:rPr lang="en-US" sz="3000" kern="1200" dirty="0" err="1">
                <a:solidFill>
                  <a:srgbClr val="000000"/>
                </a:solidFill>
                <a:latin typeface="Calibri"/>
                <a:ea typeface="ＭＳ Ｐゴシック"/>
                <a:cs typeface="ＭＳ Ｐゴシック"/>
              </a:rPr>
              <a:t>Schlieffen</a:t>
            </a:r>
            <a:r>
              <a:rPr lang="en-US" sz="3000" kern="1200" dirty="0">
                <a:solidFill>
                  <a:srgbClr val="000000"/>
                </a:solidFill>
                <a:latin typeface="Calibri"/>
                <a:ea typeface="ＭＳ Ｐゴシック"/>
                <a:cs typeface="ＭＳ Ｐゴシック"/>
              </a:rPr>
              <a:t> Plan</a:t>
            </a:r>
            <a:endParaRPr lang="en-US" dirty="0"/>
          </a:p>
        </p:txBody>
      </p:sp>
      <p:sp>
        <p:nvSpPr>
          <p:cNvPr id="204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p764</a:t>
            </a:r>
          </a:p>
        </p:txBody>
      </p:sp>
      <p:pic>
        <p:nvPicPr>
          <p:cNvPr id="15365" name="Picture 2" descr="Map shows routes taken by the German troops to invade different regions of France. Three sets of the troop crossed Belgium to reach France; the prominent city marked is Brussels. One set of the troops advanced towards France crossing Luxembourg and Belgium. Another set of troops took the shortest route by crossing Luxembourg." title="The Schlieffen Pl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27075"/>
            <a:ext cx="39624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The Chain of Events: completed</a:t>
            </a:r>
            <a:endParaRPr lang="en-US" dirty="0"/>
          </a:p>
        </p:txBody>
      </p:sp>
      <p:sp>
        <p:nvSpPr>
          <p:cNvPr id="3" name="Content Placeholder 2"/>
          <p:cNvSpPr>
            <a:spLocks noGrp="1"/>
          </p:cNvSpPr>
          <p:nvPr>
            <p:ph idx="1"/>
          </p:nvPr>
        </p:nvSpPr>
        <p:spPr>
          <a:xfrm>
            <a:off x="652463" y="990600"/>
            <a:ext cx="8034337" cy="5562600"/>
          </a:xfrm>
        </p:spPr>
        <p:txBody>
          <a:bodyPr/>
          <a:lstStyle/>
          <a:p>
            <a:r>
              <a:rPr lang="en-US" sz="2800" dirty="0" smtClean="0"/>
              <a:t>Belgium is neutral, and had promised neutrality in 1839 in exchange for independence.</a:t>
            </a:r>
          </a:p>
          <a:p>
            <a:r>
              <a:rPr lang="en-US" sz="2800" dirty="0" smtClean="0"/>
              <a:t>Britain had sworn to protect it.</a:t>
            </a:r>
          </a:p>
          <a:p>
            <a:r>
              <a:rPr lang="en-US" sz="2800" dirty="0" smtClean="0"/>
              <a:t>August 4: Britain declares war on Germany</a:t>
            </a:r>
          </a:p>
          <a:p>
            <a:r>
              <a:rPr lang="en-US" sz="2800" dirty="0" smtClean="0"/>
              <a:t>Did Britain have other motives for entering the war??</a:t>
            </a:r>
          </a:p>
          <a:p>
            <a:pPr lvl="1"/>
            <a:r>
              <a:rPr lang="en-US" sz="2400" i="1" dirty="0" smtClean="0"/>
              <a:t>What if Germany and Austria had won, and Britain had remained neutral? What would become of Britain, without friends?</a:t>
            </a:r>
            <a:endParaRPr lang="en-US" sz="2400" i="1" dirty="0"/>
          </a:p>
        </p:txBody>
      </p:sp>
    </p:spTree>
    <p:extLst>
      <p:ext uri="{BB962C8B-B14F-4D97-AF65-F5344CB8AC3E}">
        <p14:creationId xmlns:p14="http://schemas.microsoft.com/office/powerpoint/2010/main" val="1411214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Road to World War I</a:t>
            </a:r>
            <a:endParaRPr lang="en-US" dirty="0"/>
          </a:p>
        </p:txBody>
      </p:sp>
      <p:sp>
        <p:nvSpPr>
          <p:cNvPr id="112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p760</a:t>
            </a:r>
          </a:p>
        </p:txBody>
      </p:sp>
      <p:graphicFrame>
        <p:nvGraphicFramePr>
          <p:cNvPr id="6" name="Table 5"/>
          <p:cNvGraphicFramePr>
            <a:graphicFrameLocks noGrp="1"/>
          </p:cNvGraphicFramePr>
          <p:nvPr>
            <p:extLst>
              <p:ext uri="{D42A27DB-BD31-4B8C-83A1-F6EECF244321}">
                <p14:modId xmlns:p14="http://schemas.microsoft.com/office/powerpoint/2010/main" val="3264515727"/>
              </p:ext>
            </p:extLst>
          </p:nvPr>
        </p:nvGraphicFramePr>
        <p:xfrm>
          <a:off x="1143000" y="914400"/>
          <a:ext cx="7543800" cy="5550733"/>
        </p:xfrm>
        <a:graphic>
          <a:graphicData uri="http://schemas.openxmlformats.org/drawingml/2006/table">
            <a:tbl>
              <a:tblPr firstRow="1"/>
              <a:tblGrid>
                <a:gridCol w="5791200">
                  <a:extLst>
                    <a:ext uri="{9D8B030D-6E8A-4147-A177-3AD203B41FA5}">
                      <a16:colId xmlns="" xmlns:a16="http://schemas.microsoft.com/office/drawing/2014/main" val="20000"/>
                    </a:ext>
                  </a:extLst>
                </a:gridCol>
                <a:gridCol w="1752600">
                  <a:extLst>
                    <a:ext uri="{9D8B030D-6E8A-4147-A177-3AD203B41FA5}">
                      <a16:colId xmlns="" xmlns:a16="http://schemas.microsoft.com/office/drawing/2014/main" val="20001"/>
                    </a:ext>
                  </a:extLst>
                </a:gridCol>
              </a:tblGrid>
              <a:tr h="506083">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 </a:t>
                      </a: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1914</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Assassination of Archduke Francis Ferdinand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June 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The “blank check”</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July 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430896405"/>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Austria’s ultimatum to Serbia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July 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Austria declares war on Serbia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July 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Russia mobilizes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July 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Germany’s ultimatum to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July 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Germany declares war on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August 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Germany declares war on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August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 troops invade Belgium</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August 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r h="4631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Great Britain declares war on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August 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690563" y="15240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War 1914-195: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Illusions &amp; Stalemate</a:t>
            </a:r>
          </a:p>
        </p:txBody>
      </p:sp>
      <p:sp>
        <p:nvSpPr>
          <p:cNvPr id="13315" name="Rectangle 9"/>
          <p:cNvSpPr>
            <a:spLocks noGrp="1" noChangeArrowheads="1"/>
          </p:cNvSpPr>
          <p:nvPr>
            <p:ph type="body" idx="1"/>
          </p:nvPr>
        </p:nvSpPr>
        <p:spPr>
          <a:xfrm>
            <a:off x="685800" y="1295400"/>
            <a:ext cx="7769225" cy="4356100"/>
          </a:xfrm>
        </p:spPr>
        <p:txBody>
          <a:bodyPr/>
          <a:lstStyle/>
          <a:p>
            <a:pPr eaLnBrk="1" hangingPunct="1"/>
            <a:r>
              <a:rPr lang="en-US" altLang="en-US" dirty="0">
                <a:latin typeface="Calibri" panose="020F0502020204030204" pitchFamily="34" charset="0"/>
                <a:ea typeface="ＭＳ Ｐゴシック" panose="020B0600070205080204" pitchFamily="34" charset="-128"/>
              </a:rPr>
              <a:t>Attitudes toward the Outbreak of War</a:t>
            </a:r>
          </a:p>
          <a:p>
            <a:pPr lvl="1" eaLnBrk="1" hangingPunct="1"/>
            <a:r>
              <a:rPr lang="en-US" altLang="en-US" dirty="0">
                <a:latin typeface="Calibri" panose="020F0502020204030204" pitchFamily="34" charset="0"/>
                <a:ea typeface="ＭＳ Ｐゴシック" panose="020B0600070205080204" pitchFamily="34" charset="-128"/>
              </a:rPr>
              <a:t>Excitement and belief in quick victory</a:t>
            </a:r>
          </a:p>
          <a:p>
            <a:pPr eaLnBrk="1" hangingPunct="1"/>
            <a:r>
              <a:rPr lang="en-US" altLang="en-US" dirty="0">
                <a:latin typeface="Calibri" panose="020F0502020204030204" pitchFamily="34" charset="0"/>
                <a:ea typeface="ＭＳ Ｐゴシック" panose="020B0600070205080204" pitchFamily="34" charset="-128"/>
              </a:rPr>
              <a:t>War in the West</a:t>
            </a:r>
          </a:p>
          <a:p>
            <a:pPr lvl="1" eaLnBrk="1" hangingPunct="1"/>
            <a:r>
              <a:rPr lang="en-US" altLang="en-US" dirty="0">
                <a:latin typeface="Calibri" panose="020F0502020204030204" pitchFamily="34" charset="0"/>
                <a:ea typeface="ＭＳ Ｐゴシック" panose="020B0600070205080204" pitchFamily="34" charset="-128"/>
              </a:rPr>
              <a:t>Failure of the Schlieffen Plan</a:t>
            </a:r>
          </a:p>
          <a:p>
            <a:pPr lvl="2" eaLnBrk="1" hangingPunct="1"/>
            <a:r>
              <a:rPr lang="en-US" altLang="en-US" dirty="0">
                <a:latin typeface="Calibri" panose="020F0502020204030204" pitchFamily="34" charset="0"/>
                <a:ea typeface="ＭＳ Ｐゴシック" panose="020B0600070205080204" pitchFamily="34" charset="-128"/>
              </a:rPr>
              <a:t>First Battle of the Marne, September 6-10, 1914</a:t>
            </a:r>
          </a:p>
          <a:p>
            <a:pPr eaLnBrk="1" hangingPunct="1"/>
            <a:r>
              <a:rPr lang="en-US" altLang="en-US" dirty="0">
                <a:latin typeface="Calibri" panose="020F0502020204030204" pitchFamily="34" charset="0"/>
                <a:ea typeface="ＭＳ Ｐゴシック" panose="020B0600070205080204" pitchFamily="34" charset="-128"/>
              </a:rPr>
              <a:t>War in the East</a:t>
            </a:r>
          </a:p>
          <a:p>
            <a:pPr lvl="1" eaLnBrk="1" hangingPunct="1"/>
            <a:r>
              <a:rPr lang="en-US" altLang="en-US" dirty="0">
                <a:latin typeface="Calibri" panose="020F0502020204030204" pitchFamily="34" charset="0"/>
                <a:ea typeface="ＭＳ Ｐゴシック" panose="020B0600070205080204" pitchFamily="34" charset="-128"/>
              </a:rPr>
              <a:t>Russian failures</a:t>
            </a:r>
          </a:p>
          <a:p>
            <a:pPr lvl="2" eaLnBrk="1" hangingPunct="1"/>
            <a:r>
              <a:rPr lang="en-US" altLang="en-US" dirty="0">
                <a:latin typeface="Calibri" panose="020F0502020204030204" pitchFamily="34" charset="0"/>
                <a:ea typeface="ＭＳ Ｐゴシック" panose="020B0600070205080204" pitchFamily="34" charset="-128"/>
              </a:rPr>
              <a:t>Battle of </a:t>
            </a:r>
            <a:r>
              <a:rPr lang="en-US" altLang="en-US" dirty="0" err="1">
                <a:latin typeface="Calibri" panose="020F0502020204030204" pitchFamily="34" charset="0"/>
                <a:ea typeface="ＭＳ Ｐゴシック" panose="020B0600070205080204" pitchFamily="34" charset="-128"/>
              </a:rPr>
              <a:t>Tannenberg</a:t>
            </a:r>
            <a:r>
              <a:rPr lang="en-US" altLang="en-US" dirty="0">
                <a:latin typeface="Calibri" panose="020F0502020204030204" pitchFamily="34" charset="0"/>
                <a:ea typeface="ＭＳ Ｐゴシック" panose="020B0600070205080204" pitchFamily="34" charset="-128"/>
              </a:rPr>
              <a:t>, August 30, 1914</a:t>
            </a:r>
          </a:p>
          <a:p>
            <a:pPr lvl="2" eaLnBrk="1" hangingPunct="1"/>
            <a:r>
              <a:rPr lang="en-US" altLang="en-US" dirty="0">
                <a:latin typeface="Calibri" panose="020F0502020204030204" pitchFamily="34" charset="0"/>
                <a:ea typeface="ＭＳ Ｐゴシック" panose="020B0600070205080204" pitchFamily="34" charset="-128"/>
              </a:rPr>
              <a:t>Battle of </a:t>
            </a:r>
            <a:r>
              <a:rPr lang="en-US" altLang="en-US" dirty="0" err="1">
                <a:latin typeface="Calibri" panose="020F0502020204030204" pitchFamily="34" charset="0"/>
                <a:ea typeface="ＭＳ Ｐゴシック" panose="020B0600070205080204" pitchFamily="34" charset="-128"/>
              </a:rPr>
              <a:t>Masurian</a:t>
            </a:r>
            <a:r>
              <a:rPr lang="en-US" altLang="en-US" dirty="0">
                <a:latin typeface="Calibri" panose="020F0502020204030204" pitchFamily="34" charset="0"/>
                <a:ea typeface="ＭＳ Ｐゴシック" panose="020B0600070205080204" pitchFamily="34" charset="-128"/>
              </a:rPr>
              <a:t> Lakes, September 15, 1914</a:t>
            </a:r>
          </a:p>
          <a:p>
            <a:pPr lvl="1" eaLnBrk="1" hangingPunct="1"/>
            <a:r>
              <a:rPr lang="en-US" altLang="en-US" dirty="0">
                <a:latin typeface="Calibri" panose="020F0502020204030204" pitchFamily="34" charset="0"/>
                <a:ea typeface="ＭＳ Ｐゴシック" panose="020B0600070205080204" pitchFamily="34" charset="-128"/>
              </a:rPr>
              <a:t>Austria: initial failures followed by success</a:t>
            </a:r>
          </a:p>
          <a:p>
            <a:pPr lvl="2" eaLnBrk="1" hangingPunct="1"/>
            <a:r>
              <a:rPr lang="en-US" altLang="en-US" dirty="0">
                <a:latin typeface="Calibri" panose="020F0502020204030204" pitchFamily="34" charset="0"/>
                <a:ea typeface="ＭＳ Ｐゴシック" panose="020B0600070205080204" pitchFamily="34" charset="-128"/>
              </a:rPr>
              <a:t>Galicia and Serbia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Trenches of the Western Front</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73152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878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553199"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666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Excitement of War (Slide 1 of 2)</a:t>
            </a:r>
            <a:endParaRPr lang="en-US" dirty="0"/>
          </a:p>
        </p:txBody>
      </p:sp>
      <p:sp>
        <p:nvSpPr>
          <p:cNvPr id="143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p762</a:t>
            </a:r>
          </a:p>
        </p:txBody>
      </p:sp>
      <p:pic>
        <p:nvPicPr>
          <p:cNvPr id="143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844550"/>
            <a:ext cx="5286375"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2"/>
          <p:cNvSpPr>
            <a:spLocks noChangeArrowheads="1"/>
          </p:cNvSpPr>
          <p:nvPr/>
        </p:nvSpPr>
        <p:spPr bwMode="auto">
          <a:xfrm>
            <a:off x="804863" y="5586413"/>
            <a:ext cx="7534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World War I was greeted with incredible enthusiasm. Each of the major belligerents was convinced of the rightness of its cause. </a:t>
            </a:r>
            <a:endParaRPr lang="en-US" altLang="en-US"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Excitement of War (Slide 2 of 2)</a:t>
            </a:r>
            <a:endParaRPr lang="en-US" dirty="0"/>
          </a:p>
        </p:txBody>
      </p:sp>
      <p:sp>
        <p:nvSpPr>
          <p:cNvPr id="163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p762</a:t>
            </a:r>
          </a:p>
        </p:txBody>
      </p:sp>
      <p:pic>
        <p:nvPicPr>
          <p:cNvPr id="163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914400"/>
            <a:ext cx="50165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
          <p:cNvSpPr>
            <a:spLocks noChangeArrowheads="1"/>
          </p:cNvSpPr>
          <p:nvPr/>
        </p:nvSpPr>
        <p:spPr bwMode="auto">
          <a:xfrm>
            <a:off x="762000" y="53340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Everywhere in Europe, jubilant civilians sent their troops off to war with joyous fervor as is evident in the photograph, showing French troops marching off to war.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MAP 25.2 The Western Front, 1914–1918</a:t>
            </a:r>
            <a:endParaRPr lang="en-US" altLang="en-US" dirty="0">
              <a:ea typeface="ＭＳ Ｐゴシック" panose="020B0600070205080204" pitchFamily="34" charset="-128"/>
            </a:endParaRPr>
          </a:p>
        </p:txBody>
      </p:sp>
      <p:sp>
        <p:nvSpPr>
          <p:cNvPr id="1843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25.2 p764</a:t>
            </a:r>
          </a:p>
        </p:txBody>
      </p:sp>
      <p:pic>
        <p:nvPicPr>
          <p:cNvPr id="13317" name="Picture 1" descr="Map shows Farthest German advance (September 1914), German offensive (March-July 1918), German advances, Winter (1914-1915), Armistice Line (November 1918), Allied advances.&#10;Armistice Line started on the banks of the English Channel near the north west regions of Belgium, ran through the northern parts of France (via the city Nancy) and ended at the south west boundary of Germany.&#10;Winter begun at the banks of English Channel near the city Ypres (northwest Belgium), ran through Northern France across the rivers Somme, Oise, and Aisne.&#10;German Offensive (March-July 1918) commenced at the north east bank of River Somme (near the origin). Advances were across the rivers Oise, Aisne and Marne (including the city Château-Thierry). &#10;Farthest German Advance (September 1914), started on the north west bank of River Aisne, ran further south across the river Marne (covering the regions between River Marne and Seine) and moved back to the  north crossing the Rivers Marne and Aisne; and ended near the city Verdun.&#10;German advances moved toward central France and the Allied advances moved towards the Armistice Line." title="MAP 25.2 The Western Front, 1914–19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593725"/>
            <a:ext cx="52197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noChangeArrowheads="1"/>
          </p:cNvSpPr>
          <p:nvPr>
            <p:ph type="title"/>
          </p:nvPr>
        </p:nvSpPr>
        <p:spPr>
          <a:xfrm>
            <a:off x="736600" y="76200"/>
            <a:ext cx="84074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War 1916-1917: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Great Slaughter</a:t>
            </a:r>
          </a:p>
        </p:txBody>
      </p:sp>
      <p:sp>
        <p:nvSpPr>
          <p:cNvPr id="22531" name="Rectangle 3"/>
          <p:cNvSpPr>
            <a:spLocks noGrp="1" noChangeArrowheads="1"/>
          </p:cNvSpPr>
          <p:nvPr>
            <p:ph type="body" idx="1"/>
          </p:nvPr>
        </p:nvSpPr>
        <p:spPr>
          <a:xfrm>
            <a:off x="736600" y="1371600"/>
            <a:ext cx="7769225" cy="5410200"/>
          </a:xfrm>
        </p:spPr>
        <p:txBody>
          <a:bodyPr/>
          <a:lstStyle/>
          <a:p>
            <a:pPr eaLnBrk="1" hangingPunct="1"/>
            <a:r>
              <a:rPr lang="en-US" altLang="en-US">
                <a:latin typeface="Calibri" panose="020F0502020204030204" pitchFamily="34" charset="0"/>
                <a:ea typeface="ＭＳ Ｐゴシック" panose="020B0600070205080204" pitchFamily="34" charset="-128"/>
              </a:rPr>
              <a:t>“No-Man’s Land”</a:t>
            </a:r>
          </a:p>
          <a:p>
            <a:pPr lvl="1" eaLnBrk="1" hangingPunct="1"/>
            <a:r>
              <a:rPr lang="en-US" altLang="en-US">
                <a:latin typeface="Calibri" panose="020F0502020204030204" pitchFamily="34" charset="0"/>
                <a:ea typeface="ＭＳ Ｐゴシック" panose="020B0600070205080204" pitchFamily="34" charset="-128"/>
              </a:rPr>
              <a:t>Strategy for breaking the stalemate</a:t>
            </a:r>
          </a:p>
          <a:p>
            <a:pPr lvl="2" eaLnBrk="1" hangingPunct="1"/>
            <a:r>
              <a:rPr lang="en-US" altLang="en-US">
                <a:latin typeface="Calibri" panose="020F0502020204030204" pitchFamily="34" charset="0"/>
                <a:ea typeface="ＭＳ Ｐゴシック" panose="020B0600070205080204" pitchFamily="34" charset="-128"/>
              </a:rPr>
              <a:t>“Softening up” the enemy with artillery, followed by an attempt to go “over the top”</a:t>
            </a:r>
          </a:p>
          <a:p>
            <a:pPr lvl="1" eaLnBrk="1" hangingPunct="1"/>
            <a:r>
              <a:rPr lang="en-US" altLang="en-US">
                <a:latin typeface="Calibri" panose="020F0502020204030204" pitchFamily="34" charset="0"/>
                <a:ea typeface="ＭＳ Ｐゴシック" panose="020B0600070205080204" pitchFamily="34" charset="-128"/>
              </a:rPr>
              <a:t>Battle of Verdun: 700,000 lost</a:t>
            </a:r>
          </a:p>
          <a:p>
            <a:pPr lvl="2" eaLnBrk="1" hangingPunct="1"/>
            <a:r>
              <a:rPr lang="en-US" altLang="en-US">
                <a:latin typeface="Calibri" panose="020F0502020204030204" pitchFamily="34" charset="0"/>
                <a:ea typeface="ＭＳ Ｐゴシック" panose="020B0600070205080204" pitchFamily="34" charset="-128"/>
              </a:rPr>
              <a:t>Symbolic of the senseless of trench warfare</a:t>
            </a:r>
          </a:p>
          <a:p>
            <a:pPr eaLnBrk="1" hangingPunct="1"/>
            <a:r>
              <a:rPr lang="en-US" altLang="en-US">
                <a:latin typeface="Calibri" panose="020F0502020204030204" pitchFamily="34" charset="0"/>
                <a:ea typeface="ＭＳ Ｐゴシック" panose="020B0600070205080204" pitchFamily="34" charset="-128"/>
              </a:rPr>
              <a:t>Daily Life in the Trenches</a:t>
            </a:r>
          </a:p>
          <a:p>
            <a:pPr lvl="1" eaLnBrk="1" hangingPunct="1"/>
            <a:r>
              <a:rPr lang="en-US" altLang="en-US">
                <a:latin typeface="Calibri" panose="020F0502020204030204" pitchFamily="34" charset="0"/>
                <a:ea typeface="ＭＳ Ｐゴシック" panose="020B0600070205080204" pitchFamily="34" charset="-128"/>
              </a:rPr>
              <a:t>Horrors of sights, sounds and smells</a:t>
            </a:r>
          </a:p>
          <a:p>
            <a:pPr lvl="1" eaLnBrk="1" hangingPunct="1"/>
            <a:r>
              <a:rPr lang="en-US" altLang="en-US">
                <a:latin typeface="Calibri" panose="020F0502020204030204" pitchFamily="34" charset="0"/>
                <a:ea typeface="ＭＳ Ｐゴシック" panose="020B0600070205080204" pitchFamily="34" charset="-128"/>
              </a:rPr>
              <a:t>Intervals of boredom and terror</a:t>
            </a:r>
          </a:p>
          <a:p>
            <a:pPr lvl="1" eaLnBrk="1" hangingPunct="1"/>
            <a:r>
              <a:rPr lang="en-US" altLang="en-US">
                <a:latin typeface="Calibri" panose="020F0502020204030204" pitchFamily="34" charset="0"/>
                <a:ea typeface="ＭＳ Ｐゴシック" panose="020B0600070205080204" pitchFamily="34" charset="-128"/>
              </a:rPr>
              <a:t>The “live and let live” system</a:t>
            </a:r>
          </a:p>
          <a:p>
            <a:pPr lvl="1" eaLnBrk="1" hangingPunct="1"/>
            <a:r>
              <a:rPr lang="en-US" altLang="en-US">
                <a:latin typeface="Calibri" panose="020F0502020204030204" pitchFamily="34" charset="0"/>
                <a:ea typeface="ＭＳ Ｐゴシック" panose="020B0600070205080204" pitchFamily="34" charset="-128"/>
              </a:rPr>
              <a:t>Comradeship</a:t>
            </a:r>
          </a:p>
          <a:p>
            <a:pPr lvl="1" eaLnBrk="1" hangingPunct="1"/>
            <a:endParaRPr lang="en-US" altLang="en-US">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7970" y="1143000"/>
            <a:ext cx="8034337" cy="4953000"/>
          </a:xfrm>
        </p:spPr>
        <p:txBody>
          <a:bodyPr/>
          <a:lstStyle/>
          <a:p>
            <a:r>
              <a:rPr lang="en-US" sz="2500" dirty="0">
                <a:latin typeface="Calibri" panose="020F0502020204030204" pitchFamily="34" charset="0"/>
              </a:rPr>
              <a:t>​What were the long-range and immediate causes of World War I?</a:t>
            </a:r>
          </a:p>
          <a:p>
            <a:r>
              <a:rPr lang="en-US" sz="2500" dirty="0">
                <a:latin typeface="Calibri" panose="020F0502020204030204" pitchFamily="34" charset="0"/>
              </a:rPr>
              <a:t>​What did the belligerents expect at the beginning of World War I, and why did the course of the war turn out to be so different from their expectations? How did World War I affect the belligerents’ governmental and political institutions, economic affairs, and social life?</a:t>
            </a:r>
          </a:p>
          <a:p>
            <a:r>
              <a:rPr lang="en-US" sz="2500" dirty="0">
                <a:latin typeface="Calibri" panose="020F0502020204030204" pitchFamily="34" charset="0"/>
              </a:rPr>
              <a:t>​What were the causes of the Russian Revolution of 1917, and why did the Bolsheviks prevail in the civil war and gain control of Russia?</a:t>
            </a:r>
          </a:p>
          <a:p>
            <a:r>
              <a:rPr lang="en-US" sz="2500" dirty="0">
                <a:latin typeface="Calibri" panose="020F0502020204030204" pitchFamily="34" charset="0"/>
              </a:rPr>
              <a:t>​What were the objectives of the chief participants at the Paris Peace Conference of 1919, and how closely did the final settlement reflect these objectives?</a:t>
            </a:r>
          </a:p>
        </p:txBody>
      </p:sp>
    </p:spTree>
    <p:extLst>
      <p:ext uri="{BB962C8B-B14F-4D97-AF65-F5344CB8AC3E}">
        <p14:creationId xmlns:p14="http://schemas.microsoft.com/office/powerpoint/2010/main" val="3990452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6" name="Title 1"/>
          <p:cNvSpPr>
            <a:spLocks noGrp="1"/>
          </p:cNvSpPr>
          <p:nvPr>
            <p:ph type="title" idx="4294967295"/>
          </p:nvPr>
        </p:nvSpPr>
        <p:spPr>
          <a:xfrm>
            <a:off x="0" y="76200"/>
            <a:ext cx="9144000" cy="381000"/>
          </a:xfrm>
        </p:spPr>
        <p:txBody>
          <a:bodyPr/>
          <a:lstStyle/>
          <a:p>
            <a:r>
              <a:rPr lang="en-US" altLang="en-US" sz="3000">
                <a:solidFill>
                  <a:srgbClr val="000000"/>
                </a:solidFill>
                <a:latin typeface="Calibri" panose="020F0502020204030204" pitchFamily="34" charset="0"/>
                <a:ea typeface="ＭＳ Ｐゴシック" panose="020B0600070205080204" pitchFamily="34" charset="-128"/>
              </a:rPr>
              <a:t>MAP 25.3 The Eastern Front, 1914-1918</a:t>
            </a:r>
            <a:endParaRPr lang="en-US" altLang="en-US">
              <a:ea typeface="ＭＳ Ｐゴシック" panose="020B0600070205080204" pitchFamily="34" charset="-128"/>
            </a:endParaRPr>
          </a:p>
        </p:txBody>
      </p:sp>
      <p:sp>
        <p:nvSpPr>
          <p:cNvPr id="2355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25.3 p765</a:t>
            </a:r>
          </a:p>
        </p:txBody>
      </p:sp>
      <p:pic>
        <p:nvPicPr>
          <p:cNvPr id="17413" name="Picture 1" descr="Map shows Russian advances (1914-1918), Deepest German penetration, Brest-Litovsk boundary (1918), Battle Site, and CRIMEA-Regions of national states. &#10;Russian advances (1914-1918), shown in purple trail, started off at south coast of Baltic Sea in East Prussia, further advanced through the German Empire, Austria-Hungary (via Carpathian Mountains) and came to a halt at the north-west coast of Black sea in Romania.&#10;Deepest German penetration, shown in dotted line, commenced at east coast of Baltic Sea, progressed through Russia, Ukraine (Crossing River Dnieper) and ceased at north coast of Black Sea.&#10;Brest-Litovsk boundary in 1918, begun at the south east coast of Baltic Sea in Russia, ran through parts of Russia, Poland and Ukraine. The boundary coalesces with river Dniester and ends at its estuary (in the northwestern coast of Black Sea).&#10;The battle sites highlighted are Gallipoli (1915) located in Ottoman Empire (north to the city of Constantinople), Tannenberg (1914) located in East Prussia, and Masurian Lakes (1914) in the German Empire. &#10;A land mass in the Black sea, located in the north, is labeled as CRIMEA." title="MAP 25.3 The Eastern Front, 1914-19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628650"/>
            <a:ext cx="45339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a:xfrm>
            <a:off x="690563" y="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Widening of the War</a:t>
            </a:r>
          </a:p>
        </p:txBody>
      </p:sp>
      <p:sp>
        <p:nvSpPr>
          <p:cNvPr id="25603" name="Rectangle 9"/>
          <p:cNvSpPr>
            <a:spLocks noGrp="1" noChangeArrowheads="1"/>
          </p:cNvSpPr>
          <p:nvPr>
            <p:ph type="body" idx="1"/>
          </p:nvPr>
        </p:nvSpPr>
        <p:spPr>
          <a:xfrm>
            <a:off x="685800" y="9906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New Antagonists</a:t>
            </a:r>
          </a:p>
          <a:p>
            <a:pPr lvl="1" eaLnBrk="1" hangingPunct="1">
              <a:lnSpc>
                <a:spcPct val="90000"/>
              </a:lnSpc>
            </a:pPr>
            <a:r>
              <a:rPr lang="en-US" altLang="en-US">
                <a:latin typeface="Calibri" panose="020F0502020204030204" pitchFamily="34" charset="0"/>
                <a:ea typeface="ＭＳ Ｐゴシック" panose="020B0600070205080204" pitchFamily="34" charset="-128"/>
              </a:rPr>
              <a:t>Entry of Ottoman Empire, Italy, and Bulgaria into the war, 1914-1915</a:t>
            </a:r>
          </a:p>
          <a:p>
            <a:pPr eaLnBrk="1" hangingPunct="1">
              <a:lnSpc>
                <a:spcPct val="90000"/>
              </a:lnSpc>
            </a:pPr>
            <a:r>
              <a:rPr lang="en-US" altLang="en-US">
                <a:latin typeface="Calibri" panose="020F0502020204030204" pitchFamily="34" charset="0"/>
                <a:ea typeface="ＭＳ Ｐゴシック" panose="020B0600070205080204" pitchFamily="34" charset="-128"/>
              </a:rPr>
              <a:t>A Global Conflict</a:t>
            </a:r>
          </a:p>
          <a:p>
            <a:pPr lvl="1" eaLnBrk="1" hangingPunct="1">
              <a:lnSpc>
                <a:spcPct val="90000"/>
              </a:lnSpc>
            </a:pPr>
            <a:r>
              <a:rPr lang="en-US" altLang="en-US">
                <a:latin typeface="Calibri" panose="020F0502020204030204" pitchFamily="34" charset="0"/>
                <a:ea typeface="ＭＳ Ｐゴシック" panose="020B0600070205080204" pitchFamily="34" charset="-128"/>
              </a:rPr>
              <a:t>Middle East</a:t>
            </a:r>
          </a:p>
          <a:p>
            <a:pPr lvl="2" eaLnBrk="1" hangingPunct="1">
              <a:lnSpc>
                <a:spcPct val="90000"/>
              </a:lnSpc>
            </a:pPr>
            <a:r>
              <a:rPr lang="en-US" altLang="en-US">
                <a:latin typeface="Calibri" panose="020F0502020204030204" pitchFamily="34" charset="0"/>
                <a:ea typeface="ＭＳ Ｐゴシック" panose="020B0600070205080204" pitchFamily="34" charset="-128"/>
              </a:rPr>
              <a:t>Lawrence of Arabia (1888 – 1935)</a:t>
            </a:r>
          </a:p>
          <a:p>
            <a:pPr lvl="1" eaLnBrk="1" hangingPunct="1">
              <a:lnSpc>
                <a:spcPct val="90000"/>
              </a:lnSpc>
            </a:pPr>
            <a:r>
              <a:rPr lang="en-US" altLang="en-US">
                <a:latin typeface="Calibri" panose="020F0502020204030204" pitchFamily="34" charset="0"/>
                <a:ea typeface="ＭＳ Ｐゴシック" panose="020B0600070205080204" pitchFamily="34" charset="-128"/>
              </a:rPr>
              <a:t>War in Africa and impact on Africans</a:t>
            </a:r>
          </a:p>
          <a:p>
            <a:pPr eaLnBrk="1" hangingPunct="1">
              <a:lnSpc>
                <a:spcPct val="90000"/>
              </a:lnSpc>
            </a:pPr>
            <a:r>
              <a:rPr lang="en-US" altLang="en-US">
                <a:latin typeface="Calibri" panose="020F0502020204030204" pitchFamily="34" charset="0"/>
                <a:ea typeface="ＭＳ Ｐゴシック" panose="020B0600070205080204" pitchFamily="34" charset="-128"/>
              </a:rPr>
              <a:t>Entry of the United States</a:t>
            </a:r>
          </a:p>
          <a:p>
            <a:pPr lvl="1" eaLnBrk="1" hangingPunct="1">
              <a:lnSpc>
                <a:spcPct val="90000"/>
              </a:lnSpc>
            </a:pPr>
            <a:r>
              <a:rPr lang="en-US" altLang="en-US">
                <a:latin typeface="Calibri" panose="020F0502020204030204" pitchFamily="34" charset="0"/>
                <a:ea typeface="ＭＳ Ｐゴシック" panose="020B0600070205080204" pitchFamily="34" charset="-128"/>
              </a:rPr>
              <a:t>Undoing U.S. neutrality</a:t>
            </a:r>
          </a:p>
          <a:p>
            <a:pPr lvl="2" eaLnBrk="1" hangingPunct="1">
              <a:lnSpc>
                <a:spcPct val="90000"/>
              </a:lnSpc>
            </a:pPr>
            <a:r>
              <a:rPr lang="en-US" altLang="en-US">
                <a:latin typeface="Calibri" panose="020F0502020204030204" pitchFamily="34" charset="0"/>
                <a:ea typeface="ＭＳ Ｐゴシック" panose="020B0600070205080204" pitchFamily="34" charset="-128"/>
              </a:rPr>
              <a:t>Sinking of the </a:t>
            </a:r>
            <a:r>
              <a:rPr lang="en-US" altLang="en-US" i="1">
                <a:latin typeface="Calibri" panose="020F0502020204030204" pitchFamily="34" charset="0"/>
                <a:ea typeface="ＭＳ Ｐゴシック" panose="020B0600070205080204" pitchFamily="34" charset="-128"/>
              </a:rPr>
              <a:t>Lusitania</a:t>
            </a:r>
            <a:r>
              <a:rPr lang="en-US" altLang="en-US">
                <a:latin typeface="Calibri" panose="020F0502020204030204" pitchFamily="34" charset="0"/>
                <a:ea typeface="ＭＳ Ｐゴシック" panose="020B0600070205080204" pitchFamily="34" charset="-128"/>
              </a:rPr>
              <a:t>: May 7, 1915</a:t>
            </a:r>
          </a:p>
          <a:p>
            <a:pPr lvl="2" eaLnBrk="1" hangingPunct="1">
              <a:lnSpc>
                <a:spcPct val="90000"/>
              </a:lnSpc>
            </a:pPr>
            <a:r>
              <a:rPr lang="en-US" altLang="en-US">
                <a:latin typeface="Calibri" panose="020F0502020204030204" pitchFamily="34" charset="0"/>
                <a:ea typeface="ＭＳ Ｐゴシック" panose="020B0600070205080204" pitchFamily="34" charset="-128"/>
              </a:rPr>
              <a:t>Unrestricted submarine warfare resumes: January 1917</a:t>
            </a:r>
          </a:p>
          <a:p>
            <a:pPr lvl="2" eaLnBrk="1" hangingPunct="1">
              <a:lnSpc>
                <a:spcPct val="90000"/>
              </a:lnSpc>
            </a:pPr>
            <a:r>
              <a:rPr lang="en-US" altLang="en-US">
                <a:latin typeface="Calibri" panose="020F0502020204030204" pitchFamily="34" charset="0"/>
                <a:ea typeface="ＭＳ Ｐゴシック" panose="020B0600070205080204" pitchFamily="34" charset="-128"/>
              </a:rPr>
              <a:t>United States enters the war, April 6, 1917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A New Kind of Warfare</a:t>
            </a:r>
          </a:p>
        </p:txBody>
      </p:sp>
      <p:sp>
        <p:nvSpPr>
          <p:cNvPr id="26627" name="Rectangle 3"/>
          <p:cNvSpPr>
            <a:spLocks noGrp="1" noChangeArrowheads="1"/>
          </p:cNvSpPr>
          <p:nvPr>
            <p:ph type="body" idx="1"/>
          </p:nvPr>
        </p:nvSpPr>
        <p:spPr>
          <a:xfrm>
            <a:off x="690563" y="1163053"/>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New Technology</a:t>
            </a:r>
          </a:p>
          <a:p>
            <a:pPr lvl="1" eaLnBrk="1" hangingPunct="1"/>
            <a:r>
              <a:rPr lang="en-US" altLang="en-US" dirty="0">
                <a:latin typeface="Calibri" panose="020F0502020204030204" pitchFamily="34" charset="0"/>
                <a:ea typeface="ＭＳ Ｐゴシック" panose="020B0600070205080204" pitchFamily="34" charset="-128"/>
              </a:rPr>
              <a:t>Airplanes</a:t>
            </a:r>
          </a:p>
          <a:p>
            <a:pPr lvl="1" eaLnBrk="1" hangingPunct="1"/>
            <a:r>
              <a:rPr lang="en-US" altLang="en-US" dirty="0">
                <a:latin typeface="Calibri" panose="020F0502020204030204" pitchFamily="34" charset="0"/>
                <a:ea typeface="ＭＳ Ｐゴシック" panose="020B0600070205080204" pitchFamily="34" charset="-128"/>
              </a:rPr>
              <a:t>Machine Guns</a:t>
            </a:r>
          </a:p>
          <a:p>
            <a:pPr lvl="1" eaLnBrk="1" hangingPunct="1"/>
            <a:r>
              <a:rPr lang="en-US" altLang="en-US" dirty="0">
                <a:latin typeface="Calibri" panose="020F0502020204030204" pitchFamily="34" charset="0"/>
                <a:ea typeface="ＭＳ Ｐゴシック" panose="020B0600070205080204" pitchFamily="34" charset="-128"/>
              </a:rPr>
              <a:t>Zeppelins</a:t>
            </a:r>
          </a:p>
          <a:p>
            <a:pPr lvl="1" eaLnBrk="1" hangingPunct="1"/>
            <a:r>
              <a:rPr lang="en-US" altLang="en-US" dirty="0">
                <a:latin typeface="Calibri" panose="020F0502020204030204" pitchFamily="34" charset="0"/>
                <a:ea typeface="ＭＳ Ｐゴシック" panose="020B0600070205080204" pitchFamily="34" charset="-128"/>
              </a:rPr>
              <a:t>Tanks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Impact of the Machine Gun</a:t>
            </a:r>
            <a:endParaRPr lang="en-US" dirty="0"/>
          </a:p>
        </p:txBody>
      </p:sp>
      <p:sp>
        <p:nvSpPr>
          <p:cNvPr id="276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p766</a:t>
            </a:r>
          </a:p>
        </p:txBody>
      </p:sp>
      <p:pic>
        <p:nvPicPr>
          <p:cNvPr id="276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413" y="685800"/>
            <a:ext cx="736917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2"/>
          <p:cNvSpPr>
            <a:spLocks noChangeArrowheads="1"/>
          </p:cNvSpPr>
          <p:nvPr/>
        </p:nvSpPr>
        <p:spPr bwMode="auto">
          <a:xfrm>
            <a:off x="1016000" y="5737225"/>
            <a:ext cx="711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Trench warfare on the Western Front stymied military leaders, who had expected to fight a war based on movement and maneuver.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Victims of the Machine Gun</a:t>
            </a:r>
            <a:endParaRPr lang="en-US" dirty="0"/>
          </a:p>
        </p:txBody>
      </p:sp>
      <p:sp>
        <p:nvSpPr>
          <p:cNvPr id="296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p766</a:t>
            </a:r>
          </a:p>
        </p:txBody>
      </p:sp>
      <p:pic>
        <p:nvPicPr>
          <p:cNvPr id="297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609600"/>
            <a:ext cx="6134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2"/>
          <p:cNvSpPr>
            <a:spLocks noChangeArrowheads="1"/>
          </p:cNvSpPr>
          <p:nvPr/>
        </p:nvSpPr>
        <p:spPr bwMode="auto">
          <a:xfrm>
            <a:off x="838200" y="5410200"/>
            <a:ext cx="746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Masses of men weighed down with equipment and advancing slowly</a:t>
            </a:r>
          </a:p>
          <a:p>
            <a:pPr>
              <a:spcBef>
                <a:spcPct val="0"/>
              </a:spcBef>
              <a:buClrTx/>
              <a:buSzTx/>
              <a:buFontTx/>
              <a:buNone/>
            </a:pPr>
            <a:r>
              <a:rPr lang="en-US" altLang="en-US" sz="2000">
                <a:latin typeface="Calibri" panose="020F0502020204030204" pitchFamily="34" charset="0"/>
              </a:rPr>
              <a:t>across open land made magnificent targets for opponents armed with machine guns. </a:t>
            </a:r>
            <a:endParaRPr lang="en-US" altLang="en-US" sz="2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8" name="Title 1"/>
          <p:cNvSpPr>
            <a:spLocks noGrp="1"/>
          </p:cNvSpPr>
          <p:nvPr>
            <p:ph type="title" idx="4294967295"/>
          </p:nvPr>
        </p:nvSpPr>
        <p:spPr>
          <a:xfrm>
            <a:off x="0" y="152400"/>
            <a:ext cx="9144000" cy="381000"/>
          </a:xfrm>
        </p:spPr>
        <p:txBody>
          <a:bodyPr/>
          <a:lstStyle/>
          <a:p>
            <a:r>
              <a:rPr lang="en-US" altLang="en-US" sz="3600" dirty="0">
                <a:latin typeface="Calibri" panose="020F0502020204030204" pitchFamily="34" charset="0"/>
                <a:ea typeface="ＭＳ Ｐゴシック" panose="020B0600070205080204" pitchFamily="34" charset="-128"/>
              </a:rPr>
              <a:t>Film &amp; History: </a:t>
            </a:r>
            <a:r>
              <a:rPr lang="en-US" altLang="en-US" sz="3600" i="1" dirty="0">
                <a:latin typeface="Calibri" panose="020F0502020204030204" pitchFamily="34" charset="0"/>
                <a:ea typeface="ＭＳ Ｐゴシック" panose="020B0600070205080204" pitchFamily="34" charset="-128"/>
              </a:rPr>
              <a:t>Paths of Glory </a:t>
            </a:r>
            <a:r>
              <a:rPr lang="en-US" altLang="en-US" sz="3600" dirty="0">
                <a:latin typeface="Calibri" panose="020F0502020204030204" pitchFamily="34" charset="0"/>
                <a:ea typeface="ＭＳ Ｐゴシック" panose="020B0600070205080204" pitchFamily="34" charset="-128"/>
              </a:rPr>
              <a:t>(1957)</a:t>
            </a:r>
          </a:p>
        </p:txBody>
      </p:sp>
      <p:sp>
        <p:nvSpPr>
          <p:cNvPr id="317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p768</a:t>
            </a:r>
          </a:p>
        </p:txBody>
      </p:sp>
      <p:pic>
        <p:nvPicPr>
          <p:cNvPr id="23557" name="Picture 1" descr="A still from the movie Paths of Glory (1957)" title="Film &amp; History: Paths of Glory (195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5313" y="1447800"/>
            <a:ext cx="5413375"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1"/>
          <p:cNvSpPr>
            <a:spLocks noChangeArrowheads="1"/>
          </p:cNvSpPr>
          <p:nvPr/>
        </p:nvSpPr>
        <p:spPr bwMode="auto">
          <a:xfrm>
            <a:off x="1714500" y="4724400"/>
            <a:ext cx="571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Colonel Dax (Kirk Douglas) begins to lead his men out of the trenches to attack Ant Hill.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Life in the Trenches (Slide 1 of 3)</a:t>
            </a:r>
            <a:endParaRPr lang="en-US" dirty="0"/>
          </a:p>
        </p:txBody>
      </p:sp>
      <p:sp>
        <p:nvSpPr>
          <p:cNvPr id="337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p769</a:t>
            </a:r>
          </a:p>
        </p:txBody>
      </p:sp>
      <p:pic>
        <p:nvPicPr>
          <p:cNvPr id="337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0038" y="909638"/>
            <a:ext cx="346392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2"/>
          <p:cNvSpPr>
            <a:spLocks noChangeArrowheads="1"/>
          </p:cNvSpPr>
          <p:nvPr/>
        </p:nvSpPr>
        <p:spPr bwMode="auto">
          <a:xfrm>
            <a:off x="658813" y="4953000"/>
            <a:ext cx="7826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For the sake of survival, many soldiers learned to harden themselves against the stench of decomposing bodies and the sight of bodies horribly dismembered by artillery barrages.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Life in the Trenches (Slide 2 of 3)</a:t>
            </a:r>
            <a:endParaRPr lang="en-US" dirty="0"/>
          </a:p>
        </p:txBody>
      </p:sp>
      <p:sp>
        <p:nvSpPr>
          <p:cNvPr id="358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p769</a:t>
            </a:r>
          </a:p>
        </p:txBody>
      </p:sp>
      <p:pic>
        <p:nvPicPr>
          <p:cNvPr id="358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914400"/>
            <a:ext cx="3489325"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2"/>
          <p:cNvSpPr>
            <a:spLocks noChangeArrowheads="1"/>
          </p:cNvSpPr>
          <p:nvPr/>
        </p:nvSpPr>
        <p:spPr bwMode="auto">
          <a:xfrm>
            <a:off x="914400" y="548640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Life in the trenches could also be boring, and soldiers whiled away the time as best they could when they were not fighting.</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Life in the Trenches (Slide 3 of 3)</a:t>
            </a:r>
            <a:endParaRPr lang="en-US" dirty="0"/>
          </a:p>
        </p:txBody>
      </p:sp>
      <p:sp>
        <p:nvSpPr>
          <p:cNvPr id="378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p769</a:t>
            </a:r>
          </a:p>
        </p:txBody>
      </p:sp>
      <p:pic>
        <p:nvPicPr>
          <p:cNvPr id="378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8438" y="1066800"/>
            <a:ext cx="62071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2"/>
          <p:cNvSpPr>
            <a:spLocks noChangeArrowheads="1"/>
          </p:cNvSpPr>
          <p:nvPr/>
        </p:nvSpPr>
        <p:spPr bwMode="auto">
          <a:xfrm>
            <a:off x="1211263" y="5562600"/>
            <a:ext cx="6721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The introduction of poison gas in 1915 led quickly to the use of protective gas masks.</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Home Front: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Impact of Total War</a:t>
            </a:r>
          </a:p>
        </p:txBody>
      </p:sp>
      <p:sp>
        <p:nvSpPr>
          <p:cNvPr id="39939" name="Rectangle 9"/>
          <p:cNvSpPr>
            <a:spLocks noGrp="1" noChangeArrowheads="1"/>
          </p:cNvSpPr>
          <p:nvPr>
            <p:ph type="body" idx="1"/>
          </p:nvPr>
        </p:nvSpPr>
        <p:spPr>
          <a:xfrm>
            <a:off x="652463" y="1525588"/>
            <a:ext cx="7769225" cy="4113212"/>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Total War: Political Centralization and Economic Regimentation</a:t>
            </a:r>
          </a:p>
          <a:p>
            <a:pPr lvl="1" eaLnBrk="1" hangingPunct="1">
              <a:lnSpc>
                <a:spcPct val="90000"/>
              </a:lnSpc>
            </a:pPr>
            <a:r>
              <a:rPr lang="en-US" altLang="en-US">
                <a:latin typeface="Calibri" panose="020F0502020204030204" pitchFamily="34" charset="0"/>
                <a:ea typeface="ＭＳ Ｐゴシック" panose="020B0600070205080204" pitchFamily="34" charset="-128"/>
              </a:rPr>
              <a:t>Conscription </a:t>
            </a:r>
          </a:p>
          <a:p>
            <a:pPr lvl="1" eaLnBrk="1" hangingPunct="1">
              <a:lnSpc>
                <a:spcPct val="90000"/>
              </a:lnSpc>
            </a:pPr>
            <a:r>
              <a:rPr lang="en-US" altLang="en-US">
                <a:latin typeface="Calibri" panose="020F0502020204030204" pitchFamily="34" charset="0"/>
                <a:ea typeface="ＭＳ Ｐゴシック" panose="020B0600070205080204" pitchFamily="34" charset="-128"/>
              </a:rPr>
              <a:t>Effects on economics</a:t>
            </a:r>
          </a:p>
          <a:p>
            <a:pPr lvl="2" eaLnBrk="1" hangingPunct="1">
              <a:lnSpc>
                <a:spcPct val="90000"/>
              </a:lnSpc>
            </a:pPr>
            <a:r>
              <a:rPr lang="en-US" altLang="en-US">
                <a:latin typeface="Calibri" panose="020F0502020204030204" pitchFamily="34" charset="0"/>
                <a:ea typeface="ＭＳ Ｐゴシック" panose="020B0600070205080204" pitchFamily="34" charset="-128"/>
              </a:rPr>
              <a:t>Impact of nationalization</a:t>
            </a:r>
          </a:p>
          <a:p>
            <a:pPr lvl="1" eaLnBrk="1" hangingPunct="1">
              <a:lnSpc>
                <a:spcPct val="90000"/>
              </a:lnSpc>
            </a:pPr>
            <a:r>
              <a:rPr lang="en-US" altLang="en-US">
                <a:latin typeface="Calibri" panose="020F0502020204030204" pitchFamily="34" charset="0"/>
                <a:ea typeface="ＭＳ Ｐゴシック" panose="020B0600070205080204" pitchFamily="34" charset="-128"/>
              </a:rPr>
              <a:t>Uneven success among the European states in shifting to total war</a:t>
            </a:r>
          </a:p>
          <a:p>
            <a:pPr lvl="2" eaLnBrk="1" hangingPunct="1">
              <a:lnSpc>
                <a:spcPct val="90000"/>
              </a:lnSpc>
            </a:pPr>
            <a:r>
              <a:rPr lang="en-US" altLang="en-US">
                <a:latin typeface="Calibri" panose="020F0502020204030204" pitchFamily="34" charset="0"/>
                <a:ea typeface="ＭＳ Ｐゴシック" panose="020B0600070205080204" pitchFamily="34" charset="-128"/>
              </a:rPr>
              <a:t>Germany’s planned economy</a:t>
            </a:r>
          </a:p>
          <a:p>
            <a:pPr lvl="2" eaLnBrk="1" hangingPunct="1">
              <a:lnSpc>
                <a:spcPct val="90000"/>
              </a:lnSpc>
            </a:pPr>
            <a:r>
              <a:rPr lang="en-US" altLang="en-US">
                <a:latin typeface="Calibri" panose="020F0502020204030204" pitchFamily="34" charset="0"/>
                <a:ea typeface="ＭＳ Ｐゴシック" panose="020B0600070205080204" pitchFamily="34" charset="-128"/>
              </a:rPr>
              <a:t>Dramatic increases in power of central governments in Britain and France</a:t>
            </a:r>
          </a:p>
          <a:p>
            <a:pPr lvl="2" eaLnBrk="1" hangingPunct="1">
              <a:lnSpc>
                <a:spcPct val="90000"/>
              </a:lnSpc>
            </a:pPr>
            <a:r>
              <a:rPr lang="en-US" altLang="en-US">
                <a:latin typeface="Calibri" panose="020F0502020204030204" pitchFamily="34" charset="0"/>
                <a:ea typeface="ＭＳ Ｐゴシック" panose="020B0600070205080204" pitchFamily="34" charset="-128"/>
              </a:rPr>
              <a:t>Limited successes in Russia, Austria-Hungary, and Italy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British infantrymen prepare to advance during the Battle of the Somme</a:t>
            </a:r>
            <a:endParaRPr lang="en-US" sz="3000"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p757</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04900"/>
            <a:ext cx="6400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533400"/>
          </a:xfrm>
        </p:spPr>
        <p:txBody>
          <a:bodyPr/>
          <a:lstStyle/>
          <a:p>
            <a:pPr>
              <a:defRPr/>
            </a:pPr>
            <a:r>
              <a:rPr lang="en-US" sz="3000" kern="1200" dirty="0">
                <a:solidFill>
                  <a:srgbClr val="000000"/>
                </a:solidFill>
                <a:latin typeface="Calibri"/>
                <a:ea typeface="ＭＳ Ｐゴシック"/>
                <a:cs typeface="ＭＳ Ｐゴシック"/>
              </a:rPr>
              <a:t>Global Perspectives: Soldiers from Around the World</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(Slide 1 of 2)</a:t>
            </a:r>
            <a:endParaRPr lang="en-US" dirty="0"/>
          </a:p>
        </p:txBody>
      </p:sp>
      <p:sp>
        <p:nvSpPr>
          <p:cNvPr id="409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p771</a:t>
            </a:r>
          </a:p>
        </p:txBody>
      </p:sp>
      <p:pic>
        <p:nvPicPr>
          <p:cNvPr id="409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7056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2"/>
          <p:cNvSpPr>
            <a:spLocks noChangeArrowheads="1"/>
          </p:cNvSpPr>
          <p:nvPr/>
        </p:nvSpPr>
        <p:spPr bwMode="auto">
          <a:xfrm>
            <a:off x="647700" y="56388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The French drafted more than 170,000 troops to fight in Europe. Shown in the photograph are French Senegalese troops as they arrived in France in 1915.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533400"/>
          </a:xfrm>
        </p:spPr>
        <p:txBody>
          <a:bodyPr/>
          <a:lstStyle/>
          <a:p>
            <a:pPr>
              <a:defRPr/>
            </a:pPr>
            <a:r>
              <a:rPr lang="en-US" sz="3000" kern="1200" dirty="0">
                <a:solidFill>
                  <a:srgbClr val="000000"/>
                </a:solidFill>
                <a:latin typeface="Calibri"/>
                <a:ea typeface="ＭＳ Ｐゴシック"/>
                <a:cs typeface="ＭＳ Ｐゴシック"/>
              </a:rPr>
              <a:t>Global Perspectives: Soldiers from Around the World</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(Slide 2 of 2)</a:t>
            </a:r>
            <a:endParaRPr lang="en-US" dirty="0"/>
          </a:p>
        </p:txBody>
      </p:sp>
      <p:sp>
        <p:nvSpPr>
          <p:cNvPr id="430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p771</a:t>
            </a:r>
          </a:p>
        </p:txBody>
      </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013" y="1041400"/>
            <a:ext cx="74199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
          <p:cNvSpPr>
            <a:spLocks noChangeArrowheads="1"/>
          </p:cNvSpPr>
          <p:nvPr/>
        </p:nvSpPr>
        <p:spPr bwMode="auto">
          <a:xfrm>
            <a:off x="866775" y="6019800"/>
            <a:ext cx="7515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The photo shows a group of American soldiers with a German machine captured during an offensive in 1918.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a:xfrm>
            <a:off x="685800" y="76200"/>
            <a:ext cx="8458200" cy="1066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Home Front: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Impact of Total War (Slide 1 of 2)</a:t>
            </a:r>
          </a:p>
        </p:txBody>
      </p:sp>
      <p:sp>
        <p:nvSpPr>
          <p:cNvPr id="45059" name="Rectangle 9"/>
          <p:cNvSpPr>
            <a:spLocks noGrp="1" noChangeArrowheads="1"/>
          </p:cNvSpPr>
          <p:nvPr>
            <p:ph type="body" idx="1"/>
          </p:nvPr>
        </p:nvSpPr>
        <p:spPr>
          <a:xfrm>
            <a:off x="652463" y="1525588"/>
            <a:ext cx="7769225" cy="4113212"/>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Public Order and Public Opinion</a:t>
            </a:r>
          </a:p>
          <a:p>
            <a:pPr lvl="1" eaLnBrk="1" hangingPunct="1">
              <a:lnSpc>
                <a:spcPct val="90000"/>
              </a:lnSpc>
            </a:pPr>
            <a:r>
              <a:rPr lang="en-US" altLang="en-US">
                <a:latin typeface="Calibri" panose="020F0502020204030204" pitchFamily="34" charset="0"/>
                <a:ea typeface="ＭＳ Ｐゴシック" panose="020B0600070205080204" pitchFamily="34" charset="-128"/>
              </a:rPr>
              <a:t>Dealing with unrest</a:t>
            </a:r>
          </a:p>
          <a:p>
            <a:pPr lvl="2" eaLnBrk="1" hangingPunct="1">
              <a:lnSpc>
                <a:spcPct val="90000"/>
              </a:lnSpc>
            </a:pPr>
            <a:r>
              <a:rPr lang="en-US" altLang="en-US">
                <a:latin typeface="Calibri" panose="020F0502020204030204" pitchFamily="34" charset="0"/>
                <a:ea typeface="ＭＳ Ｐゴシック" panose="020B0600070205080204" pitchFamily="34" charset="-128"/>
              </a:rPr>
              <a:t>Strikes and revolutionary upheavals</a:t>
            </a:r>
          </a:p>
          <a:p>
            <a:pPr lvl="2" eaLnBrk="1" hangingPunct="1">
              <a:lnSpc>
                <a:spcPct val="90000"/>
              </a:lnSpc>
            </a:pPr>
            <a:r>
              <a:rPr lang="en-US" altLang="en-US">
                <a:latin typeface="Calibri" panose="020F0502020204030204" pitchFamily="34" charset="0"/>
                <a:ea typeface="ＭＳ Ｐゴシック" panose="020B0600070205080204" pitchFamily="34" charset="-128"/>
              </a:rPr>
              <a:t>Opposition to the war from liberals and socialists</a:t>
            </a:r>
          </a:p>
          <a:p>
            <a:pPr lvl="1" eaLnBrk="1" hangingPunct="1">
              <a:lnSpc>
                <a:spcPct val="90000"/>
              </a:lnSpc>
            </a:pPr>
            <a:r>
              <a:rPr lang="en-US" altLang="en-US">
                <a:latin typeface="Calibri" panose="020F0502020204030204" pitchFamily="34" charset="0"/>
                <a:ea typeface="ＭＳ Ｐゴシック" panose="020B0600070205080204" pitchFamily="34" charset="-128"/>
              </a:rPr>
              <a:t>Expansion of police powers</a:t>
            </a:r>
          </a:p>
          <a:p>
            <a:pPr lvl="2" eaLnBrk="1" hangingPunct="1">
              <a:lnSpc>
                <a:spcPct val="90000"/>
              </a:lnSpc>
            </a:pPr>
            <a:r>
              <a:rPr lang="en-US" altLang="en-US">
                <a:latin typeface="Calibri" panose="020F0502020204030204" pitchFamily="34" charset="0"/>
                <a:ea typeface="ＭＳ Ｐゴシック" panose="020B0600070205080204" pitchFamily="34" charset="-128"/>
              </a:rPr>
              <a:t>Defense of the Real Act in Britain</a:t>
            </a:r>
          </a:p>
          <a:p>
            <a:pPr lvl="1" eaLnBrk="1" hangingPunct="1">
              <a:lnSpc>
                <a:spcPct val="90000"/>
              </a:lnSpc>
            </a:pPr>
            <a:r>
              <a:rPr lang="en-US" altLang="en-US">
                <a:latin typeface="Calibri" panose="020F0502020204030204" pitchFamily="34" charset="0"/>
                <a:ea typeface="ＭＳ Ｐゴシック" panose="020B0600070205080204" pitchFamily="34" charset="-128"/>
              </a:rPr>
              <a:t>Propaganda</a:t>
            </a:r>
          </a:p>
          <a:p>
            <a:pPr lvl="2" eaLnBrk="1" hangingPunct="1">
              <a:lnSpc>
                <a:spcPct val="90000"/>
              </a:lnSpc>
            </a:pPr>
            <a:r>
              <a:rPr lang="en-US" altLang="en-US">
                <a:latin typeface="Calibri" panose="020F0502020204030204" pitchFamily="34" charset="0"/>
                <a:ea typeface="ＭＳ Ｐゴシック" panose="020B0600070205080204" pitchFamily="34" charset="-128"/>
              </a:rPr>
              <a:t>Growing need to revive flagging enthusiasm for the war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a:xfrm>
            <a:off x="685800" y="76200"/>
            <a:ext cx="8458200" cy="1066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Home Front: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Impact of Total War (Slide 2 of 2)</a:t>
            </a:r>
          </a:p>
        </p:txBody>
      </p:sp>
      <p:sp>
        <p:nvSpPr>
          <p:cNvPr id="46083" name="Rectangle 9"/>
          <p:cNvSpPr>
            <a:spLocks noGrp="1" noChangeArrowheads="1"/>
          </p:cNvSpPr>
          <p:nvPr>
            <p:ph type="body" idx="1"/>
          </p:nvPr>
        </p:nvSpPr>
        <p:spPr>
          <a:xfrm>
            <a:off x="652463" y="1525588"/>
            <a:ext cx="7769225" cy="4113212"/>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Social Impact of Total War</a:t>
            </a:r>
          </a:p>
          <a:p>
            <a:pPr lvl="1" eaLnBrk="1" hangingPunct="1">
              <a:lnSpc>
                <a:spcPct val="90000"/>
              </a:lnSpc>
            </a:pPr>
            <a:r>
              <a:rPr lang="en-US" altLang="en-US">
                <a:latin typeface="Calibri" panose="020F0502020204030204" pitchFamily="34" charset="0"/>
                <a:ea typeface="ＭＳ Ｐゴシック" panose="020B0600070205080204" pitchFamily="34" charset="-128"/>
              </a:rPr>
              <a:t>Labor benefits</a:t>
            </a:r>
          </a:p>
          <a:p>
            <a:pPr lvl="2" eaLnBrk="1" hangingPunct="1">
              <a:lnSpc>
                <a:spcPct val="90000"/>
              </a:lnSpc>
            </a:pPr>
            <a:r>
              <a:rPr lang="en-US" altLang="en-US">
                <a:latin typeface="Calibri" panose="020F0502020204030204" pitchFamily="34" charset="0"/>
                <a:ea typeface="ＭＳ Ｐゴシック" panose="020B0600070205080204" pitchFamily="34" charset="-128"/>
              </a:rPr>
              <a:t>End of unemployment</a:t>
            </a:r>
          </a:p>
          <a:p>
            <a:pPr lvl="2" eaLnBrk="1" hangingPunct="1">
              <a:lnSpc>
                <a:spcPct val="90000"/>
              </a:lnSpc>
            </a:pPr>
            <a:r>
              <a:rPr lang="en-US" altLang="en-US">
                <a:latin typeface="Calibri" panose="020F0502020204030204" pitchFamily="34" charset="0"/>
                <a:ea typeface="ＭＳ Ｐゴシック" panose="020B0600070205080204" pitchFamily="34" charset="-128"/>
              </a:rPr>
              <a:t>Power of the trade unions</a:t>
            </a:r>
          </a:p>
          <a:p>
            <a:pPr lvl="1" eaLnBrk="1" hangingPunct="1">
              <a:lnSpc>
                <a:spcPct val="90000"/>
              </a:lnSpc>
            </a:pPr>
            <a:r>
              <a:rPr lang="en-US" altLang="en-US">
                <a:latin typeface="Calibri" panose="020F0502020204030204" pitchFamily="34" charset="0"/>
                <a:ea typeface="ＭＳ Ｐゴシック" panose="020B0600070205080204" pitchFamily="34" charset="-128"/>
              </a:rPr>
              <a:t>New roles for women</a:t>
            </a:r>
          </a:p>
          <a:p>
            <a:pPr lvl="2" eaLnBrk="1" hangingPunct="1">
              <a:lnSpc>
                <a:spcPct val="90000"/>
              </a:lnSpc>
            </a:pPr>
            <a:r>
              <a:rPr lang="en-US" altLang="en-US">
                <a:latin typeface="Calibri" panose="020F0502020204030204" pitchFamily="34" charset="0"/>
                <a:ea typeface="ＭＳ Ｐゴシック" panose="020B0600070205080204" pitchFamily="34" charset="-128"/>
              </a:rPr>
              <a:t>Women’s demand for equal pay</a:t>
            </a:r>
          </a:p>
          <a:p>
            <a:pPr lvl="3" eaLnBrk="1" hangingPunct="1">
              <a:lnSpc>
                <a:spcPct val="90000"/>
              </a:lnSpc>
            </a:pPr>
            <a:r>
              <a:rPr lang="en-US" altLang="en-US">
                <a:latin typeface="Calibri" panose="020F0502020204030204" pitchFamily="34" charset="0"/>
                <a:ea typeface="ＭＳ Ｐゴシック" panose="020B0600070205080204" pitchFamily="34" charset="-128"/>
              </a:rPr>
              <a:t>Gains achieved but not equality</a:t>
            </a:r>
          </a:p>
          <a:p>
            <a:pPr lvl="3" eaLnBrk="1" hangingPunct="1">
              <a:lnSpc>
                <a:spcPct val="90000"/>
              </a:lnSpc>
            </a:pPr>
            <a:r>
              <a:rPr lang="en-US" altLang="en-US">
                <a:latin typeface="Calibri" panose="020F0502020204030204" pitchFamily="34" charset="0"/>
                <a:ea typeface="ＭＳ Ｐゴシック" panose="020B0600070205080204" pitchFamily="34" charset="-128"/>
              </a:rPr>
              <a:t>Post-war removal of women from workforce</a:t>
            </a:r>
          </a:p>
          <a:p>
            <a:pPr lvl="2" eaLnBrk="1" hangingPunct="1">
              <a:lnSpc>
                <a:spcPct val="90000"/>
              </a:lnSpc>
            </a:pPr>
            <a:r>
              <a:rPr lang="en-US" altLang="en-US">
                <a:latin typeface="Calibri" panose="020F0502020204030204" pitchFamily="34" charset="0"/>
                <a:ea typeface="ＭＳ Ｐゴシック" panose="020B0600070205080204" pitchFamily="34" charset="-128"/>
              </a:rPr>
              <a:t>Impact on women’s movement for social and political emancipation</a:t>
            </a:r>
          </a:p>
          <a:p>
            <a:pPr lvl="3" eaLnBrk="1" hangingPunct="1">
              <a:lnSpc>
                <a:spcPct val="90000"/>
              </a:lnSpc>
            </a:pPr>
            <a:r>
              <a:rPr lang="en-US" altLang="en-US">
                <a:latin typeface="Calibri" panose="020F0502020204030204" pitchFamily="34" charset="0"/>
                <a:ea typeface="ＭＳ Ｐゴシック" panose="020B0600070205080204" pitchFamily="34" charset="-128"/>
              </a:rPr>
              <a:t>Right to vote: Britain, Germany, Austria, and the U.S.</a:t>
            </a:r>
          </a:p>
          <a:p>
            <a:pPr lvl="1" eaLnBrk="1" hangingPunct="1">
              <a:lnSpc>
                <a:spcPct val="90000"/>
              </a:lnSpc>
            </a:pPr>
            <a:r>
              <a:rPr lang="en-US" altLang="en-US">
                <a:latin typeface="Calibri" panose="020F0502020204030204" pitchFamily="34" charset="0"/>
                <a:ea typeface="ＭＳ Ｐゴシック" panose="020B0600070205080204" pitchFamily="34" charset="-128"/>
              </a:rPr>
              <a:t>War both leveled and exacerbated social hierarchies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Wartime Leaders of Germany</a:t>
            </a:r>
            <a:endParaRPr lang="en-US" dirty="0"/>
          </a:p>
        </p:txBody>
      </p:sp>
      <p:sp>
        <p:nvSpPr>
          <p:cNvPr id="471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p773</a:t>
            </a:r>
          </a:p>
        </p:txBody>
      </p:sp>
      <p:pic>
        <p:nvPicPr>
          <p:cNvPr id="471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685800"/>
            <a:ext cx="367665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2"/>
          <p:cNvSpPr>
            <a:spLocks noChangeArrowheads="1"/>
          </p:cNvSpPr>
          <p:nvPr/>
        </p:nvSpPr>
        <p:spPr bwMode="auto">
          <a:xfrm>
            <a:off x="600075" y="5280025"/>
            <a:ext cx="7943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Over the course of the war, the power of central governments was greatly enlarged in order to meet the demands of total war. In Germany, the two military heroes of the war, Paul von Hindenburg (left) and Erich Ludendorff (right), became virtual military dictators by 1916. </a:t>
            </a:r>
            <a:endParaRPr lang="en-US" alt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British Recruiting Poster</a:t>
            </a:r>
            <a:endParaRPr lang="en-US" dirty="0"/>
          </a:p>
        </p:txBody>
      </p:sp>
      <p:sp>
        <p:nvSpPr>
          <p:cNvPr id="491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p774</a:t>
            </a:r>
          </a:p>
        </p:txBody>
      </p:sp>
      <p:pic>
        <p:nvPicPr>
          <p:cNvPr id="37893" name="Picture 2" descr="A print ad poster shows a soldier against the backdrop of his country. Ad copy reads: Your country's call (at the top). Isn't this worth fighting for? ENLIST NOW (at the bottom of the ad)." title="British Recruiting Pos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693738"/>
            <a:ext cx="3152775"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2"/>
          <p:cNvSpPr>
            <a:spLocks noChangeArrowheads="1"/>
          </p:cNvSpPr>
          <p:nvPr/>
        </p:nvSpPr>
        <p:spPr bwMode="auto">
          <a:xfrm>
            <a:off x="571500" y="5562600"/>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As the conflict persisted month after month, governments resorted to active propaganda campaigns to generate enthusiasm for the war. </a:t>
            </a:r>
            <a:endParaRPr lang="en-US" altLang="en-US"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0200"/>
            <a:ext cx="9144000" cy="381000"/>
          </a:xfrm>
        </p:spPr>
        <p:txBody>
          <a:bodyPr/>
          <a:lstStyle/>
          <a:p>
            <a:pPr>
              <a:defRPr/>
            </a:pPr>
            <a:r>
              <a:rPr lang="en-US" sz="3000" kern="1200" dirty="0">
                <a:solidFill>
                  <a:srgbClr val="000000"/>
                </a:solidFill>
                <a:latin typeface="Calibri"/>
                <a:ea typeface="ＭＳ Ｐゴシック"/>
                <a:cs typeface="ＭＳ Ｐゴシック"/>
              </a:rPr>
              <a:t>Women Munition Workers in a British Factory </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(Slide 1 of 2)</a:t>
            </a:r>
            <a:endParaRPr lang="en-US" dirty="0"/>
          </a:p>
        </p:txBody>
      </p:sp>
      <p:sp>
        <p:nvSpPr>
          <p:cNvPr id="5222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p776</a:t>
            </a:r>
          </a:p>
        </p:txBody>
      </p:sp>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066800"/>
            <a:ext cx="52006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2"/>
          <p:cNvSpPr>
            <a:spLocks noChangeArrowheads="1"/>
          </p:cNvSpPr>
          <p:nvPr/>
        </p:nvSpPr>
        <p:spPr bwMode="auto">
          <a:xfrm>
            <a:off x="715963" y="5921375"/>
            <a:ext cx="7712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World War I created new opportunities for women. They were now employed in jobs that had earlier been considered beyond their capacity.</a:t>
            </a:r>
            <a:endParaRPr lang="en-US" altLang="en-US"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358775"/>
            <a:ext cx="9067800" cy="381000"/>
          </a:xfrm>
        </p:spPr>
        <p:txBody>
          <a:bodyPr/>
          <a:lstStyle/>
          <a:p>
            <a:pPr>
              <a:defRPr/>
            </a:pPr>
            <a:r>
              <a:rPr lang="en-US" sz="3000" kern="1200" dirty="0">
                <a:solidFill>
                  <a:srgbClr val="000000"/>
                </a:solidFill>
                <a:latin typeface="Calibri"/>
                <a:ea typeface="ＭＳ Ｐゴシック"/>
                <a:cs typeface="ＭＳ Ｐゴシック"/>
              </a:rPr>
              <a:t>Women Munition Workers in a British Factory</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(Slide 2 of 2)</a:t>
            </a:r>
            <a:endParaRPr lang="en-US" dirty="0"/>
          </a:p>
        </p:txBody>
      </p:sp>
      <p:sp>
        <p:nvSpPr>
          <p:cNvPr id="542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p776</a:t>
            </a:r>
          </a:p>
        </p:txBody>
      </p:sp>
      <p:pic>
        <p:nvPicPr>
          <p:cNvPr id="41989" name="Picture 2" descr="A print ad poster shows a woman dressed in hat and smocks. Ad copy reads: On her their lives depend (at the top). Enroll at once (at the bottom)." title="Women Munition Workers in a British Facto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43098"/>
            <a:ext cx="3130550" cy="467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2"/>
          <p:cNvSpPr>
            <a:spLocks noChangeArrowheads="1"/>
          </p:cNvSpPr>
          <p:nvPr/>
        </p:nvSpPr>
        <p:spPr bwMode="auto">
          <a:xfrm>
            <a:off x="800100" y="5768975"/>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recruitment poster shows that the British government encouraged women to work in the munitions factories to aid the war effort. </a:t>
            </a:r>
            <a:endParaRPr lang="en-US" altLang="en-US"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a:xfrm>
            <a:off x="685800" y="0"/>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War and </a:t>
            </a:r>
            <a:r>
              <a:rPr lang="en-US" altLang="en-US" dirty="0" smtClean="0">
                <a:latin typeface="Calibri" panose="020F0502020204030204" pitchFamily="34" charset="0"/>
                <a:ea typeface="ＭＳ Ｐゴシック" panose="020B0600070205080204" pitchFamily="34" charset="-128"/>
              </a:rPr>
              <a:t>the Russian Revolution</a:t>
            </a:r>
            <a:endParaRPr lang="en-US" altLang="en-US" dirty="0">
              <a:latin typeface="Calibri" panose="020F0502020204030204" pitchFamily="34" charset="0"/>
              <a:ea typeface="ＭＳ Ｐゴシック" panose="020B0600070205080204" pitchFamily="34" charset="-128"/>
            </a:endParaRPr>
          </a:p>
        </p:txBody>
      </p:sp>
      <p:sp>
        <p:nvSpPr>
          <p:cNvPr id="51203" name="Rectangle 9"/>
          <p:cNvSpPr>
            <a:spLocks noGrp="1" noChangeArrowheads="1"/>
          </p:cNvSpPr>
          <p:nvPr>
            <p:ph type="body" idx="1"/>
          </p:nvPr>
        </p:nvSpPr>
        <p:spPr>
          <a:xfrm>
            <a:off x="685800" y="838200"/>
            <a:ext cx="8153400" cy="60198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The </a:t>
            </a:r>
            <a:r>
              <a:rPr lang="en-US" altLang="en-US" dirty="0">
                <a:latin typeface="Calibri" panose="020F0502020204030204" pitchFamily="34" charset="0"/>
                <a:ea typeface="ＭＳ Ｐゴシック" panose="020B0600070205080204" pitchFamily="34" charset="-128"/>
              </a:rPr>
              <a:t>coming of </a:t>
            </a:r>
            <a:r>
              <a:rPr lang="en-US" altLang="en-US" i="1" dirty="0">
                <a:latin typeface="Calibri" panose="020F0502020204030204" pitchFamily="34" charset="0"/>
                <a:ea typeface="ＭＳ Ｐゴシック" panose="020B0600070205080204" pitchFamily="34" charset="-128"/>
              </a:rPr>
              <a:t>complete collapse</a:t>
            </a:r>
            <a:r>
              <a:rPr lang="en-US" altLang="en-US" dirty="0">
                <a:latin typeface="Calibri" panose="020F0502020204030204" pitchFamily="34" charset="0"/>
                <a:ea typeface="ＭＳ Ｐゴシック" panose="020B0600070205080204" pitchFamily="34" charset="-128"/>
              </a:rPr>
              <a:t>, 1917</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Autocratic rule under Nicholas </a:t>
            </a:r>
            <a:r>
              <a:rPr lang="en-US" altLang="en-US" dirty="0" smtClean="0">
                <a:latin typeface="Calibri" panose="020F0502020204030204" pitchFamily="34" charset="0"/>
                <a:ea typeface="ＭＳ Ｐゴシック" panose="020B0600070205080204" pitchFamily="34" charset="-128"/>
              </a:rPr>
              <a:t>II</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1905 Revolution had not accomplished much- the Duma was powerless, discontent continued.</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Middle class and liberal aristocrats were angry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Russian industry was limited, and conditions were awful.</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Nicholas relied on army and secret police (the </a:t>
            </a:r>
            <a:r>
              <a:rPr lang="en-US" altLang="en-US" dirty="0" err="1" smtClean="0">
                <a:latin typeface="Calibri" panose="020F0502020204030204" pitchFamily="34" charset="0"/>
                <a:ea typeface="ＭＳ Ｐゴシック" panose="020B0600070205080204" pitchFamily="34" charset="-128"/>
              </a:rPr>
              <a:t>Okrana</a:t>
            </a:r>
            <a:r>
              <a:rPr lang="en-US" altLang="en-US" dirty="0" smtClean="0">
                <a:latin typeface="Calibri" panose="020F0502020204030204" pitchFamily="34" charset="0"/>
                <a:ea typeface="ＭＳ Ｐゴシック" panose="020B0600070205080204" pitchFamily="34" charset="-128"/>
              </a:rPr>
              <a:t>) to uphold his authority.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Exposure of Russia’s ill-preparedness for </a:t>
            </a:r>
            <a:r>
              <a:rPr lang="en-US" altLang="en-US" dirty="0" smtClean="0">
                <a:latin typeface="Calibri" panose="020F0502020204030204" pitchFamily="34" charset="0"/>
                <a:ea typeface="ＭＳ Ｐゴシック" panose="020B0600070205080204" pitchFamily="34" charset="-128"/>
              </a:rPr>
              <a:t>war</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2 million dead in 1914-1916, 4-6 million wounded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Government distrusted its own people</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Influence of </a:t>
            </a:r>
            <a:r>
              <a:rPr lang="en-US" altLang="en-US" dirty="0" smtClean="0">
                <a:latin typeface="Calibri" panose="020F0502020204030204" pitchFamily="34" charset="0"/>
                <a:ea typeface="ＭＳ Ｐゴシック" panose="020B0600070205080204" pitchFamily="34" charset="-128"/>
              </a:rPr>
              <a:t>Rasputin over Alexandra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Even conservatives were angry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Prince Felix </a:t>
            </a:r>
            <a:r>
              <a:rPr lang="en-US" altLang="en-US" dirty="0" err="1" smtClean="0">
                <a:latin typeface="Calibri" panose="020F0502020204030204" pitchFamily="34" charset="0"/>
                <a:ea typeface="ＭＳ Ｐゴシック" panose="020B0600070205080204" pitchFamily="34" charset="-128"/>
              </a:rPr>
              <a:t>Yusopov</a:t>
            </a:r>
            <a:r>
              <a:rPr lang="en-US" altLang="en-US" dirty="0" smtClean="0">
                <a:latin typeface="Calibri" panose="020F0502020204030204" pitchFamily="34" charset="0"/>
                <a:ea typeface="ＭＳ Ｐゴシック" panose="020B0600070205080204" pitchFamily="34" charset="-128"/>
              </a:rPr>
              <a:t>, the czar’s nephew, murdered Rasputin in December 1916.</a:t>
            </a:r>
            <a:endParaRPr lang="en-US" altLang="en-US" dirty="0">
              <a:latin typeface="Calibri" panose="020F0502020204030204" pitchFamily="34" charset="0"/>
              <a:ea typeface="ＭＳ Ｐゴシック" panose="020B0600070205080204" pitchFamily="34" charset="-128"/>
            </a:endParaRPr>
          </a:p>
          <a:p>
            <a:pPr lvl="4" eaLnBrk="1" hangingPunct="1">
              <a:lnSpc>
                <a:spcPct val="90000"/>
              </a:lnSpc>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0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0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2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3875"/>
            <a:ext cx="2955131"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919412"/>
            <a:ext cx="5638800" cy="378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8600" y="1371600"/>
            <a:ext cx="3868367" cy="461665"/>
          </a:xfrm>
          <a:prstGeom prst="rect">
            <a:avLst/>
          </a:prstGeom>
          <a:noFill/>
        </p:spPr>
        <p:txBody>
          <a:bodyPr wrap="none" rtlCol="0">
            <a:spAutoFit/>
          </a:bodyPr>
          <a:lstStyle/>
          <a:p>
            <a:r>
              <a:rPr lang="en-US" dirty="0" smtClean="0"/>
              <a:t>Anti-Romanov propaganda</a:t>
            </a:r>
            <a:endParaRPr lang="en-US" dirty="0"/>
          </a:p>
        </p:txBody>
      </p:sp>
    </p:spTree>
    <p:extLst>
      <p:ext uri="{BB962C8B-B14F-4D97-AF65-F5344CB8AC3E}">
        <p14:creationId xmlns:p14="http://schemas.microsoft.com/office/powerpoint/2010/main" val="3472260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463" y="0"/>
            <a:ext cx="8339137" cy="6553200"/>
          </a:xfrm>
        </p:spPr>
        <p:txBody>
          <a:bodyPr/>
          <a:lstStyle/>
          <a:p>
            <a:pPr marL="0" indent="0">
              <a:buNone/>
            </a:pPr>
            <a:r>
              <a:rPr lang="en-US" dirty="0" smtClean="0"/>
              <a:t>	</a:t>
            </a:r>
            <a:r>
              <a:rPr lang="en-US" sz="3600" i="1" dirty="0" smtClean="0"/>
              <a:t>“One day, the great European war                    	will come out of some damned 	foolish</a:t>
            </a:r>
            <a:r>
              <a:rPr lang="en-US" sz="3600" i="1" dirty="0"/>
              <a:t> </a:t>
            </a:r>
            <a:r>
              <a:rPr lang="en-US" sz="3600" i="1" dirty="0" smtClean="0"/>
              <a:t>thing in the Balkans.”</a:t>
            </a:r>
          </a:p>
          <a:p>
            <a:pPr marL="0" indent="0">
              <a:buNone/>
            </a:pPr>
            <a:r>
              <a:rPr lang="en-US" dirty="0"/>
              <a:t>	</a:t>
            </a:r>
            <a:r>
              <a:rPr lang="en-US" dirty="0" smtClean="0"/>
              <a:t>		- Otto von Bismarck, 1888.</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362200"/>
            <a:ext cx="62484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833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Russian Revolution</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March Revolution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Problems in </a:t>
            </a:r>
            <a:r>
              <a:rPr lang="en-US" altLang="en-US" dirty="0" smtClean="0">
                <a:latin typeface="Calibri" panose="020F0502020204030204" pitchFamily="34" charset="0"/>
                <a:ea typeface="ＭＳ Ｐゴシック" panose="020B0600070205080204" pitchFamily="34" charset="-128"/>
              </a:rPr>
              <a:t>Petrograd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Czar Nicholas was away at the front.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Bread riots </a:t>
            </a:r>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a:t>
            </a:r>
            <a:r>
              <a:rPr lang="en-US" altLang="en-US" dirty="0" smtClean="0">
                <a:latin typeface="Calibri" panose="020F0502020204030204" pitchFamily="34" charset="0"/>
                <a:ea typeface="ＭＳ Ｐゴシック" panose="020B0600070205080204" pitchFamily="34" charset="-128"/>
              </a:rPr>
              <a:t>March </a:t>
            </a:r>
            <a:r>
              <a:rPr lang="en-US" altLang="en-US" dirty="0">
                <a:latin typeface="Calibri" panose="020F0502020204030204" pitchFamily="34" charset="0"/>
                <a:ea typeface="ＭＳ Ｐゴシック" panose="020B0600070205080204" pitchFamily="34" charset="-128"/>
              </a:rPr>
              <a:t>of the women, </a:t>
            </a:r>
            <a:r>
              <a:rPr lang="en-US" altLang="en-US" b="1" dirty="0">
                <a:latin typeface="Calibri" panose="020F0502020204030204" pitchFamily="34" charset="0"/>
                <a:ea typeface="ＭＳ Ｐゴシック" panose="020B0600070205080204" pitchFamily="34" charset="-128"/>
              </a:rPr>
              <a:t>March 8, 1917</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Calls for a general strike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Soldiers </a:t>
            </a:r>
            <a:r>
              <a:rPr lang="en-US" altLang="en-US" dirty="0" smtClean="0">
                <a:latin typeface="Calibri" panose="020F0502020204030204" pitchFamily="34" charset="0"/>
                <a:ea typeface="ＭＳ Ｐゴシック" panose="020B0600070205080204" pitchFamily="34" charset="-128"/>
              </a:rPr>
              <a:t>ordered to stop the riots actually join </a:t>
            </a:r>
            <a:r>
              <a:rPr lang="en-US" altLang="en-US" dirty="0">
                <a:latin typeface="Calibri" panose="020F0502020204030204" pitchFamily="34" charset="0"/>
                <a:ea typeface="ＭＳ Ｐゴシック" panose="020B0600070205080204" pitchFamily="34" charset="-128"/>
              </a:rPr>
              <a:t>the </a:t>
            </a:r>
            <a:r>
              <a:rPr lang="en-US" altLang="en-US" dirty="0" smtClean="0">
                <a:latin typeface="Calibri" panose="020F0502020204030204" pitchFamily="34" charset="0"/>
                <a:ea typeface="ＭＳ Ｐゴシック" panose="020B0600070205080204" pitchFamily="34" charset="-128"/>
              </a:rPr>
              <a:t>marchers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Nicholas is forced to abdicate: March 15, 1917</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Provisional </a:t>
            </a:r>
            <a:r>
              <a:rPr lang="en-US" altLang="en-US" dirty="0">
                <a:latin typeface="Calibri" panose="020F0502020204030204" pitchFamily="34" charset="0"/>
                <a:ea typeface="ＭＳ Ｐゴシック" panose="020B0600070205080204" pitchFamily="34" charset="-128"/>
              </a:rPr>
              <a:t>Government takes control- led by Alexander Kerensky, a liberal in the </a:t>
            </a:r>
            <a:r>
              <a:rPr lang="en-US" altLang="en-US" dirty="0" smtClean="0">
                <a:latin typeface="Calibri" panose="020F0502020204030204" pitchFamily="34" charset="0"/>
                <a:ea typeface="ＭＳ Ｐゴシック" panose="020B0600070205080204" pitchFamily="34" charset="-128"/>
              </a:rPr>
              <a:t>Duma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Provisional </a:t>
            </a:r>
            <a:r>
              <a:rPr lang="en-US" altLang="en-US" dirty="0" err="1" smtClean="0">
                <a:latin typeface="Calibri" panose="020F0502020204030204" pitchFamily="34" charset="0"/>
                <a:ea typeface="ＭＳ Ｐゴシック" panose="020B0600070205080204" pitchFamily="34" charset="-128"/>
              </a:rPr>
              <a:t>Gov</a:t>
            </a:r>
            <a:r>
              <a:rPr lang="en-US" altLang="en-US" dirty="0" smtClean="0">
                <a:latin typeface="Calibri" panose="020F0502020204030204" pitchFamily="34" charset="0"/>
                <a:ea typeface="ＭＳ Ｐゴシック" panose="020B0600070205080204" pitchFamily="34" charset="-128"/>
              </a:rPr>
              <a:t> decides to stay in the war- a very unpopular move.</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4602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8" name="Title 1"/>
          <p:cNvSpPr>
            <a:spLocks noGrp="1"/>
          </p:cNvSpPr>
          <p:nvPr>
            <p:ph type="title" idx="4294967295"/>
          </p:nvPr>
        </p:nvSpPr>
        <p:spPr>
          <a:xfrm>
            <a:off x="0" y="2286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The Women’s March in Petrograd</a:t>
            </a:r>
            <a:endParaRPr lang="en-US" altLang="en-US" dirty="0">
              <a:ea typeface="ＭＳ Ｐゴシック" panose="020B0600070205080204" pitchFamily="34" charset="-128"/>
            </a:endParaRPr>
          </a:p>
        </p:txBody>
      </p:sp>
      <p:sp>
        <p:nvSpPr>
          <p:cNvPr id="573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p778</a:t>
            </a:r>
          </a:p>
        </p:txBody>
      </p:sp>
      <p:pic>
        <p:nvPicPr>
          <p:cNvPr id="573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066800"/>
            <a:ext cx="7956550"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1"/>
          <p:cNvSpPr>
            <a:spLocks noChangeArrowheads="1"/>
          </p:cNvSpPr>
          <p:nvPr/>
        </p:nvSpPr>
        <p:spPr bwMode="auto">
          <a:xfrm>
            <a:off x="593725" y="5486400"/>
            <a:ext cx="7980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After the imposition of bread rationing in Petrograd, 10,000 women engaged in mass demonstrations and demanded ‘‘Peace and bread’’ for the families of soldiers.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Russian Revolution</a:t>
            </a:r>
            <a:endParaRPr lang="en-US" dirty="0"/>
          </a:p>
        </p:txBody>
      </p:sp>
      <p:sp>
        <p:nvSpPr>
          <p:cNvPr id="3" name="Content Placeholder 2"/>
          <p:cNvSpPr>
            <a:spLocks noGrp="1"/>
          </p:cNvSpPr>
          <p:nvPr>
            <p:ph idx="1"/>
          </p:nvPr>
        </p:nvSpPr>
        <p:spPr>
          <a:xfrm>
            <a:off x="652463" y="914400"/>
            <a:ext cx="8034337" cy="59436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Emergence of the </a:t>
            </a:r>
            <a:r>
              <a:rPr lang="en-US" altLang="en-US" sz="2800" b="1" u="sng" dirty="0">
                <a:latin typeface="Calibri" panose="020F0502020204030204" pitchFamily="34" charset="0"/>
                <a:ea typeface="ＭＳ Ｐゴシック" panose="020B0600070205080204" pitchFamily="34" charset="-128"/>
              </a:rPr>
              <a:t>soviets</a:t>
            </a:r>
            <a:r>
              <a:rPr lang="en-US" altLang="en-US" sz="2800" dirty="0">
                <a:latin typeface="Calibri" panose="020F0502020204030204" pitchFamily="34" charset="0"/>
                <a:ea typeface="ＭＳ Ｐゴシック" panose="020B0600070205080204" pitchFamily="34" charset="-128"/>
              </a:rPr>
              <a:t>- councils of workers and </a:t>
            </a:r>
            <a:r>
              <a:rPr lang="en-US" altLang="en-US" sz="2800" dirty="0" smtClean="0">
                <a:latin typeface="Calibri" panose="020F0502020204030204" pitchFamily="34" charset="0"/>
                <a:ea typeface="ＭＳ Ｐゴシック" panose="020B0600070205080204" pitchFamily="34" charset="-128"/>
              </a:rPr>
              <a:t>soldiers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Represent interests of radical working class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a:t>
            </a:r>
            <a:r>
              <a:rPr lang="en-US" altLang="en-US" dirty="0" smtClean="0">
                <a:latin typeface="Calibri" panose="020F0502020204030204" pitchFamily="34" charset="0"/>
                <a:ea typeface="ＭＳ Ｐゴシック" panose="020B0600070205080204" pitchFamily="34" charset="-128"/>
              </a:rPr>
              <a:t>he local authorities that took control of various cities.</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b="1" u="sng" dirty="0" smtClean="0">
                <a:latin typeface="Calibri" panose="020F0502020204030204" pitchFamily="34" charset="0"/>
                <a:ea typeface="ＭＳ Ｐゴシック" panose="020B0600070205080204" pitchFamily="34" charset="-128"/>
              </a:rPr>
              <a:t>Bolsheviks</a:t>
            </a:r>
            <a:r>
              <a:rPr lang="en-US" altLang="en-US" sz="2800" dirty="0" smtClean="0">
                <a:latin typeface="Calibri" panose="020F0502020204030204" pitchFamily="34" charset="0"/>
                <a:ea typeface="ＭＳ Ｐゴシック" panose="020B0600070205080204" pitchFamily="34" charset="-128"/>
              </a:rPr>
              <a:t>- Led by V.I. Lenin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Small, very radical faction of Russian Social Democrats</a:t>
            </a:r>
          </a:p>
          <a:p>
            <a:pPr eaLnBrk="1" hangingPunct="1">
              <a:lnSpc>
                <a:spcPct val="90000"/>
              </a:lnSpc>
            </a:pPr>
            <a:r>
              <a:rPr lang="en-US" altLang="en-US" sz="2800" b="1" u="sng" dirty="0" smtClean="0">
                <a:latin typeface="Calibri" panose="020F0502020204030204" pitchFamily="34" charset="0"/>
                <a:ea typeface="ＭＳ Ｐゴシック" panose="020B0600070205080204" pitchFamily="34" charset="-128"/>
              </a:rPr>
              <a:t>Mensheviks</a:t>
            </a:r>
            <a:r>
              <a:rPr lang="en-US" altLang="en-US" sz="2800" dirty="0" smtClean="0">
                <a:latin typeface="Calibri" panose="020F0502020204030204" pitchFamily="34" charset="0"/>
                <a:ea typeface="ＭＳ Ｐゴシック" panose="020B0600070205080204" pitchFamily="34" charset="-128"/>
              </a:rPr>
              <a:t>- more moderate, larger faction of Social Democrats, wanted to be a mass electoral party like in Western Europe.</a:t>
            </a:r>
            <a:endParaRPr lang="en-US" altLang="en-US" sz="2800"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The expulsion and return of V. I. Lenin (1870 – 1924)</a:t>
            </a:r>
          </a:p>
          <a:p>
            <a:endParaRPr lang="en-US" sz="2800" dirty="0"/>
          </a:p>
        </p:txBody>
      </p:sp>
    </p:spTree>
    <p:extLst>
      <p:ext uri="{BB962C8B-B14F-4D97-AF65-F5344CB8AC3E}">
        <p14:creationId xmlns:p14="http://schemas.microsoft.com/office/powerpoint/2010/main" val="298613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381000"/>
          </a:xfrm>
        </p:spPr>
        <p:txBody>
          <a:bodyPr/>
          <a:lstStyle/>
          <a:p>
            <a:r>
              <a:rPr lang="en-US" dirty="0" smtClean="0"/>
              <a:t>How did Lenin modify Marx’s ideas?</a:t>
            </a:r>
            <a:endParaRPr lang="en-US" dirty="0"/>
          </a:p>
        </p:txBody>
      </p:sp>
      <p:sp>
        <p:nvSpPr>
          <p:cNvPr id="4" name="Content Placeholder 3"/>
          <p:cNvSpPr>
            <a:spLocks noGrp="1"/>
          </p:cNvSpPr>
          <p:nvPr>
            <p:ph sz="half" idx="1"/>
          </p:nvPr>
        </p:nvSpPr>
        <p:spPr>
          <a:xfrm>
            <a:off x="685800" y="914400"/>
            <a:ext cx="4038600" cy="5211763"/>
          </a:xfrm>
        </p:spPr>
        <p:txBody>
          <a:bodyPr/>
          <a:lstStyle/>
          <a:p>
            <a:pPr marL="0" indent="0">
              <a:buNone/>
            </a:pPr>
            <a:r>
              <a:rPr lang="en-US" b="1" u="sng" dirty="0" smtClean="0"/>
              <a:t>Marx</a:t>
            </a:r>
          </a:p>
          <a:p>
            <a:pPr marL="457200" indent="-457200">
              <a:buFont typeface="Arial" charset="0"/>
              <a:buAutoNum type="arabicPeriod"/>
            </a:pPr>
            <a:r>
              <a:rPr lang="en-US" altLang="en-US" sz="2400" dirty="0"/>
              <a:t>Capitalism is a dictatorship of the rich over the workers (proletariat).  </a:t>
            </a:r>
          </a:p>
          <a:p>
            <a:pPr marL="457200" indent="-457200">
              <a:buFont typeface="Arial" charset="0"/>
              <a:buAutoNum type="arabicPeriod"/>
            </a:pPr>
            <a:r>
              <a:rPr lang="en-US" altLang="en-US" sz="2400" dirty="0"/>
              <a:t>Three factors of capitalism that will promote a class struggle: unequal wealth, private ownership of capital, and exploitation of workers.</a:t>
            </a:r>
          </a:p>
          <a:p>
            <a:endParaRPr lang="en-US" dirty="0" smtClean="0"/>
          </a:p>
        </p:txBody>
      </p:sp>
      <p:sp>
        <p:nvSpPr>
          <p:cNvPr id="5" name="Content Placeholder 4"/>
          <p:cNvSpPr>
            <a:spLocks noGrp="1"/>
          </p:cNvSpPr>
          <p:nvPr>
            <p:ph sz="half" idx="2"/>
          </p:nvPr>
        </p:nvSpPr>
        <p:spPr>
          <a:xfrm>
            <a:off x="4876800" y="914400"/>
            <a:ext cx="4038600" cy="5211763"/>
          </a:xfrm>
        </p:spPr>
        <p:txBody>
          <a:bodyPr/>
          <a:lstStyle/>
          <a:p>
            <a:pPr marL="0" indent="0">
              <a:buNone/>
            </a:pPr>
            <a:r>
              <a:rPr lang="en-US" b="1" u="sng" dirty="0" smtClean="0"/>
              <a:t>Lenin</a:t>
            </a:r>
          </a:p>
          <a:p>
            <a:pPr marL="457200" indent="-457200">
              <a:buFont typeface="Arial" charset="0"/>
              <a:buAutoNum type="arabicPeriod"/>
            </a:pPr>
            <a:r>
              <a:rPr lang="en-US" altLang="en-US" sz="2400" dirty="0"/>
              <a:t>Emphasized Marx’s revolutionary theory and not his economic views.</a:t>
            </a:r>
          </a:p>
          <a:p>
            <a:pPr marL="457200" indent="-457200">
              <a:buFont typeface="Arial" charset="0"/>
              <a:buAutoNum type="arabicPeriod"/>
            </a:pPr>
            <a:r>
              <a:rPr lang="en-US" altLang="en-US" sz="2400" dirty="0"/>
              <a:t>The working class will never rise up and seize power, because they are too easily satisfied by small wage raises or other small changes.</a:t>
            </a:r>
          </a:p>
          <a:p>
            <a:pPr marL="0" indent="0">
              <a:buNone/>
            </a:pPr>
            <a:endParaRPr lang="en-US" dirty="0"/>
          </a:p>
        </p:txBody>
      </p:sp>
    </p:spTree>
    <p:extLst>
      <p:ext uri="{BB962C8B-B14F-4D97-AF65-F5344CB8AC3E}">
        <p14:creationId xmlns:p14="http://schemas.microsoft.com/office/powerpoint/2010/main" val="428725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458200" cy="381000"/>
          </a:xfrm>
        </p:spPr>
        <p:txBody>
          <a:bodyPr/>
          <a:lstStyle/>
          <a:p>
            <a:r>
              <a:rPr lang="en-US" dirty="0" smtClean="0"/>
              <a:t>How did Lenin modify Marx’s ideas?</a:t>
            </a:r>
            <a:endParaRPr lang="en-US" dirty="0"/>
          </a:p>
        </p:txBody>
      </p:sp>
      <p:sp>
        <p:nvSpPr>
          <p:cNvPr id="3" name="Content Placeholder 2"/>
          <p:cNvSpPr>
            <a:spLocks noGrp="1"/>
          </p:cNvSpPr>
          <p:nvPr>
            <p:ph sz="half" idx="1"/>
          </p:nvPr>
        </p:nvSpPr>
        <p:spPr>
          <a:xfrm>
            <a:off x="685800" y="1219200"/>
            <a:ext cx="4038600" cy="4983163"/>
          </a:xfrm>
        </p:spPr>
        <p:txBody>
          <a:bodyPr/>
          <a:lstStyle/>
          <a:p>
            <a:pPr marL="0" indent="0">
              <a:buNone/>
            </a:pPr>
            <a:r>
              <a:rPr lang="en-US" b="1" u="sng" dirty="0" smtClean="0"/>
              <a:t>Marx:</a:t>
            </a:r>
          </a:p>
          <a:p>
            <a:pPr>
              <a:lnSpc>
                <a:spcPct val="90000"/>
              </a:lnSpc>
              <a:buFont typeface="Wingdings" pitchFamily="-96" charset="2"/>
              <a:buNone/>
            </a:pPr>
            <a:r>
              <a:rPr lang="en-US" dirty="0" smtClean="0"/>
              <a:t> </a:t>
            </a:r>
            <a:r>
              <a:rPr lang="en-US" sz="2400" dirty="0" smtClean="0"/>
              <a:t>3. </a:t>
            </a:r>
            <a:r>
              <a:rPr lang="en-US" altLang="en-US" sz="2400" dirty="0" smtClean="0"/>
              <a:t>When </a:t>
            </a:r>
            <a:r>
              <a:rPr lang="en-US" altLang="en-US" sz="2400" dirty="0"/>
              <a:t>the time is right, revolution would occur SPONTANEOUSLY.</a:t>
            </a:r>
          </a:p>
          <a:p>
            <a:pPr>
              <a:lnSpc>
                <a:spcPct val="90000"/>
              </a:lnSpc>
              <a:buFont typeface="Wingdings" pitchFamily="-96" charset="2"/>
              <a:buNone/>
            </a:pPr>
            <a:endParaRPr lang="en-US" altLang="en-US" sz="2400" dirty="0"/>
          </a:p>
          <a:p>
            <a:pPr>
              <a:lnSpc>
                <a:spcPct val="90000"/>
              </a:lnSpc>
              <a:buFont typeface="Wingdings" pitchFamily="-96" charset="2"/>
              <a:buNone/>
            </a:pPr>
            <a:r>
              <a:rPr lang="en-US" altLang="en-US" sz="2400" dirty="0"/>
              <a:t>4. Expected revolution to occur in </a:t>
            </a:r>
            <a:r>
              <a:rPr lang="en-US" altLang="en-US" sz="2400" dirty="0" smtClean="0"/>
              <a:t>Germany or England </a:t>
            </a:r>
            <a:r>
              <a:rPr lang="en-US" altLang="en-US" sz="2400" dirty="0"/>
              <a:t>because it was advanced economically and had a large proletariat. </a:t>
            </a:r>
            <a:endParaRPr lang="en-US" sz="2400" dirty="0"/>
          </a:p>
        </p:txBody>
      </p:sp>
      <p:sp>
        <p:nvSpPr>
          <p:cNvPr id="4" name="Content Placeholder 3"/>
          <p:cNvSpPr>
            <a:spLocks noGrp="1"/>
          </p:cNvSpPr>
          <p:nvPr>
            <p:ph sz="half" idx="2"/>
          </p:nvPr>
        </p:nvSpPr>
        <p:spPr>
          <a:xfrm>
            <a:off x="4876800" y="1219200"/>
            <a:ext cx="4038600" cy="4906963"/>
          </a:xfrm>
        </p:spPr>
        <p:txBody>
          <a:bodyPr/>
          <a:lstStyle/>
          <a:p>
            <a:pPr marL="0" indent="0">
              <a:buNone/>
            </a:pPr>
            <a:r>
              <a:rPr lang="en-US" b="1" u="sng" dirty="0" smtClean="0"/>
              <a:t>Lenin:</a:t>
            </a:r>
          </a:p>
          <a:p>
            <a:pPr>
              <a:buFont typeface="Wingdings" pitchFamily="-96" charset="2"/>
              <a:buNone/>
            </a:pPr>
            <a:r>
              <a:rPr lang="en-US" altLang="en-US" sz="2400" dirty="0" smtClean="0"/>
              <a:t>3. Violent </a:t>
            </a:r>
            <a:r>
              <a:rPr lang="en-US" altLang="en-US" sz="2400" dirty="0"/>
              <a:t>seizure of political power is the only way to </a:t>
            </a:r>
            <a:r>
              <a:rPr lang="en-US" altLang="en-US" sz="2400" dirty="0" smtClean="0"/>
              <a:t>socialism (his nickname was “Robespierre”)</a:t>
            </a:r>
            <a:endParaRPr lang="en-US" altLang="en-US" sz="2400" dirty="0"/>
          </a:p>
          <a:p>
            <a:pPr>
              <a:buFont typeface="Wingdings" pitchFamily="-96" charset="2"/>
              <a:buNone/>
            </a:pPr>
            <a:endParaRPr lang="en-US" altLang="en-US" sz="2400" dirty="0"/>
          </a:p>
          <a:p>
            <a:pPr>
              <a:buFont typeface="Wingdings" pitchFamily="-96" charset="2"/>
              <a:buNone/>
            </a:pPr>
            <a:r>
              <a:rPr lang="en-US" altLang="en-US" sz="2400" dirty="0"/>
              <a:t>4. Power must be seized at the first opportunity- regardless of economic condition or the proletariat’s population.</a:t>
            </a:r>
            <a:endParaRPr lang="en-US" altLang="en-US" sz="2400" b="1" u="sng" dirty="0"/>
          </a:p>
          <a:p>
            <a:pPr marL="0" indent="0">
              <a:buNone/>
            </a:pPr>
            <a:endParaRPr lang="en-US" dirty="0"/>
          </a:p>
        </p:txBody>
      </p:sp>
    </p:spTree>
    <p:extLst>
      <p:ext uri="{BB962C8B-B14F-4D97-AF65-F5344CB8AC3E}">
        <p14:creationId xmlns:p14="http://schemas.microsoft.com/office/powerpoint/2010/main" val="76897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458200" cy="381000"/>
          </a:xfrm>
        </p:spPr>
        <p:txBody>
          <a:bodyPr/>
          <a:lstStyle/>
          <a:p>
            <a:r>
              <a:rPr lang="en-US" dirty="0" smtClean="0"/>
              <a:t>How did Lenin modify Marx’s ideas?</a:t>
            </a:r>
            <a:endParaRPr lang="en-US" dirty="0"/>
          </a:p>
        </p:txBody>
      </p:sp>
      <p:sp>
        <p:nvSpPr>
          <p:cNvPr id="3" name="Content Placeholder 2"/>
          <p:cNvSpPr>
            <a:spLocks noGrp="1"/>
          </p:cNvSpPr>
          <p:nvPr>
            <p:ph sz="half" idx="1"/>
          </p:nvPr>
        </p:nvSpPr>
        <p:spPr>
          <a:xfrm>
            <a:off x="685800" y="1143000"/>
            <a:ext cx="4038600" cy="5486400"/>
          </a:xfrm>
        </p:spPr>
        <p:txBody>
          <a:bodyPr/>
          <a:lstStyle/>
          <a:p>
            <a:pPr marL="0" indent="0">
              <a:buNone/>
            </a:pPr>
            <a:r>
              <a:rPr lang="en-US" b="1" u="sng" dirty="0" smtClean="0"/>
              <a:t>Marx:</a:t>
            </a:r>
          </a:p>
          <a:p>
            <a:pPr>
              <a:buFont typeface="Wingdings" pitchFamily="-96" charset="2"/>
              <a:buNone/>
            </a:pPr>
            <a:r>
              <a:rPr lang="en-US" dirty="0" smtClean="0"/>
              <a:t> </a:t>
            </a:r>
            <a:r>
              <a:rPr lang="en-US" sz="2400" dirty="0" smtClean="0"/>
              <a:t>5. </a:t>
            </a:r>
            <a:r>
              <a:rPr lang="en-US" altLang="en-US" sz="2400" dirty="0" smtClean="0"/>
              <a:t>Never </a:t>
            </a:r>
            <a:r>
              <a:rPr lang="en-US" altLang="en-US" sz="2400" dirty="0"/>
              <a:t>believed that a small group should lead the revolution in the name of the people.</a:t>
            </a:r>
          </a:p>
          <a:p>
            <a:pPr>
              <a:buFont typeface="Wingdings" pitchFamily="-96" charset="2"/>
              <a:buNone/>
            </a:pPr>
            <a:endParaRPr lang="en-US" altLang="en-US" sz="2400" dirty="0"/>
          </a:p>
          <a:p>
            <a:pPr>
              <a:buFont typeface="Wingdings" pitchFamily="-96" charset="2"/>
              <a:buNone/>
            </a:pPr>
            <a:endParaRPr lang="en-US" altLang="en-US" sz="2400" dirty="0"/>
          </a:p>
          <a:p>
            <a:pPr>
              <a:buFont typeface="Wingdings" pitchFamily="-96" charset="2"/>
              <a:buNone/>
            </a:pPr>
            <a:r>
              <a:rPr lang="en-US" altLang="en-US" sz="2400" i="1" dirty="0"/>
              <a:t>Bottom line: Violence/revolution would occur naturally when </a:t>
            </a:r>
            <a:r>
              <a:rPr lang="en-US" altLang="en-US" sz="2400" i="1" dirty="0" smtClean="0"/>
              <a:t>capitalist conditions </a:t>
            </a:r>
            <a:r>
              <a:rPr lang="en-US" altLang="en-US" sz="2400" i="1" dirty="0"/>
              <a:t>got bad </a:t>
            </a:r>
            <a:r>
              <a:rPr lang="en-US" altLang="en-US" sz="2400" i="1" dirty="0" smtClean="0"/>
              <a:t>enough. </a:t>
            </a:r>
            <a:endParaRPr lang="en-US" sz="2400" dirty="0"/>
          </a:p>
        </p:txBody>
      </p:sp>
      <p:sp>
        <p:nvSpPr>
          <p:cNvPr id="4" name="Content Placeholder 3"/>
          <p:cNvSpPr>
            <a:spLocks noGrp="1"/>
          </p:cNvSpPr>
          <p:nvPr>
            <p:ph sz="half" idx="2"/>
          </p:nvPr>
        </p:nvSpPr>
        <p:spPr>
          <a:xfrm>
            <a:off x="4953000" y="1143000"/>
            <a:ext cx="4038600" cy="5562600"/>
          </a:xfrm>
        </p:spPr>
        <p:txBody>
          <a:bodyPr/>
          <a:lstStyle/>
          <a:p>
            <a:pPr marL="0" indent="0">
              <a:buNone/>
            </a:pPr>
            <a:r>
              <a:rPr lang="en-US" b="1" u="sng" dirty="0" smtClean="0"/>
              <a:t>Lenin:</a:t>
            </a:r>
          </a:p>
          <a:p>
            <a:pPr>
              <a:lnSpc>
                <a:spcPct val="90000"/>
              </a:lnSpc>
              <a:buFont typeface="Wingdings" pitchFamily="-96" charset="2"/>
              <a:buNone/>
            </a:pPr>
            <a:r>
              <a:rPr lang="en-US" altLang="en-US" sz="2400" dirty="0"/>
              <a:t>5. The proletariat must be guided to revolution, directed by a small, tightly organized group to smash capitalism through violence.</a:t>
            </a:r>
          </a:p>
          <a:p>
            <a:pPr>
              <a:lnSpc>
                <a:spcPct val="90000"/>
              </a:lnSpc>
              <a:buFont typeface="Wingdings" pitchFamily="-96" charset="2"/>
              <a:buNone/>
            </a:pPr>
            <a:endParaRPr lang="en-US" altLang="en-US" sz="2400" dirty="0"/>
          </a:p>
          <a:p>
            <a:pPr>
              <a:lnSpc>
                <a:spcPct val="90000"/>
              </a:lnSpc>
              <a:buFont typeface="Wingdings" pitchFamily="-96" charset="2"/>
              <a:buNone/>
            </a:pPr>
            <a:r>
              <a:rPr lang="en-US" altLang="en-US" sz="2400" i="1" dirty="0"/>
              <a:t>Bottom line: Revolution will be direct, violent, and led by a small organized </a:t>
            </a:r>
            <a:r>
              <a:rPr lang="en-US" altLang="en-US" sz="2400" i="1" dirty="0" smtClean="0"/>
              <a:t>group</a:t>
            </a:r>
            <a:r>
              <a:rPr lang="en-US" altLang="en-US" sz="2400" i="1" dirty="0"/>
              <a:t> </a:t>
            </a:r>
            <a:r>
              <a:rPr lang="en-US" altLang="en-US" sz="2400" i="1" dirty="0" smtClean="0"/>
              <a:t>and create a new world order.</a:t>
            </a:r>
            <a:endParaRPr lang="en-US" altLang="en-US" sz="2400" dirty="0"/>
          </a:p>
        </p:txBody>
      </p:sp>
    </p:spTree>
    <p:extLst>
      <p:ext uri="{BB962C8B-B14F-4D97-AF65-F5344CB8AC3E}">
        <p14:creationId xmlns:p14="http://schemas.microsoft.com/office/powerpoint/2010/main" val="76428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a:xfrm>
            <a:off x="685800" y="152400"/>
            <a:ext cx="8453437" cy="533400"/>
          </a:xfrm>
        </p:spPr>
        <p:txBody>
          <a:bodyPr/>
          <a:lstStyle/>
          <a:p>
            <a:pPr eaLnBrk="1" hangingPunct="1"/>
            <a:r>
              <a:rPr lang="en-US" altLang="en-US" dirty="0">
                <a:latin typeface="Calibri" panose="020F0502020204030204" pitchFamily="34" charset="0"/>
                <a:ea typeface="ＭＳ Ｐゴシック" panose="020B0600070205080204" pitchFamily="34" charset="-128"/>
              </a:rPr>
              <a:t>Russian </a:t>
            </a:r>
            <a:r>
              <a:rPr lang="en-US" altLang="en-US" dirty="0" smtClean="0">
                <a:latin typeface="Calibri" panose="020F0502020204030204" pitchFamily="34" charset="0"/>
                <a:ea typeface="ＭＳ Ｐゴシック" panose="020B0600070205080204" pitchFamily="34" charset="-128"/>
              </a:rPr>
              <a:t>Revolution</a:t>
            </a:r>
            <a:endParaRPr lang="en-US" altLang="en-US" dirty="0">
              <a:latin typeface="Calibri" panose="020F0502020204030204" pitchFamily="34" charset="0"/>
              <a:ea typeface="ＭＳ Ｐゴシック" panose="020B0600070205080204" pitchFamily="34" charset="-128"/>
            </a:endParaRPr>
          </a:p>
        </p:txBody>
      </p:sp>
      <p:sp>
        <p:nvSpPr>
          <p:cNvPr id="56323" name="Rectangle 9"/>
          <p:cNvSpPr>
            <a:spLocks noGrp="1" noChangeArrowheads="1"/>
          </p:cNvSpPr>
          <p:nvPr>
            <p:ph type="body" idx="1"/>
          </p:nvPr>
        </p:nvSpPr>
        <p:spPr>
          <a:xfrm>
            <a:off x="685800" y="838200"/>
            <a:ext cx="8077200"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Bolshevik </a:t>
            </a:r>
            <a:r>
              <a:rPr lang="en-US" altLang="en-US" dirty="0" smtClean="0">
                <a:latin typeface="Calibri" panose="020F0502020204030204" pitchFamily="34" charset="0"/>
                <a:ea typeface="ＭＳ Ｐゴシック" panose="020B0600070205080204" pitchFamily="34" charset="-128"/>
              </a:rPr>
              <a:t>Revolution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Lenin arrives in Russia, April 3, with help from German High Command</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April 20: April Theses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Bolshevik control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Creating a new Soviet </a:t>
            </a:r>
            <a:r>
              <a:rPr lang="en-US" altLang="en-US" dirty="0" smtClean="0">
                <a:latin typeface="Calibri" panose="020F0502020204030204" pitchFamily="34" charset="0"/>
                <a:ea typeface="ＭＳ Ｐゴシック" panose="020B0600070205080204" pitchFamily="34" charset="-128"/>
              </a:rPr>
              <a:t>government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“All Power to the Soviets!”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“Peace, Land, and Bread!” </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“Worker control of production”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Won control of Moscow and Petrograd Soviets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Provisional Government lost control; soldiers on the front abandoned post and went home to participate in peasant land seizures.</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New social and economic policies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Peace: </a:t>
            </a:r>
            <a:r>
              <a:rPr lang="en-US" altLang="en-US" b="1" u="sng" dirty="0">
                <a:latin typeface="Calibri" panose="020F0502020204030204" pitchFamily="34" charset="0"/>
                <a:ea typeface="ＭＳ Ｐゴシック" panose="020B0600070205080204" pitchFamily="34" charset="-128"/>
              </a:rPr>
              <a:t>Treaty of </a:t>
            </a:r>
            <a:r>
              <a:rPr lang="en-US" altLang="en-US" b="1" u="sng" dirty="0" smtClean="0">
                <a:latin typeface="Calibri" panose="020F0502020204030204" pitchFamily="34" charset="0"/>
                <a:ea typeface="ＭＳ Ｐゴシック" panose="020B0600070205080204" pitchFamily="34" charset="-128"/>
              </a:rPr>
              <a:t>Brest-Litovsk</a:t>
            </a:r>
            <a:endParaRPr lang="en-US" altLang="en-US" b="1" u="sng"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3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3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32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32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32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3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Russian Revolution</a:t>
            </a:r>
            <a:endParaRPr lang="en-US" dirty="0"/>
          </a:p>
        </p:txBody>
      </p:sp>
      <p:sp>
        <p:nvSpPr>
          <p:cNvPr id="3" name="Content Placeholder 2"/>
          <p:cNvSpPr>
            <a:spLocks noGrp="1"/>
          </p:cNvSpPr>
          <p:nvPr>
            <p:ph idx="1"/>
          </p:nvPr>
        </p:nvSpPr>
        <p:spPr>
          <a:xfrm>
            <a:off x="652463" y="762000"/>
            <a:ext cx="8186737" cy="6096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Civil </a:t>
            </a:r>
            <a:r>
              <a:rPr lang="en-US" altLang="en-US" dirty="0" smtClean="0">
                <a:latin typeface="Calibri" panose="020F0502020204030204" pitchFamily="34" charset="0"/>
                <a:ea typeface="ＭＳ Ｐゴシック" panose="020B0600070205080204" pitchFamily="34" charset="-128"/>
              </a:rPr>
              <a:t>war: 1917-1921</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Bolshevik (Red) Army versus Anti-Bolshevik (White) </a:t>
            </a:r>
            <a:r>
              <a:rPr lang="en-US" altLang="en-US" dirty="0" smtClean="0">
                <a:latin typeface="Calibri" panose="020F0502020204030204" pitchFamily="34" charset="0"/>
                <a:ea typeface="ＭＳ Ｐゴシック" panose="020B0600070205080204" pitchFamily="34" charset="-128"/>
              </a:rPr>
              <a:t>Army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Leon Trotsky led Red Army with brutal discipline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Red Terror by the Cheka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Differences within the White </a:t>
            </a:r>
            <a:r>
              <a:rPr lang="en-US" altLang="en-US" dirty="0" smtClean="0">
                <a:latin typeface="Calibri" panose="020F0502020204030204" pitchFamily="34" charset="0"/>
                <a:ea typeface="ＭＳ Ｐゴシック" panose="020B0600070205080204" pitchFamily="34" charset="-128"/>
              </a:rPr>
              <a:t>Army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Red Army had to fight on many fronts, deflected attempts of several “white” armies to take over.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Royal family was murdered in 1918</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By 1921, Communists took over independent governments in Georgia, Azerbaijan, and Armenia.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t>
            </a:r>
            <a:r>
              <a:rPr lang="en-US" altLang="en-US" b="1" u="sng" dirty="0" smtClean="0">
                <a:latin typeface="Calibri" panose="020F0502020204030204" pitchFamily="34" charset="0"/>
                <a:ea typeface="ＭＳ Ｐゴシック" panose="020B0600070205080204" pitchFamily="34" charset="-128"/>
              </a:rPr>
              <a:t>war </a:t>
            </a:r>
            <a:r>
              <a:rPr lang="en-US" altLang="en-US" b="1" u="sng" dirty="0">
                <a:latin typeface="Calibri" panose="020F0502020204030204" pitchFamily="34" charset="0"/>
                <a:ea typeface="ＭＳ Ｐゴシック" panose="020B0600070205080204" pitchFamily="34" charset="-128"/>
              </a:rPr>
              <a:t>communism</a:t>
            </a:r>
            <a:r>
              <a:rPr lang="en-US" altLang="en-US" dirty="0" smtClean="0">
                <a:latin typeface="Calibri" panose="020F0502020204030204" pitchFamily="34" charset="0"/>
                <a:ea typeface="ＭＳ Ｐゴシック" panose="020B0600070205080204" pitchFamily="34" charset="-128"/>
              </a:rPr>
              <a:t>”: Lenin’s brutal policy of nationalizing industries, municipalities, and taking peasant’s grain and land during the war.</a:t>
            </a:r>
          </a:p>
          <a:p>
            <a:pPr lvl="3"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Forced </a:t>
            </a:r>
            <a:r>
              <a:rPr lang="en-US" altLang="en-US" sz="2200" u="sng" dirty="0" smtClean="0">
                <a:latin typeface="Calibri" panose="020F0502020204030204" pitchFamily="34" charset="0"/>
                <a:ea typeface="ＭＳ Ｐゴシック" panose="020B0600070205080204" pitchFamily="34" charset="-128"/>
              </a:rPr>
              <a:t>kulaks</a:t>
            </a:r>
            <a:r>
              <a:rPr lang="en-US" altLang="en-US" sz="2200" dirty="0" smtClean="0">
                <a:latin typeface="Calibri" panose="020F0502020204030204" pitchFamily="34" charset="0"/>
                <a:ea typeface="ＭＳ Ｐゴシック" panose="020B0600070205080204" pitchFamily="34" charset="-128"/>
              </a:rPr>
              <a:t> to submit or be executed.</a:t>
            </a:r>
            <a:endParaRPr lang="en-US" altLang="en-US" sz="22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21260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Russian Revolution</a:t>
            </a:r>
            <a:endParaRPr lang="en-US" dirty="0"/>
          </a:p>
        </p:txBody>
      </p:sp>
      <p:sp>
        <p:nvSpPr>
          <p:cNvPr id="3" name="Content Placeholder 2"/>
          <p:cNvSpPr>
            <a:spLocks noGrp="1"/>
          </p:cNvSpPr>
          <p:nvPr>
            <p:ph idx="1"/>
          </p:nvPr>
        </p:nvSpPr>
        <p:spPr>
          <a:xfrm>
            <a:off x="652463" y="762000"/>
            <a:ext cx="8262937" cy="57912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Terror: both sides committed atrocities and terrorist acts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Cheka claimed to only kill bourgeois, but in reality killed more proletariat and anyone who opposed the Reds. (sound familiar?)</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Invasion </a:t>
            </a:r>
            <a:r>
              <a:rPr lang="en-US" altLang="en-US" dirty="0">
                <a:latin typeface="Calibri" panose="020F0502020204030204" pitchFamily="34" charset="0"/>
                <a:ea typeface="ＭＳ Ｐゴシック" panose="020B0600070205080204" pitchFamily="34" charset="-128"/>
              </a:rPr>
              <a:t>of allied </a:t>
            </a:r>
            <a:r>
              <a:rPr lang="en-US" altLang="en-US" dirty="0" smtClean="0">
                <a:latin typeface="Calibri" panose="020F0502020204030204" pitchFamily="34" charset="0"/>
                <a:ea typeface="ＭＳ Ｐゴシック" panose="020B0600070205080204" pitchFamily="34" charset="-128"/>
              </a:rPr>
              <a:t>troops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Actually helped the Red Army stir up patriotism for their cause.</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1921: Communist </a:t>
            </a:r>
            <a:r>
              <a:rPr lang="en-US" altLang="en-US" dirty="0">
                <a:latin typeface="Calibri" panose="020F0502020204030204" pitchFamily="34" charset="0"/>
                <a:ea typeface="ＭＳ Ｐゴシック" panose="020B0600070205080204" pitchFamily="34" charset="-128"/>
              </a:rPr>
              <a:t>control of </a:t>
            </a:r>
            <a:r>
              <a:rPr lang="en-US" altLang="en-US" dirty="0" smtClean="0">
                <a:latin typeface="Calibri" panose="020F0502020204030204" pitchFamily="34" charset="0"/>
                <a:ea typeface="ＭＳ Ｐゴシック" panose="020B0600070205080204" pitchFamily="34" charset="-128"/>
              </a:rPr>
              <a:t>Russia</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Came at enormous cost of life and destruction</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Russia, or the Soviet Union, was a bureaucratically centralized state, dominated by a single party.</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Made possible by WWI, and impacted the course of the war as well. </a:t>
            </a:r>
            <a:endParaRPr lang="en-US" altLang="en-US" sz="26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75756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Lenin and Trotsky (Slide 1 of 2)</a:t>
            </a:r>
            <a:endParaRPr lang="en-US" dirty="0"/>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p780</a:t>
            </a:r>
          </a:p>
        </p:txBody>
      </p:sp>
      <p:pic>
        <p:nvPicPr>
          <p:cNvPr id="593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655638"/>
            <a:ext cx="60198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2"/>
          <p:cNvSpPr>
            <a:spLocks noChangeArrowheads="1"/>
          </p:cNvSpPr>
          <p:nvPr/>
        </p:nvSpPr>
        <p:spPr bwMode="auto">
          <a:xfrm>
            <a:off x="1828800" y="6183313"/>
            <a:ext cx="548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Lenin is seen addressing a rally in Moscow in 1917. </a:t>
            </a:r>
            <a:endParaRPr lang="en-US" altLang="en-US" sz="2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90563" y="0"/>
            <a:ext cx="8453437"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Road to World War </a:t>
            </a:r>
            <a:r>
              <a:rPr lang="en-US" altLang="en-US" dirty="0" smtClean="0">
                <a:latin typeface="Calibri" panose="020F0502020204030204" pitchFamily="34" charset="0"/>
                <a:ea typeface="ＭＳ Ｐゴシック" panose="020B0600070205080204" pitchFamily="34" charset="-128"/>
              </a:rPr>
              <a:t>I</a:t>
            </a:r>
            <a:endParaRPr lang="en-US" altLang="en-US" dirty="0">
              <a:latin typeface="Calibri" panose="020F0502020204030204" pitchFamily="34" charset="0"/>
              <a:ea typeface="ＭＳ Ｐゴシック" panose="020B0600070205080204" pitchFamily="34" charset="-128"/>
            </a:endParaRPr>
          </a:p>
        </p:txBody>
      </p:sp>
      <p:sp>
        <p:nvSpPr>
          <p:cNvPr id="7171" name="Rectangle 9"/>
          <p:cNvSpPr>
            <a:spLocks noGrp="1" noChangeArrowheads="1"/>
          </p:cNvSpPr>
          <p:nvPr>
            <p:ph type="body" idx="1"/>
          </p:nvPr>
        </p:nvSpPr>
        <p:spPr>
          <a:xfrm>
            <a:off x="685800" y="914400"/>
            <a:ext cx="7769225"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Nationalism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System of emerging nation-states led to competition instead of cooperation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dangers of the diplomacy of </a:t>
            </a:r>
            <a:r>
              <a:rPr lang="en-US" altLang="en-US" b="1" u="sng" dirty="0" smtClean="0">
                <a:latin typeface="Calibri" panose="020F0502020204030204" pitchFamily="34" charset="0"/>
                <a:ea typeface="ＭＳ Ｐゴシック" panose="020B0600070205080204" pitchFamily="34" charset="-128"/>
              </a:rPr>
              <a:t>brinksmanship</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French resentment over Alsace and Lorraine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Russian support of Pan-Slavism</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Internal Dissent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Challenges from dissatisfied minorities and labor movements</a:t>
            </a:r>
          </a:p>
          <a:p>
            <a:pPr eaLnBrk="1" hangingPunct="1">
              <a:lnSpc>
                <a:spcPct val="90000"/>
              </a:lnSpc>
            </a:pPr>
            <a:r>
              <a:rPr lang="en-US" altLang="en-US" dirty="0">
                <a:latin typeface="Calibri" panose="020F0502020204030204" pitchFamily="34" charset="0"/>
                <a:ea typeface="ＭＳ Ｐゴシック" panose="020B0600070205080204" pitchFamily="34" charset="-128"/>
              </a:rPr>
              <a:t>Militarism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Mass armies and the practice of conscription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Growing influence of military leaders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Lack of flexibility in military plans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Lenin and Trotsky (Slide 2 of 2)</a:t>
            </a:r>
            <a:endParaRPr lang="en-US" dirty="0"/>
          </a:p>
        </p:txBody>
      </p:sp>
      <p:sp>
        <p:nvSpPr>
          <p:cNvPr id="614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p780</a:t>
            </a:r>
          </a:p>
        </p:txBody>
      </p:sp>
      <p:pic>
        <p:nvPicPr>
          <p:cNvPr id="614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685800"/>
            <a:ext cx="3660775"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2"/>
          <p:cNvSpPr>
            <a:spLocks noChangeArrowheads="1"/>
          </p:cNvSpPr>
          <p:nvPr/>
        </p:nvSpPr>
        <p:spPr bwMode="auto">
          <a:xfrm>
            <a:off x="1333500" y="5454650"/>
            <a:ext cx="647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Trotsky, who became commissar of war in the new regime, is shown haranguing the troops of the Red Guard in 1918.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25.4 The Russian Revolution and Civil War</a:t>
            </a:r>
            <a:endParaRPr lang="en-US" dirty="0"/>
          </a:p>
        </p:txBody>
      </p:sp>
      <p:sp>
        <p:nvSpPr>
          <p:cNvPr id="63490"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25.4 p782</a:t>
            </a:r>
          </a:p>
        </p:txBody>
      </p:sp>
      <p:pic>
        <p:nvPicPr>
          <p:cNvPr id="50181" name="Picture 2" descr="Map shows Area of Russia under Bolshevik (Red) control (1919), Area of Russia under Anti-Bolshevik (White) control (1919), Area lost by Russia (1914-1921), White Russian attacks, Non-Russian attacks, and Movements of Allies. &#10;Area of Russia under Bolshevik (Red) control (1919) included Pskov, Petrograd (in the west), Smolensk and Moscow (in the central region) and Kazan, Samara, Saratov and Astrakhan (in the east).&#10;Area of Russia under Anti-Bolshevik (white) control (1919), included regions around Bolshevik Russia. The region encompassed the following territories: Denkin (located south of Bolshevik Russia)  and Kolchak (located east of Bolshevik Russia) along with the following cities: Odessa, Simferopool, Novorossiysk, Kiev, and Archangel (located north of Bolshevik Russia). &#10;The following areas were lost by Russia: Finland, Poland and Bessarabia.&#10;White-Russian attacks on the Bolshevik Russia included  Finns in the north, Denkin in the south, Yudenich on the west and Kolchak on the east.&#10;Non-Russian attacks encompassed Letts, Baltic Germans and Poles in the east.&#10;Movements of Allies toward anti- Bolshevik Russia included via Black Sea in the south, via Archangel in the north and via Baltic Sea in the west." title="MAP 25.4 The Russian Revolution and Civil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525463"/>
            <a:ext cx="51054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7086600"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98914" y="474340"/>
            <a:ext cx="2940228" cy="461665"/>
          </a:xfrm>
          <a:prstGeom prst="rect">
            <a:avLst/>
          </a:prstGeom>
          <a:noFill/>
        </p:spPr>
        <p:txBody>
          <a:bodyPr wrap="none" rtlCol="0">
            <a:spAutoFit/>
          </a:bodyPr>
          <a:lstStyle/>
          <a:p>
            <a:r>
              <a:rPr lang="en-US" dirty="0" smtClean="0"/>
              <a:t>The Last Romanovs</a:t>
            </a:r>
            <a:endParaRPr lang="en-US" dirty="0"/>
          </a:p>
        </p:txBody>
      </p:sp>
    </p:spTree>
    <p:extLst>
      <p:ext uri="{BB962C8B-B14F-4D97-AF65-F5344CB8AC3E}">
        <p14:creationId xmlns:p14="http://schemas.microsoft.com/office/powerpoint/2010/main" val="953161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Russian Revolution</a:t>
            </a:r>
            <a:endParaRPr lang="en-US" dirty="0"/>
          </a:p>
        </p:txBody>
      </p:sp>
      <p:sp>
        <p:nvSpPr>
          <p:cNvPr id="655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p783</a:t>
            </a:r>
          </a:p>
        </p:txBody>
      </p:sp>
      <p:graphicFrame>
        <p:nvGraphicFramePr>
          <p:cNvPr id="6" name="Table 5"/>
          <p:cNvGraphicFramePr>
            <a:graphicFrameLocks noGrp="1"/>
          </p:cNvGraphicFramePr>
          <p:nvPr>
            <p:extLst>
              <p:ext uri="{D42A27DB-BD31-4B8C-83A1-F6EECF244321}">
                <p14:modId xmlns:p14="http://schemas.microsoft.com/office/powerpoint/2010/main" val="1873231639"/>
              </p:ext>
            </p:extLst>
          </p:nvPr>
        </p:nvGraphicFramePr>
        <p:xfrm>
          <a:off x="762000" y="1022350"/>
          <a:ext cx="8305800" cy="5393690"/>
        </p:xfrm>
        <a:graphic>
          <a:graphicData uri="http://schemas.openxmlformats.org/drawingml/2006/table">
            <a:tbl>
              <a:tblPr firstRow="1"/>
              <a:tblGrid>
                <a:gridCol w="5588950">
                  <a:extLst>
                    <a:ext uri="{9D8B030D-6E8A-4147-A177-3AD203B41FA5}">
                      <a16:colId xmlns="" xmlns:a16="http://schemas.microsoft.com/office/drawing/2014/main" val="20000"/>
                    </a:ext>
                  </a:extLst>
                </a:gridCol>
                <a:gridCol w="2716850">
                  <a:extLst>
                    <a:ext uri="{9D8B030D-6E8A-4147-A177-3AD203B41FA5}">
                      <a16:colId xmlns="" xmlns:a16="http://schemas.microsoft.com/office/drawing/2014/main" val="20001"/>
                    </a:ext>
                  </a:extLst>
                </a:gridCol>
              </a:tblGrid>
              <a:tr h="410352">
                <a:tc>
                  <a:txBody>
                    <a:bodyPr/>
                    <a:lstStyle/>
                    <a:p>
                      <a:pPr marL="0" marR="0">
                        <a:lnSpc>
                          <a:spcPct val="115000"/>
                        </a:lnSpc>
                        <a:spcBef>
                          <a:spcPts val="0"/>
                        </a:spcBef>
                        <a:spcAft>
                          <a:spcPts val="0"/>
                        </a:spcAft>
                      </a:pPr>
                      <a:r>
                        <a:rPr lang="en-US" sz="22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035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March of women in Petrograd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(March 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1035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General strike in Petrograd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(March 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41035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Establishment of provisional government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(March 15)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1035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Tsar abdicates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(March 15)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1035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Formation of Petrograd soviet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(March)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1035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Lenin arrives in 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(April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41035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Lenin’s “April Theses”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(April 20)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337648541"/>
                  </a:ext>
                </a:extLst>
              </a:tr>
              <a:tr h="41035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Bolsheviks gain majority in Petrograd soviet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(October)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r h="466082">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Bolsheviks overthrow provisional government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1917 (November 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9"/>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Lenin disbands Constituent Assembly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1918 (January)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68436888"/>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Treaty of Brest-Litovsk</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1918 (March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10"/>
                  </a:ext>
                </a:extLst>
              </a:tr>
              <a:tr h="41148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Civil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1918–1921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noChangeArrowheads="1"/>
          </p:cNvSpPr>
          <p:nvPr>
            <p:ph type="title"/>
          </p:nvPr>
        </p:nvSpPr>
        <p:spPr>
          <a:xfrm>
            <a:off x="685800" y="0"/>
            <a:ext cx="8458200"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Last Year of the War</a:t>
            </a:r>
          </a:p>
        </p:txBody>
      </p:sp>
      <p:sp>
        <p:nvSpPr>
          <p:cNvPr id="65538" name="Rectangle 9"/>
          <p:cNvSpPr>
            <a:spLocks noGrp="1" noChangeArrowheads="1"/>
          </p:cNvSpPr>
          <p:nvPr>
            <p:ph type="body" idx="1"/>
          </p:nvPr>
        </p:nvSpPr>
        <p:spPr>
          <a:xfrm>
            <a:off x="685800" y="685800"/>
            <a:ext cx="7769225" cy="6172200"/>
          </a:xfrm>
        </p:spPr>
        <p:txBody>
          <a:bodyPr/>
          <a:lstStyle/>
          <a:p>
            <a:pPr eaLnBrk="1" hangingPunct="1">
              <a:defRPr/>
            </a:pPr>
            <a:r>
              <a:rPr lang="en-US" altLang="en-US" dirty="0">
                <a:latin typeface="Calibri" pitchFamily="34" charset="0"/>
                <a:ea typeface="ＭＳ Ｐゴシック" pitchFamily="34" charset="-128"/>
              </a:rPr>
              <a:t>Germany’s Final Gamble</a:t>
            </a:r>
          </a:p>
          <a:p>
            <a:pPr lvl="1" eaLnBrk="1" hangingPunct="1">
              <a:defRPr/>
            </a:pPr>
            <a:r>
              <a:rPr lang="en-US" altLang="en-US" dirty="0">
                <a:latin typeface="Calibri" pitchFamily="34" charset="0"/>
                <a:ea typeface="ＭＳ Ｐゴシック" pitchFamily="34" charset="-128"/>
              </a:rPr>
              <a:t>Last German offensive, March-July, 1918</a:t>
            </a:r>
          </a:p>
          <a:p>
            <a:pPr lvl="2" eaLnBrk="1" hangingPunct="1">
              <a:defRPr/>
            </a:pPr>
            <a:r>
              <a:rPr lang="en-US" altLang="en-US" dirty="0">
                <a:latin typeface="Calibri" pitchFamily="34" charset="0"/>
                <a:ea typeface="ＭＳ Ｐゴシック" pitchFamily="34" charset="-128"/>
              </a:rPr>
              <a:t>Allied counterattack</a:t>
            </a:r>
          </a:p>
          <a:p>
            <a:pPr lvl="3" eaLnBrk="1" hangingPunct="1">
              <a:defRPr/>
            </a:pPr>
            <a:r>
              <a:rPr lang="en-US" altLang="en-US" dirty="0">
                <a:latin typeface="Calibri" pitchFamily="34" charset="0"/>
                <a:ea typeface="ＭＳ Ｐゴシック" pitchFamily="34" charset="-128"/>
              </a:rPr>
              <a:t>Second Battle of the Marne, July 18, </a:t>
            </a:r>
            <a:r>
              <a:rPr lang="en-US" altLang="en-US" dirty="0" smtClean="0">
                <a:latin typeface="Calibri" pitchFamily="34" charset="0"/>
                <a:ea typeface="ＭＳ Ｐゴシック" pitchFamily="34" charset="-128"/>
              </a:rPr>
              <a:t>1918</a:t>
            </a:r>
          </a:p>
          <a:p>
            <a:pPr lvl="3" eaLnBrk="1" hangingPunct="1">
              <a:defRPr/>
            </a:pPr>
            <a:r>
              <a:rPr lang="en-US" altLang="en-US" dirty="0" smtClean="0">
                <a:latin typeface="Calibri" pitchFamily="34" charset="0"/>
                <a:ea typeface="ＭＳ Ｐゴシック" pitchFamily="34" charset="-128"/>
              </a:rPr>
              <a:t>American soldiers helped push Germans back</a:t>
            </a:r>
          </a:p>
          <a:p>
            <a:pPr lvl="1" eaLnBrk="1" hangingPunct="1">
              <a:defRPr/>
            </a:pPr>
            <a:r>
              <a:rPr lang="en-US" altLang="en-US" dirty="0" smtClean="0">
                <a:latin typeface="Calibri" pitchFamily="34" charset="0"/>
                <a:ea typeface="ＭＳ Ｐゴシック" pitchFamily="34" charset="-128"/>
              </a:rPr>
              <a:t>Generals </a:t>
            </a:r>
            <a:r>
              <a:rPr lang="en-US" altLang="en-US" dirty="0" err="1" smtClean="0">
                <a:latin typeface="Calibri" pitchFamily="34" charset="0"/>
                <a:ea typeface="ＭＳ Ｐゴシック" pitchFamily="34" charset="-128"/>
              </a:rPr>
              <a:t>Hindenberg</a:t>
            </a:r>
            <a:r>
              <a:rPr lang="en-US" altLang="en-US" dirty="0" smtClean="0">
                <a:latin typeface="Calibri" pitchFamily="34" charset="0"/>
                <a:ea typeface="ＭＳ Ｐゴシック" pitchFamily="34" charset="-128"/>
              </a:rPr>
              <a:t> and Ludendorff try to sue for peace, realizing the war is lost. </a:t>
            </a:r>
            <a:endParaRPr lang="en-US" altLang="en-US" dirty="0">
              <a:latin typeface="Calibri" pitchFamily="34" charset="0"/>
              <a:ea typeface="ＭＳ Ｐゴシック" pitchFamily="34" charset="-128"/>
            </a:endParaRPr>
          </a:p>
          <a:p>
            <a:pPr lvl="1" eaLnBrk="1" hangingPunct="1">
              <a:defRPr/>
            </a:pPr>
            <a:r>
              <a:rPr lang="en-US" altLang="en-US" dirty="0">
                <a:latin typeface="Calibri" pitchFamily="34" charset="0"/>
                <a:ea typeface="ＭＳ Ｐゴシック" pitchFamily="34" charset="-128"/>
              </a:rPr>
              <a:t>Abdication of William II, November 9, </a:t>
            </a:r>
            <a:r>
              <a:rPr lang="en-US" altLang="en-US" dirty="0" smtClean="0">
                <a:latin typeface="Calibri" pitchFamily="34" charset="0"/>
                <a:ea typeface="ＭＳ Ｐゴシック" pitchFamily="34" charset="-128"/>
              </a:rPr>
              <a:t>1918</a:t>
            </a:r>
          </a:p>
          <a:p>
            <a:pPr lvl="2" eaLnBrk="1" hangingPunct="1">
              <a:defRPr/>
            </a:pPr>
            <a:r>
              <a:rPr lang="en-US" altLang="en-US" dirty="0" smtClean="0">
                <a:latin typeface="Calibri" pitchFamily="34" charset="0"/>
                <a:ea typeface="ＭＳ Ｐゴシック" pitchFamily="34" charset="-128"/>
              </a:rPr>
              <a:t>Allies would not negotiate with the Kaiser</a:t>
            </a:r>
            <a:endParaRPr lang="en-US" altLang="en-US" dirty="0">
              <a:latin typeface="Calibri" pitchFamily="34" charset="0"/>
              <a:ea typeface="ＭＳ Ｐゴシック" pitchFamily="34" charset="-128"/>
            </a:endParaRPr>
          </a:p>
          <a:p>
            <a:pPr lvl="1" eaLnBrk="1" hangingPunct="1">
              <a:defRPr/>
            </a:pPr>
            <a:r>
              <a:rPr lang="en-US" altLang="en-US" dirty="0">
                <a:latin typeface="Calibri" pitchFamily="34" charset="0"/>
                <a:ea typeface="ＭＳ Ｐゴシック" pitchFamily="34" charset="-128"/>
              </a:rPr>
              <a:t>Republic </a:t>
            </a:r>
            <a:r>
              <a:rPr lang="en-US" altLang="en-US" dirty="0" smtClean="0">
                <a:latin typeface="Calibri" pitchFamily="34" charset="0"/>
                <a:ea typeface="ＭＳ Ｐゴシック" pitchFamily="34" charset="-128"/>
              </a:rPr>
              <a:t>is established in Germany- led by socialists under Friedrich Ebert.</a:t>
            </a:r>
            <a:endParaRPr lang="en-US" altLang="en-US" dirty="0">
              <a:latin typeface="Calibri" pitchFamily="34" charset="0"/>
              <a:ea typeface="ＭＳ Ｐゴシック" pitchFamily="34" charset="-128"/>
            </a:endParaRPr>
          </a:p>
          <a:p>
            <a:pPr lvl="1" eaLnBrk="1" hangingPunct="1">
              <a:defRPr/>
            </a:pPr>
            <a:r>
              <a:rPr lang="en-US" altLang="en-US" dirty="0">
                <a:latin typeface="Calibri" pitchFamily="34" charset="0"/>
                <a:ea typeface="ＭＳ Ｐゴシック" pitchFamily="34" charset="-128"/>
              </a:rPr>
              <a:t>Armistice, November 11, 1918</a:t>
            </a:r>
          </a:p>
          <a:p>
            <a:pPr marL="1143000" lvl="1" eaLnBrk="1" hangingPunct="1">
              <a:defRPr/>
            </a:pPr>
            <a:r>
              <a:rPr lang="en-US" altLang="en-US" sz="2400" dirty="0">
                <a:latin typeface="Calibri" pitchFamily="34" charset="0"/>
                <a:ea typeface="ＭＳ Ｐゴシック" pitchFamily="34" charset="-128"/>
              </a:rPr>
              <a:t>Myth of the “</a:t>
            </a:r>
            <a:r>
              <a:rPr lang="en-US" altLang="en-US" sz="2400" b="1" dirty="0">
                <a:latin typeface="Calibri" pitchFamily="34" charset="0"/>
                <a:ea typeface="ＭＳ Ｐゴシック" pitchFamily="34" charset="-128"/>
              </a:rPr>
              <a:t>stab in the back</a:t>
            </a:r>
            <a:r>
              <a:rPr lang="en-US" altLang="en-US" sz="2400" dirty="0">
                <a:latin typeface="Calibri" pitchFamily="34" charset="0"/>
                <a:ea typeface="ＭＳ Ｐゴシック" pitchFamily="34" charset="-128"/>
              </a:rPr>
              <a:t>”</a:t>
            </a:r>
          </a:p>
          <a:p>
            <a:pPr eaLnBrk="1" hangingPunct="1">
              <a:buFontTx/>
              <a:buNone/>
              <a:defRPr/>
            </a:pP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53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53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5" y="304800"/>
            <a:ext cx="9067800" cy="381000"/>
          </a:xfrm>
        </p:spPr>
        <p:txBody>
          <a:bodyPr/>
          <a:lstStyle/>
          <a:p>
            <a:r>
              <a:rPr lang="en-US" dirty="0" smtClean="0"/>
              <a:t>The Last Year of the War</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defRPr/>
            </a:pPr>
            <a:r>
              <a:rPr lang="en-US" altLang="en-US" dirty="0">
                <a:latin typeface="Calibri" pitchFamily="34" charset="0"/>
                <a:ea typeface="ＭＳ Ｐゴシック" pitchFamily="34" charset="-128"/>
              </a:rPr>
              <a:t>The Casualties of the War</a:t>
            </a:r>
          </a:p>
          <a:p>
            <a:pPr lvl="1" eaLnBrk="1" hangingPunct="1">
              <a:defRPr/>
            </a:pPr>
            <a:r>
              <a:rPr lang="en-US" altLang="en-US" dirty="0">
                <a:latin typeface="Calibri" pitchFamily="34" charset="0"/>
                <a:ea typeface="ＭＳ Ｐゴシック" pitchFamily="34" charset="-128"/>
              </a:rPr>
              <a:t>The human cost: soldiers and </a:t>
            </a:r>
            <a:r>
              <a:rPr lang="en-US" altLang="en-US" dirty="0" smtClean="0">
                <a:latin typeface="Calibri" pitchFamily="34" charset="0"/>
                <a:ea typeface="ＭＳ Ｐゴシック" pitchFamily="34" charset="-128"/>
              </a:rPr>
              <a:t>civilians</a:t>
            </a:r>
          </a:p>
          <a:p>
            <a:pPr lvl="2" eaLnBrk="1" hangingPunct="1">
              <a:defRPr/>
            </a:pPr>
            <a:r>
              <a:rPr lang="en-US" altLang="en-US" dirty="0" smtClean="0">
                <a:latin typeface="Calibri" pitchFamily="34" charset="0"/>
                <a:ea typeface="ＭＳ Ｐゴシック" pitchFamily="34" charset="-128"/>
              </a:rPr>
              <a:t>8-9 million soldiers died</a:t>
            </a:r>
          </a:p>
          <a:p>
            <a:pPr lvl="2" eaLnBrk="1" hangingPunct="1">
              <a:defRPr/>
            </a:pPr>
            <a:r>
              <a:rPr lang="en-US" altLang="en-US" dirty="0" smtClean="0">
                <a:latin typeface="Calibri" pitchFamily="34" charset="0"/>
                <a:ea typeface="ＭＳ Ｐゴシック" pitchFamily="34" charset="-128"/>
              </a:rPr>
              <a:t>22 million wounded/mutilated</a:t>
            </a:r>
            <a:endParaRPr lang="en-US" altLang="en-US" dirty="0">
              <a:latin typeface="Calibri" pitchFamily="34" charset="0"/>
              <a:ea typeface="ＭＳ Ｐゴシック" pitchFamily="34" charset="-128"/>
            </a:endParaRPr>
          </a:p>
          <a:p>
            <a:pPr lvl="2" eaLnBrk="1" hangingPunct="1">
              <a:defRPr/>
            </a:pPr>
            <a:r>
              <a:rPr lang="en-US" altLang="en-US" dirty="0">
                <a:latin typeface="Calibri" pitchFamily="34" charset="0"/>
                <a:ea typeface="ＭＳ Ｐゴシック" pitchFamily="34" charset="-128"/>
              </a:rPr>
              <a:t>A “lost generation</a:t>
            </a:r>
            <a:r>
              <a:rPr lang="en-US" altLang="en-US" dirty="0" smtClean="0">
                <a:latin typeface="Calibri" pitchFamily="34" charset="0"/>
                <a:ea typeface="ＭＳ Ｐゴシック" pitchFamily="34" charset="-128"/>
              </a:rPr>
              <a:t>” of veterans, who would later turn to extreme right-wing nationalism for identity and vindication.</a:t>
            </a:r>
            <a:endParaRPr lang="en-US" altLang="en-US" dirty="0">
              <a:latin typeface="Calibri" pitchFamily="34" charset="0"/>
              <a:ea typeface="ＭＳ Ｐゴシック" pitchFamily="34" charset="-128"/>
            </a:endParaRPr>
          </a:p>
          <a:p>
            <a:pPr lvl="2" eaLnBrk="1" hangingPunct="1">
              <a:defRPr/>
            </a:pPr>
            <a:r>
              <a:rPr lang="en-US" altLang="en-US" dirty="0" smtClean="0">
                <a:latin typeface="Calibri" pitchFamily="34" charset="0"/>
                <a:ea typeface="ＭＳ Ｐゴシック" pitchFamily="34" charset="-128"/>
              </a:rPr>
              <a:t>1915- Armenian genocide by the Ottoman Turks, as punishment for rebellion and supporting Russia.</a:t>
            </a:r>
          </a:p>
          <a:p>
            <a:pPr lvl="3" eaLnBrk="1" hangingPunct="1">
              <a:defRPr/>
            </a:pPr>
            <a:r>
              <a:rPr lang="en-US" altLang="en-US" dirty="0" smtClean="0">
                <a:latin typeface="Calibri" pitchFamily="34" charset="0"/>
                <a:ea typeface="ＭＳ Ｐゴシック" pitchFamily="34" charset="-128"/>
              </a:rPr>
              <a:t>One million Armenians were systematically murdered</a:t>
            </a:r>
          </a:p>
          <a:p>
            <a:pPr lvl="3" eaLnBrk="1" hangingPunct="1">
              <a:defRPr/>
            </a:pPr>
            <a:endParaRPr lang="en-US" altLang="en-US" dirty="0">
              <a:latin typeface="Calibri" pitchFamily="34" charset="0"/>
              <a:ea typeface="ＭＳ Ｐゴシック" pitchFamily="34" charset="-128"/>
            </a:endParaRPr>
          </a:p>
          <a:p>
            <a:endParaRPr lang="en-US" dirty="0"/>
          </a:p>
        </p:txBody>
      </p:sp>
    </p:spTree>
    <p:extLst>
      <p:ext uri="{BB962C8B-B14F-4D97-AF65-F5344CB8AC3E}">
        <p14:creationId xmlns:p14="http://schemas.microsoft.com/office/powerpoint/2010/main" val="129475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World War I (Slide 1 of 2)</a:t>
            </a:r>
            <a:endParaRPr lang="en-US" dirty="0"/>
          </a:p>
        </p:txBody>
      </p:sp>
      <p:sp>
        <p:nvSpPr>
          <p:cNvPr id="686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p784</a:t>
            </a:r>
          </a:p>
        </p:txBody>
      </p:sp>
      <p:graphicFrame>
        <p:nvGraphicFramePr>
          <p:cNvPr id="6" name="Table 5"/>
          <p:cNvGraphicFramePr>
            <a:graphicFrameLocks noGrp="1"/>
          </p:cNvGraphicFramePr>
          <p:nvPr>
            <p:extLst>
              <p:ext uri="{D42A27DB-BD31-4B8C-83A1-F6EECF244321}">
                <p14:modId xmlns:p14="http://schemas.microsoft.com/office/powerpoint/2010/main" val="778763031"/>
              </p:ext>
            </p:extLst>
          </p:nvPr>
        </p:nvGraphicFramePr>
        <p:xfrm>
          <a:off x="762000" y="749013"/>
          <a:ext cx="8305800" cy="5710428"/>
        </p:xfrm>
        <a:graphic>
          <a:graphicData uri="http://schemas.openxmlformats.org/drawingml/2006/table">
            <a:tbl>
              <a:tblPr firstRow="1"/>
              <a:tblGrid>
                <a:gridCol w="4419600">
                  <a:extLst>
                    <a:ext uri="{9D8B030D-6E8A-4147-A177-3AD203B41FA5}">
                      <a16:colId xmlns="" xmlns:a16="http://schemas.microsoft.com/office/drawing/2014/main" val="20000"/>
                    </a:ext>
                  </a:extLst>
                </a:gridCol>
                <a:gridCol w="3886200">
                  <a:extLst>
                    <a:ext uri="{9D8B030D-6E8A-4147-A177-3AD203B41FA5}">
                      <a16:colId xmlns="" xmlns:a16="http://schemas.microsoft.com/office/drawing/2014/main" val="20001"/>
                    </a:ext>
                  </a:extLst>
                </a:gridCol>
              </a:tblGrid>
              <a:tr h="411480">
                <a:tc>
                  <a:txBody>
                    <a:bodyPr/>
                    <a:lstStyle/>
                    <a:p>
                      <a:pPr marL="0" marR="0">
                        <a:lnSpc>
                          <a:spcPct val="115000"/>
                        </a:lnSpc>
                        <a:spcBef>
                          <a:spcPts val="0"/>
                        </a:spcBef>
                        <a:spcAft>
                          <a:spcPts val="0"/>
                        </a:spcAft>
                      </a:pPr>
                      <a:r>
                        <a:rPr lang="en-US" sz="23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Battle of Tannenberg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1914 (August 26–30)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First Battle of the Marne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1914 (September 6–10)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Battle of </a:t>
                      </a:r>
                      <a:r>
                        <a:rPr lang="en-US" sz="2300" dirty="0" err="1">
                          <a:effectLst/>
                          <a:latin typeface="Calibri" panose="020F0502020204030204" pitchFamily="34" charset="0"/>
                          <a:ea typeface="Calibri"/>
                          <a:cs typeface="Times New Roman"/>
                        </a:rPr>
                        <a:t>Masurian</a:t>
                      </a:r>
                      <a:r>
                        <a:rPr lang="en-US" sz="2300" dirty="0">
                          <a:effectLst/>
                          <a:latin typeface="Calibri" panose="020F0502020204030204" pitchFamily="34" charset="0"/>
                          <a:ea typeface="Calibri"/>
                          <a:cs typeface="Times New Roman"/>
                        </a:rPr>
                        <a:t> Lakes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1914 (September 15)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641144">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Russia, Britain, and France declare war on Ottoman Empire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1914 (November)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Battle of Gallipoli begins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1915 (April 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Italy declares war on Austria-Hungary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1915 (May 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Entry of Bulgaria into</a:t>
                      </a:r>
                      <a:r>
                        <a:rPr lang="en-US" sz="2300" baseline="0" dirty="0">
                          <a:effectLst/>
                          <a:latin typeface="Calibri" panose="020F0502020204030204" pitchFamily="34" charset="0"/>
                          <a:ea typeface="Calibri"/>
                          <a:cs typeface="Times New Roman"/>
                        </a:rPr>
                        <a:t> the war</a:t>
                      </a:r>
                      <a:endParaRPr lang="en-US" sz="23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1915 (September)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Battle of Verdun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1916 (February 21–December 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Battle of Jutland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1916 (May 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227394163"/>
                  </a:ext>
                </a:extLst>
              </a:tr>
              <a:tr h="41148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Somme offensive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1916 (July 1–November 19)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489632540"/>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458200" cy="381000"/>
          </a:xfrm>
        </p:spPr>
        <p:txBody>
          <a:bodyPr/>
          <a:lstStyle/>
          <a:p>
            <a:r>
              <a:rPr lang="en-US" kern="1200" dirty="0">
                <a:solidFill>
                  <a:srgbClr val="000000"/>
                </a:solidFill>
                <a:latin typeface="Calibri"/>
                <a:ea typeface="ＭＳ Ｐゴシック"/>
                <a:cs typeface="ＭＳ Ｐゴシック"/>
              </a:rPr>
              <a:t>CHRONOLOGY World War I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16689419"/>
              </p:ext>
            </p:extLst>
          </p:nvPr>
        </p:nvGraphicFramePr>
        <p:xfrm>
          <a:off x="762000" y="1143000"/>
          <a:ext cx="8305800" cy="5460794"/>
        </p:xfrm>
        <a:graphic>
          <a:graphicData uri="http://schemas.openxmlformats.org/drawingml/2006/table">
            <a:tbl>
              <a:tblPr firstRow="1"/>
              <a:tblGrid>
                <a:gridCol w="4419600">
                  <a:extLst>
                    <a:ext uri="{9D8B030D-6E8A-4147-A177-3AD203B41FA5}">
                      <a16:colId xmlns="" xmlns:a16="http://schemas.microsoft.com/office/drawing/2014/main" val="20000"/>
                    </a:ext>
                  </a:extLst>
                </a:gridCol>
                <a:gridCol w="3886200">
                  <a:extLst>
                    <a:ext uri="{9D8B030D-6E8A-4147-A177-3AD203B41FA5}">
                      <a16:colId xmlns="" xmlns:a16="http://schemas.microsoft.com/office/drawing/2014/main" val="20001"/>
                    </a:ext>
                  </a:extLst>
                </a:gridCol>
              </a:tblGrid>
              <a:tr h="41148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Germany resumes unrestricted submarine warfare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1917 (January)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United States enters the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1917 (April 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Champagne offensive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1917 (April 16–29)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77508365"/>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Last German offensive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1918 (March 21–July 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641144">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Second Battle of the Marne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1918 (July 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Allied counteroffensive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1918 (July 18–November 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Armistice between Allies and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1918 (November 11)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Paris Peace Conference begins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1919 (January 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41148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Peace of Versailles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1919 (June 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7014727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noChangeArrowheads="1"/>
          </p:cNvSpPr>
          <p:nvPr>
            <p:ph type="title"/>
          </p:nvPr>
        </p:nvSpPr>
        <p:spPr>
          <a:xfrm>
            <a:off x="685800" y="2286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Revolutionary Upheavals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Germany and Austria-Hungary</a:t>
            </a:r>
          </a:p>
        </p:txBody>
      </p:sp>
      <p:sp>
        <p:nvSpPr>
          <p:cNvPr id="70659" name="Rectangle 9"/>
          <p:cNvSpPr>
            <a:spLocks noGrp="1" noChangeArrowheads="1"/>
          </p:cNvSpPr>
          <p:nvPr>
            <p:ph type="body" idx="1"/>
          </p:nvPr>
        </p:nvSpPr>
        <p:spPr>
          <a:xfrm>
            <a:off x="762000" y="1600200"/>
            <a:ext cx="8001000" cy="4572000"/>
          </a:xfrm>
        </p:spPr>
        <p:txBody>
          <a:bodyPr/>
          <a:lstStyle/>
          <a:p>
            <a:pPr eaLnBrk="1" hangingPunct="1"/>
            <a:r>
              <a:rPr lang="en-US" altLang="en-US" dirty="0">
                <a:latin typeface="Calibri" panose="020F0502020204030204" pitchFamily="34" charset="0"/>
                <a:ea typeface="ＭＳ Ｐゴシック" panose="020B0600070205080204" pitchFamily="34" charset="-128"/>
              </a:rPr>
              <a:t>Defeat and Political Revolution</a:t>
            </a:r>
          </a:p>
          <a:p>
            <a:pPr lvl="1" eaLnBrk="1" hangingPunct="1"/>
            <a:r>
              <a:rPr lang="en-US" altLang="en-US" dirty="0">
                <a:latin typeface="Calibri" panose="020F0502020204030204" pitchFamily="34" charset="0"/>
                <a:ea typeface="ＭＳ Ｐゴシック" panose="020B0600070205080204" pitchFamily="34" charset="-128"/>
              </a:rPr>
              <a:t>Germany’s November Revolution and aftermath</a:t>
            </a:r>
          </a:p>
          <a:p>
            <a:pPr lvl="2" eaLnBrk="1" hangingPunct="1"/>
            <a:r>
              <a:rPr lang="en-US" altLang="en-US" dirty="0">
                <a:latin typeface="Calibri" panose="020F0502020204030204" pitchFamily="34" charset="0"/>
                <a:ea typeface="ＭＳ Ｐゴシック" panose="020B0600070205080204" pitchFamily="34" charset="-128"/>
              </a:rPr>
              <a:t>Socialist divisions: Social Democrats and German Communist Party</a:t>
            </a:r>
          </a:p>
          <a:p>
            <a:pPr lvl="2" eaLnBrk="1" hangingPunct="1"/>
            <a:r>
              <a:rPr lang="en-US" altLang="en-US" dirty="0">
                <a:latin typeface="Calibri" panose="020F0502020204030204" pitchFamily="34" charset="0"/>
                <a:ea typeface="ＭＳ Ｐゴシック" panose="020B0600070205080204" pitchFamily="34" charset="-128"/>
              </a:rPr>
              <a:t>Failed Communist revolutions in Berlin and </a:t>
            </a:r>
            <a:r>
              <a:rPr lang="en-US" altLang="en-US" dirty="0" smtClean="0">
                <a:latin typeface="Calibri" panose="020F0502020204030204" pitchFamily="34" charset="0"/>
                <a:ea typeface="ＭＳ Ｐゴシック" panose="020B0600070205080204" pitchFamily="34" charset="-128"/>
              </a:rPr>
              <a:t>Munich</a:t>
            </a:r>
          </a:p>
          <a:p>
            <a:pPr lvl="3" eaLnBrk="1" hangingPunct="1"/>
            <a:r>
              <a:rPr lang="en-US" altLang="en-US" sz="2400" dirty="0" smtClean="0">
                <a:latin typeface="Calibri" panose="020F0502020204030204" pitchFamily="34" charset="0"/>
                <a:ea typeface="ＭＳ Ｐゴシック" panose="020B0600070205080204" pitchFamily="34" charset="-128"/>
              </a:rPr>
              <a:t>Moderate socialists needed help from the regular army (conservatives) to crush attempted Communist coup. </a:t>
            </a:r>
            <a:endParaRPr lang="en-US" altLang="en-US" sz="2400" dirty="0">
              <a:latin typeface="Calibri" panose="020F0502020204030204" pitchFamily="34" charset="0"/>
              <a:ea typeface="ＭＳ Ｐゴシック" panose="020B0600070205080204" pitchFamily="34" charset="-128"/>
            </a:endParaRPr>
          </a:p>
          <a:p>
            <a:pPr lvl="3" eaLnBrk="1" hangingPunct="1"/>
            <a:r>
              <a:rPr lang="en-US" altLang="en-US" sz="2400" dirty="0">
                <a:latin typeface="Calibri" panose="020F0502020204030204" pitchFamily="34" charset="0"/>
                <a:ea typeface="ＭＳ Ｐゴシック" panose="020B0600070205080204" pitchFamily="34" charset="-128"/>
              </a:rPr>
              <a:t>Enduring fear of </a:t>
            </a:r>
            <a:r>
              <a:rPr lang="en-US" altLang="en-US" sz="2400" dirty="0" smtClean="0">
                <a:latin typeface="Calibri" panose="020F0502020204030204" pitchFamily="34" charset="0"/>
                <a:ea typeface="ＭＳ Ｐゴシック" panose="020B0600070205080204" pitchFamily="34" charset="-128"/>
              </a:rPr>
              <a:t>Communism among German middle class</a:t>
            </a:r>
            <a:endParaRPr lang="en-US" altLang="en-US" sz="24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6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3" y="228600"/>
            <a:ext cx="9067800" cy="381000"/>
          </a:xfrm>
        </p:spPr>
        <p:txBody>
          <a:bodyPr/>
          <a:lstStyle/>
          <a:p>
            <a:r>
              <a:rPr lang="en-US" dirty="0" smtClean="0"/>
              <a:t>Revolutionary Upheavals</a:t>
            </a:r>
            <a:endParaRPr lang="en-US" dirty="0"/>
          </a:p>
        </p:txBody>
      </p:sp>
      <p:sp>
        <p:nvSpPr>
          <p:cNvPr id="3" name="Content Placeholder 2"/>
          <p:cNvSpPr>
            <a:spLocks noGrp="1"/>
          </p:cNvSpPr>
          <p:nvPr>
            <p:ph idx="1"/>
          </p:nvPr>
        </p:nvSpPr>
        <p:spPr>
          <a:xfrm>
            <a:off x="652463" y="762000"/>
            <a:ext cx="8034337" cy="57912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Nationalism and the end of Austria-Hungary</a:t>
            </a:r>
          </a:p>
          <a:p>
            <a:pPr lvl="1" eaLnBrk="1" hangingPunct="1"/>
            <a:r>
              <a:rPr lang="en-US" altLang="en-US" dirty="0">
                <a:latin typeface="Calibri" panose="020F0502020204030204" pitchFamily="34" charset="0"/>
                <a:ea typeface="ＭＳ Ｐゴシック" panose="020B0600070205080204" pitchFamily="34" charset="-128"/>
              </a:rPr>
              <a:t>Agitation </a:t>
            </a:r>
            <a:r>
              <a:rPr lang="en-US" altLang="en-US" dirty="0" smtClean="0">
                <a:latin typeface="Calibri" panose="020F0502020204030204" pitchFamily="34" charset="0"/>
                <a:ea typeface="ＭＳ Ｐゴシック" panose="020B0600070205080204" pitchFamily="34" charset="-128"/>
              </a:rPr>
              <a:t>from ethnic minorities for </a:t>
            </a:r>
            <a:r>
              <a:rPr lang="en-US" altLang="en-US" dirty="0">
                <a:latin typeface="Calibri" panose="020F0502020204030204" pitchFamily="34" charset="0"/>
                <a:ea typeface="ＭＳ Ｐゴシック" panose="020B0600070205080204" pitchFamily="34" charset="-128"/>
              </a:rPr>
              <a:t>national independence </a:t>
            </a:r>
            <a:endParaRPr lang="en-US" altLang="en-US" dirty="0" smtClean="0">
              <a:latin typeface="Calibri" panose="020F0502020204030204" pitchFamily="34" charset="0"/>
              <a:ea typeface="ＭＳ Ｐゴシック" panose="020B0600070205080204" pitchFamily="34" charset="-128"/>
            </a:endParaRPr>
          </a:p>
          <a:p>
            <a:pPr lvl="1" eaLnBrk="1" hangingPunct="1"/>
            <a:r>
              <a:rPr lang="en-US" altLang="en-US" dirty="0" smtClean="0">
                <a:latin typeface="Calibri" panose="020F0502020204030204" pitchFamily="34" charset="0"/>
                <a:ea typeface="ＭＳ Ｐゴシック" panose="020B0600070205080204" pitchFamily="34" charset="-128"/>
              </a:rPr>
              <a:t>War exhaustion </a:t>
            </a:r>
          </a:p>
          <a:p>
            <a:pPr lvl="1" eaLnBrk="1" hangingPunct="1"/>
            <a:r>
              <a:rPr lang="en-US" altLang="en-US" dirty="0" smtClean="0">
                <a:latin typeface="Calibri" panose="020F0502020204030204" pitchFamily="34" charset="0"/>
                <a:ea typeface="ＭＳ Ｐゴシック" panose="020B0600070205080204" pitchFamily="34" charset="-128"/>
              </a:rPr>
              <a:t>The Allies supported self-determination for new nations:</a:t>
            </a:r>
          </a:p>
          <a:p>
            <a:pPr lvl="2" eaLnBrk="1" hangingPunct="1"/>
            <a:r>
              <a:rPr lang="en-US" altLang="en-US" sz="2200" dirty="0" smtClean="0">
                <a:latin typeface="Calibri" panose="020F0502020204030204" pitchFamily="34" charset="0"/>
                <a:ea typeface="ＭＳ Ｐゴシック" panose="020B0600070205080204" pitchFamily="34" charset="-128"/>
              </a:rPr>
              <a:t>Austria</a:t>
            </a:r>
          </a:p>
          <a:p>
            <a:pPr lvl="2" eaLnBrk="1" hangingPunct="1"/>
            <a:r>
              <a:rPr lang="en-US" altLang="en-US" sz="2200" dirty="0" smtClean="0">
                <a:latin typeface="Calibri" panose="020F0502020204030204" pitchFamily="34" charset="0"/>
                <a:ea typeface="ＭＳ Ｐゴシック" panose="020B0600070205080204" pitchFamily="34" charset="-128"/>
              </a:rPr>
              <a:t>Hungary</a:t>
            </a:r>
          </a:p>
          <a:p>
            <a:pPr lvl="2" eaLnBrk="1" hangingPunct="1"/>
            <a:r>
              <a:rPr lang="en-US" altLang="en-US" sz="2200" dirty="0" smtClean="0">
                <a:latin typeface="Calibri" panose="020F0502020204030204" pitchFamily="34" charset="0"/>
                <a:ea typeface="ＭＳ Ｐゴシック" panose="020B0600070205080204" pitchFamily="34" charset="-128"/>
              </a:rPr>
              <a:t>Czechoslovakia</a:t>
            </a:r>
          </a:p>
          <a:p>
            <a:pPr lvl="2" eaLnBrk="1" hangingPunct="1"/>
            <a:r>
              <a:rPr lang="en-US" altLang="en-US" sz="2200" dirty="0" smtClean="0">
                <a:latin typeface="Calibri" panose="020F0502020204030204" pitchFamily="34" charset="0"/>
                <a:ea typeface="ＭＳ Ｐゴシック" panose="020B0600070205080204" pitchFamily="34" charset="-128"/>
              </a:rPr>
              <a:t>Yugoslavia (new South Slavic kingdom- fell apart in 1992)</a:t>
            </a:r>
          </a:p>
          <a:p>
            <a:pPr lvl="2" eaLnBrk="1" hangingPunct="1"/>
            <a:r>
              <a:rPr lang="en-US" altLang="en-US" sz="2200" dirty="0" smtClean="0">
                <a:latin typeface="Calibri" panose="020F0502020204030204" pitchFamily="34" charset="0"/>
                <a:ea typeface="ＭＳ Ｐゴシック" panose="020B0600070205080204" pitchFamily="34" charset="-128"/>
              </a:rPr>
              <a:t>Some regions joined Italy, Romania, Poland.</a:t>
            </a:r>
          </a:p>
          <a:p>
            <a:pPr lvl="2" eaLnBrk="1" hangingPunct="1"/>
            <a:r>
              <a:rPr lang="en-US" altLang="en-US" sz="2200" dirty="0" smtClean="0">
                <a:latin typeface="Calibri" panose="020F0502020204030204" pitchFamily="34" charset="0"/>
                <a:ea typeface="ＭＳ Ｐゴシック" panose="020B0600070205080204" pitchFamily="34" charset="-128"/>
              </a:rPr>
              <a:t>These regions would be plagued by nationalist rivalries, political boundary disputes, and Communist influence for the next 80 years (until the year 2000!)</a:t>
            </a:r>
            <a:endParaRPr lang="en-US" altLang="en-US" sz="22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9913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25.1 Europe in 1914</a:t>
            </a:r>
            <a:endParaRPr lang="en-US" dirty="0"/>
          </a:p>
        </p:txBody>
      </p:sp>
      <p:sp>
        <p:nvSpPr>
          <p:cNvPr id="819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25.1 p759</a:t>
            </a:r>
          </a:p>
        </p:txBody>
      </p:sp>
      <p:pic>
        <p:nvPicPr>
          <p:cNvPr id="7173" name="Picture 2" descr="Map shows Triple Alliance and Triple Entente.&#10;Triple alliance encompassed the following territories (located in central Europe): Germany, Austria-Hungary and Italy (Including the islands: Sicily and Sardinia). &#10;Triple Entente affiliated territories were as follows: Great Britain, France (including the island Corsica), and Russia." title="MAP 25.1 Europe in 19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06425"/>
            <a:ext cx="5905500"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noChangeArrowheads="1"/>
          </p:cNvSpPr>
          <p:nvPr>
            <p:ph type="title"/>
          </p:nvPr>
        </p:nvSpPr>
        <p:spPr>
          <a:xfrm>
            <a:off x="690563" y="12032"/>
            <a:ext cx="8453437" cy="826168"/>
          </a:xfrm>
        </p:spPr>
        <p:txBody>
          <a:bodyPr/>
          <a:lstStyle/>
          <a:p>
            <a:pPr eaLnBrk="1" hangingPunct="1"/>
            <a:r>
              <a:rPr lang="en-US" altLang="en-US" dirty="0">
                <a:latin typeface="Calibri" panose="020F0502020204030204" pitchFamily="34" charset="0"/>
                <a:ea typeface="ＭＳ Ｐゴシック" panose="020B0600070205080204" pitchFamily="34" charset="-128"/>
              </a:rPr>
              <a:t>The Peace Settlement</a:t>
            </a:r>
          </a:p>
        </p:txBody>
      </p:sp>
      <p:sp>
        <p:nvSpPr>
          <p:cNvPr id="71683" name="Rectangle 1029"/>
          <p:cNvSpPr>
            <a:spLocks noGrp="1" noChangeArrowheads="1"/>
          </p:cNvSpPr>
          <p:nvPr>
            <p:ph type="body" idx="1"/>
          </p:nvPr>
        </p:nvSpPr>
        <p:spPr>
          <a:xfrm>
            <a:off x="682542" y="762000"/>
            <a:ext cx="8232858" cy="6096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Peace Aims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Divisions of interest at the Paris Peace Conference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Woodrow Wilson’s idealistic “Fourteen Points</a:t>
            </a:r>
            <a:r>
              <a:rPr lang="en-US" altLang="en-US" dirty="0" smtClean="0">
                <a:latin typeface="Calibri" panose="020F0502020204030204" pitchFamily="34" charset="0"/>
                <a:ea typeface="ＭＳ Ｐゴシック" panose="020B0600070205080204" pitchFamily="34" charset="-128"/>
              </a:rPr>
              <a:t>”</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Tried to portray WWI as a “war against absolutism and militarism” to try to justify it for a greater moral cause.</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No secret treaties, reduction of militaries, self-determination for peoples (except colonies), create a League of Nations.</a:t>
            </a:r>
          </a:p>
          <a:p>
            <a:pPr lvl="3" eaLnBrk="1" hangingPunct="1">
              <a:lnSpc>
                <a:spcPct val="90000"/>
              </a:lnSpc>
            </a:pPr>
            <a:r>
              <a:rPr lang="en-US" altLang="en-US" sz="2100" b="1" i="1" dirty="0" smtClean="0">
                <a:latin typeface="Calibri" panose="020F0502020204030204" pitchFamily="34" charset="0"/>
                <a:ea typeface="ＭＳ Ｐゴシック" panose="020B0600070205080204" pitchFamily="34" charset="-128"/>
              </a:rPr>
              <a:t>His 14 Points were heard by colonial peoples too. </a:t>
            </a:r>
            <a:endParaRPr lang="en-US" altLang="en-US" sz="2100" b="1" i="1"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Pragmatism of other states</a:t>
            </a:r>
          </a:p>
          <a:p>
            <a:pPr lvl="3" eaLnBrk="1" hangingPunct="1">
              <a:lnSpc>
                <a:spcPct val="90000"/>
              </a:lnSpc>
            </a:pPr>
            <a:r>
              <a:rPr lang="en-US" altLang="en-US" sz="2100" dirty="0">
                <a:latin typeface="Calibri" panose="020F0502020204030204" pitchFamily="34" charset="0"/>
                <a:ea typeface="ＭＳ Ｐゴシック" panose="020B0600070205080204" pitchFamily="34" charset="-128"/>
              </a:rPr>
              <a:t>Lloyd George’s determination to make Germany pay</a:t>
            </a:r>
          </a:p>
          <a:p>
            <a:pPr lvl="3" eaLnBrk="1" hangingPunct="1">
              <a:lnSpc>
                <a:spcPct val="90000"/>
              </a:lnSpc>
            </a:pPr>
            <a:r>
              <a:rPr lang="en-US" altLang="en-US" sz="2100" dirty="0">
                <a:latin typeface="Calibri" panose="020F0502020204030204" pitchFamily="34" charset="0"/>
                <a:ea typeface="ＭＳ Ｐゴシック" panose="020B0600070205080204" pitchFamily="34" charset="-128"/>
              </a:rPr>
              <a:t>Georges Clemenceau of France concerned with his nation’s </a:t>
            </a:r>
            <a:r>
              <a:rPr lang="en-US" altLang="en-US" sz="2100" dirty="0" smtClean="0">
                <a:latin typeface="Calibri" panose="020F0502020204030204" pitchFamily="34" charset="0"/>
                <a:ea typeface="ＭＳ Ｐゴシック" panose="020B0600070205080204" pitchFamily="34" charset="-128"/>
              </a:rPr>
              <a:t>security and wanted revenge against Germany</a:t>
            </a:r>
            <a:endParaRPr lang="en-US" altLang="en-US" sz="2100"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Fear of Bolshevik </a:t>
            </a:r>
            <a:r>
              <a:rPr lang="en-US" altLang="en-US" dirty="0" smtClean="0">
                <a:latin typeface="Calibri" panose="020F0502020204030204" pitchFamily="34" charset="0"/>
                <a:ea typeface="ＭＳ Ｐゴシック" panose="020B0600070205080204" pitchFamily="34" charset="-128"/>
              </a:rPr>
              <a:t>revolution- led Allies to strengthen and enlarge Poland, Czechoslovakia, and Romania</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Paris Peace Conference</a:t>
            </a:r>
            <a:endParaRPr lang="en-US" dirty="0"/>
          </a:p>
        </p:txBody>
      </p:sp>
      <p:sp>
        <p:nvSpPr>
          <p:cNvPr id="3" name="Content Placeholder 2"/>
          <p:cNvSpPr>
            <a:spLocks noGrp="1"/>
          </p:cNvSpPr>
          <p:nvPr>
            <p:ph idx="1"/>
          </p:nvPr>
        </p:nvSpPr>
        <p:spPr>
          <a:xfrm>
            <a:off x="652463" y="990600"/>
            <a:ext cx="8262937" cy="55626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27 nations represented, but it was dominated by the Big Three: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Britain, France, USA (and Italy had a small role)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Some states were represented, but could not participate in decisions (the losers)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Some weren’t even represented at all, but had played a role in the war- like Ireland and Vietnam.</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Compromise: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League of Nations is established</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Germany is punished by militarizing the Rhineland, France and Britain have an alliance, and Germany reduces its military.</a:t>
            </a:r>
          </a:p>
        </p:txBody>
      </p:sp>
    </p:spTree>
    <p:extLst>
      <p:ext uri="{BB962C8B-B14F-4D97-AF65-F5344CB8AC3E}">
        <p14:creationId xmlns:p14="http://schemas.microsoft.com/office/powerpoint/2010/main" val="29676428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noChangeArrowheads="1"/>
          </p:cNvSpPr>
          <p:nvPr>
            <p:ph type="title"/>
          </p:nvPr>
        </p:nvSpPr>
        <p:spPr>
          <a:xfrm>
            <a:off x="681038" y="32084"/>
            <a:ext cx="8456612"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Treaty of Versailles (Slide 1 of 3)</a:t>
            </a:r>
          </a:p>
        </p:txBody>
      </p:sp>
      <p:sp>
        <p:nvSpPr>
          <p:cNvPr id="70658" name="Rectangle 3"/>
          <p:cNvSpPr>
            <a:spLocks noGrp="1" noChangeArrowheads="1"/>
          </p:cNvSpPr>
          <p:nvPr>
            <p:ph type="body" idx="1"/>
          </p:nvPr>
        </p:nvSpPr>
        <p:spPr>
          <a:xfrm>
            <a:off x="681038" y="1143000"/>
            <a:ext cx="7769225" cy="5562600"/>
          </a:xfrm>
        </p:spPr>
        <p:txBody>
          <a:bodyPr/>
          <a:lstStyle/>
          <a:p>
            <a:pPr eaLnBrk="1" hangingPunct="1">
              <a:defRPr/>
            </a:pPr>
            <a:r>
              <a:rPr lang="en-US" altLang="en-US" dirty="0">
                <a:latin typeface="Calibri" pitchFamily="34" charset="0"/>
                <a:ea typeface="ＭＳ Ｐゴシック" pitchFamily="34" charset="-128"/>
              </a:rPr>
              <a:t>Signed on June 9, 1919</a:t>
            </a:r>
          </a:p>
          <a:p>
            <a:pPr eaLnBrk="1" hangingPunct="1">
              <a:defRPr/>
            </a:pPr>
            <a:r>
              <a:rPr lang="en-US" altLang="en-US" dirty="0">
                <a:latin typeface="Calibri" pitchFamily="34" charset="0"/>
                <a:ea typeface="ＭＳ Ｐゴシック" pitchFamily="34" charset="-128"/>
              </a:rPr>
              <a:t>Provisions</a:t>
            </a:r>
          </a:p>
          <a:p>
            <a:pPr lvl="1" eaLnBrk="1" hangingPunct="1">
              <a:defRPr/>
            </a:pPr>
            <a:r>
              <a:rPr lang="en-US" altLang="en-US" dirty="0">
                <a:latin typeface="Calibri" pitchFamily="34" charset="0"/>
                <a:ea typeface="ＭＳ Ｐゴシック" pitchFamily="34" charset="-128"/>
              </a:rPr>
              <a:t>Article 231: War Guilt Clause</a:t>
            </a:r>
          </a:p>
          <a:p>
            <a:pPr lvl="2" eaLnBrk="1" hangingPunct="1">
              <a:defRPr/>
            </a:pPr>
            <a:r>
              <a:rPr lang="en-US" altLang="en-US" sz="2200" dirty="0">
                <a:latin typeface="Calibri" pitchFamily="34" charset="0"/>
                <a:ea typeface="ＭＳ Ｐゴシック" pitchFamily="34" charset="-128"/>
              </a:rPr>
              <a:t>Admission of responsibility and payment of reparations</a:t>
            </a:r>
          </a:p>
          <a:p>
            <a:pPr lvl="1" eaLnBrk="1" hangingPunct="1">
              <a:defRPr/>
            </a:pPr>
            <a:r>
              <a:rPr lang="en-US" altLang="en-US" dirty="0">
                <a:latin typeface="Calibri" pitchFamily="34" charset="0"/>
                <a:ea typeface="ＭＳ Ｐゴシック" pitchFamily="34" charset="-128"/>
              </a:rPr>
              <a:t>Reduction of military: army of 100,000 </a:t>
            </a:r>
          </a:p>
          <a:p>
            <a:pPr lvl="1" eaLnBrk="1" hangingPunct="1">
              <a:defRPr/>
            </a:pPr>
            <a:r>
              <a:rPr lang="en-US" altLang="en-US" dirty="0">
                <a:latin typeface="Calibri" pitchFamily="34" charset="0"/>
                <a:ea typeface="ＭＳ Ｐゴシック" pitchFamily="34" charset="-128"/>
              </a:rPr>
              <a:t>Loss of Alsace and </a:t>
            </a:r>
            <a:r>
              <a:rPr lang="en-US" altLang="en-US" dirty="0" smtClean="0">
                <a:latin typeface="Calibri" pitchFamily="34" charset="0"/>
                <a:ea typeface="ＭＳ Ｐゴシック" pitchFamily="34" charset="-128"/>
              </a:rPr>
              <a:t>Lorraine (back to France)</a:t>
            </a:r>
            <a:endParaRPr lang="en-US" altLang="en-US" dirty="0">
              <a:latin typeface="Calibri" pitchFamily="34" charset="0"/>
              <a:ea typeface="ＭＳ Ｐゴシック" pitchFamily="34" charset="-128"/>
            </a:endParaRPr>
          </a:p>
          <a:p>
            <a:pPr lvl="1" eaLnBrk="1" hangingPunct="1">
              <a:defRPr/>
            </a:pPr>
            <a:r>
              <a:rPr lang="en-US" altLang="en-US" dirty="0">
                <a:latin typeface="Calibri" pitchFamily="34" charset="0"/>
                <a:ea typeface="ＭＳ Ｐゴシック" pitchFamily="34" charset="-128"/>
              </a:rPr>
              <a:t>Loss of colonies in Africa and the Pacific </a:t>
            </a:r>
          </a:p>
          <a:p>
            <a:pPr lvl="1" eaLnBrk="1" hangingPunct="1">
              <a:defRPr/>
            </a:pPr>
            <a:r>
              <a:rPr lang="en-US" altLang="en-US" dirty="0">
                <a:latin typeface="Calibri" pitchFamily="34" charset="0"/>
                <a:ea typeface="ＭＳ Ｐゴシック" pitchFamily="34" charset="-128"/>
              </a:rPr>
              <a:t>Sections of Prussia to the new Polish state</a:t>
            </a:r>
          </a:p>
          <a:p>
            <a:pPr lvl="1" eaLnBrk="1" hangingPunct="1">
              <a:defRPr/>
            </a:pPr>
            <a:r>
              <a:rPr lang="en-US" altLang="en-US" dirty="0">
                <a:latin typeface="Calibri" pitchFamily="34" charset="0"/>
                <a:ea typeface="ＭＳ Ｐゴシック" pitchFamily="34" charset="-128"/>
              </a:rPr>
              <a:t>Demilitarized zone (west and east of Rhine)</a:t>
            </a:r>
          </a:p>
          <a:p>
            <a:pPr marL="347472" lvl="1" eaLnBrk="1" hangingPunct="1">
              <a:defRPr/>
            </a:pPr>
            <a:r>
              <a:rPr lang="en-US" altLang="en-US" dirty="0">
                <a:latin typeface="Calibri" pitchFamily="34" charset="0"/>
                <a:ea typeface="ＭＳ Ｐゴシック" pitchFamily="34" charset="-128"/>
              </a:rPr>
              <a:t>German unhappiness: charges of a “dictated peace</a:t>
            </a:r>
            <a:r>
              <a:rPr lang="en-US" altLang="en-US" dirty="0" smtClean="0">
                <a:latin typeface="Calibri" pitchFamily="34" charset="0"/>
                <a:ea typeface="ＭＳ Ｐゴシック" pitchFamily="34" charset="-128"/>
              </a:rPr>
              <a:t>” orchestrated by “Marxist Jews”</a:t>
            </a: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65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65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65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65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65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65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65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65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Treaty of Versailles (Slide 2 of 3)</a:t>
            </a:r>
            <a:endParaRPr lang="en-US" dirty="0"/>
          </a:p>
        </p:txBody>
      </p:sp>
      <p:sp>
        <p:nvSpPr>
          <p:cNvPr id="737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p788</a:t>
            </a:r>
          </a:p>
        </p:txBody>
      </p:sp>
      <p:pic>
        <p:nvPicPr>
          <p:cNvPr id="737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85800"/>
            <a:ext cx="472440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2"/>
          <p:cNvSpPr>
            <a:spLocks noChangeArrowheads="1"/>
          </p:cNvSpPr>
          <p:nvPr/>
        </p:nvSpPr>
        <p:spPr bwMode="auto">
          <a:xfrm>
            <a:off x="723900" y="5529263"/>
            <a:ext cx="769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Shown above are the three most important decision makers at the Paris Peace Conference, Georges Clemenceau, Woodrow Wilson, and David Lloyd George, shortly after the signing of the Treaty of Versailles. </a:t>
            </a:r>
            <a:endParaRPr lang="en-US" altLang="en-US" sz="2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Treaty of Versailles (Slide 3 of 3)</a:t>
            </a:r>
            <a:endParaRPr lang="en-US" dirty="0"/>
          </a:p>
        </p:txBody>
      </p:sp>
      <p:sp>
        <p:nvSpPr>
          <p:cNvPr id="757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p788</a:t>
            </a:r>
          </a:p>
        </p:txBody>
      </p:sp>
      <p:pic>
        <p:nvPicPr>
          <p:cNvPr id="757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565150"/>
            <a:ext cx="34671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2"/>
          <p:cNvSpPr>
            <a:spLocks noChangeArrowheads="1"/>
          </p:cNvSpPr>
          <p:nvPr/>
        </p:nvSpPr>
        <p:spPr bwMode="auto">
          <a:xfrm>
            <a:off x="342900" y="5203825"/>
            <a:ext cx="845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Germans’ reaction to what they considered a harsh and unfair peace treaty is captured on the cover of </a:t>
            </a:r>
            <a:r>
              <a:rPr lang="en-US" altLang="en-US" sz="2000" i="1">
                <a:latin typeface="Calibri" panose="020F0502020204030204" pitchFamily="34" charset="0"/>
              </a:rPr>
              <a:t>Simplicissimus</a:t>
            </a:r>
            <a:r>
              <a:rPr lang="en-US" altLang="en-US" sz="2000">
                <a:latin typeface="Calibri" panose="020F0502020204030204" pitchFamily="34" charset="0"/>
              </a:rPr>
              <a:t>, a German satirical magazine published in Munich. A black man representing France is seen beating a German tied to a tree trunk while an Englishman looks on with a grin on his face.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noChangeArrowheads="1"/>
          </p:cNvSpPr>
          <p:nvPr>
            <p:ph type="title"/>
          </p:nvPr>
        </p:nvSpPr>
        <p:spPr>
          <a:xfrm>
            <a:off x="690563" y="1524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Other Peace Treaties</a:t>
            </a:r>
          </a:p>
        </p:txBody>
      </p:sp>
      <p:sp>
        <p:nvSpPr>
          <p:cNvPr id="77827" name="Rectangle 9"/>
          <p:cNvSpPr>
            <a:spLocks noGrp="1" noChangeArrowheads="1"/>
          </p:cNvSpPr>
          <p:nvPr>
            <p:ph type="body" idx="1"/>
          </p:nvPr>
        </p:nvSpPr>
        <p:spPr>
          <a:xfrm>
            <a:off x="685800" y="990600"/>
            <a:ext cx="8153400"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Redrawing the Map of Eastern Europe</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Territorial changes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German and Russian losses, Romanian gains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New nation-states: Finland, Latvia, Estonia, Lithuania, Poland, Czechoslovakia, Austria, Hungary, and Yugoslavia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Minorities in every eastern European state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Ottoman Empire dismembered</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Promises of independence in the Middle East</a:t>
            </a:r>
            <a:endParaRPr lang="en-US" altLang="en-US" b="1" u="sng"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b="1" u="sng" dirty="0" smtClean="0">
                <a:latin typeface="Calibri" panose="020F0502020204030204" pitchFamily="34" charset="0"/>
                <a:ea typeface="ＭＳ Ｐゴシック" panose="020B0600070205080204" pitchFamily="34" charset="-128"/>
              </a:rPr>
              <a:t>Mandates:</a:t>
            </a:r>
            <a:endParaRPr lang="en-US" altLang="en-US" b="1" u="sng" dirty="0">
              <a:latin typeface="Calibri" panose="020F0502020204030204" pitchFamily="34" charset="0"/>
              <a:ea typeface="ＭＳ Ｐゴシック" panose="020B0600070205080204" pitchFamily="34" charset="-128"/>
            </a:endParaRPr>
          </a:p>
          <a:p>
            <a:pPr lvl="4" eaLnBrk="1" hangingPunct="1">
              <a:lnSpc>
                <a:spcPct val="90000"/>
              </a:lnSpc>
            </a:pPr>
            <a:r>
              <a:rPr lang="en-US" altLang="en-US" dirty="0">
                <a:latin typeface="Calibri" panose="020F0502020204030204" pitchFamily="34" charset="0"/>
                <a:ea typeface="ＭＳ Ｐゴシック" panose="020B0600070205080204" pitchFamily="34" charset="-128"/>
              </a:rPr>
              <a:t>France – Lebanon and Syria</a:t>
            </a:r>
          </a:p>
          <a:p>
            <a:pPr lvl="4" eaLnBrk="1" hangingPunct="1">
              <a:lnSpc>
                <a:spcPct val="90000"/>
              </a:lnSpc>
            </a:pPr>
            <a:r>
              <a:rPr lang="en-US" altLang="en-US" dirty="0">
                <a:latin typeface="Calibri" panose="020F0502020204030204" pitchFamily="34" charset="0"/>
                <a:ea typeface="ＭＳ Ｐゴシック" panose="020B0600070205080204" pitchFamily="34" charset="-128"/>
              </a:rPr>
              <a:t>Britain – Iraq and Palestine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Attacks on the settlement and </a:t>
            </a:r>
            <a:r>
              <a:rPr lang="en-US" altLang="en-US" dirty="0" smtClean="0">
                <a:latin typeface="Calibri" panose="020F0502020204030204" pitchFamily="34" charset="0"/>
                <a:ea typeface="ＭＳ Ｐゴシック" panose="020B0600070205080204" pitchFamily="34" charset="-128"/>
              </a:rPr>
              <a:t>consequences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Difficult to enforce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United States never ratified the Versailles Treaty</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8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8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82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82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82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82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82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Middle East in 1919</a:t>
            </a:r>
            <a:endParaRPr lang="en-US" dirty="0"/>
          </a:p>
        </p:txBody>
      </p:sp>
      <p:sp>
        <p:nvSpPr>
          <p:cNvPr id="788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p788</a:t>
            </a:r>
          </a:p>
        </p:txBody>
      </p:sp>
      <p:pic>
        <p:nvPicPr>
          <p:cNvPr id="56325" name="Picture 2" descr="Map shows the French mandates and British mandates in Middle East. French mandates included Lebanon and Syria. While the British mandates encompassed Palestine, Trans-Jordan, Kuwait, and Iraq." title="The Middle East in 19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719138"/>
            <a:ext cx="5410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25.5 Europe in 1919</a:t>
            </a:r>
            <a:endParaRPr lang="en-US" dirty="0"/>
          </a:p>
        </p:txBody>
      </p:sp>
      <p:sp>
        <p:nvSpPr>
          <p:cNvPr id="8089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25.5 p789</a:t>
            </a:r>
          </a:p>
        </p:txBody>
      </p:sp>
      <p:pic>
        <p:nvPicPr>
          <p:cNvPr id="58373" name="Picture 2" descr="Map shows the territories lost immediately after World War one by Russia, by Germany, by Bulgaria, by Austria-Hungary.&#10;The territories lost by Russia included Finland, Estonia, Latvia, Lithuania, Poland, Bessarabia and parts of Western Russia.&#10;Germany lost the following territories: Memel, Corridor, SAAR, Alsace Lorraine, Eupenmalmedy, N. Schleswig and Luxembourg.&#10;Bulgaria lost some regions of its western borders and some regions in north east Greece.&#10;Austria-Hungary lost its power on South Tyrol, Istria, Czechoslovakia, Galicia, and major portions of Romania (including Transylvania), and Yugoslavia." title="MAP 25.5 Europe in 19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614363"/>
            <a:ext cx="6334125"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829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p790</a:t>
            </a:r>
          </a:p>
        </p:txBody>
      </p:sp>
      <p:pic>
        <p:nvPicPr>
          <p:cNvPr id="829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88661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84995" name="Rectangle 5"/>
          <p:cNvSpPr>
            <a:spLocks noGrp="1" noChangeArrowheads="1"/>
          </p:cNvSpPr>
          <p:nvPr>
            <p:ph type="body" idx="1"/>
          </p:nvPr>
        </p:nvSpPr>
        <p:spPr>
          <a:xfrm>
            <a:off x="698584" y="1219200"/>
            <a:ext cx="8305800" cy="52578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Describe the impact of the Industrial Revolution on the fighting in World War I.</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How did the Industrial Revolution help to create the trench warfare?</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Define the concept of total war, and discuss its relevance for World War I.</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What influenced Russia to exit the war in the east?</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What were the changes on the map of Europe as a result of World War I?</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To what degree did the peace settlement successfully address the issues that sparked the conflict?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90563" y="0"/>
            <a:ext cx="8453437"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Road to World War </a:t>
            </a:r>
            <a:r>
              <a:rPr lang="en-US" altLang="en-US" dirty="0" smtClean="0">
                <a:latin typeface="Calibri" panose="020F0502020204030204" pitchFamily="34" charset="0"/>
                <a:ea typeface="ＭＳ Ｐゴシック" panose="020B0600070205080204" pitchFamily="34" charset="-128"/>
              </a:rPr>
              <a:t>I</a:t>
            </a:r>
            <a:endParaRPr lang="en-US" altLang="en-US" dirty="0">
              <a:latin typeface="Calibri" panose="020F0502020204030204" pitchFamily="34" charset="0"/>
              <a:ea typeface="ＭＳ Ｐゴシック" panose="020B0600070205080204" pitchFamily="34" charset="-128"/>
            </a:endParaRPr>
          </a:p>
        </p:txBody>
      </p:sp>
      <p:sp>
        <p:nvSpPr>
          <p:cNvPr id="10243" name="Rectangle 9"/>
          <p:cNvSpPr>
            <a:spLocks noGrp="1" noChangeArrowheads="1"/>
          </p:cNvSpPr>
          <p:nvPr>
            <p:ph type="body" idx="1"/>
          </p:nvPr>
        </p:nvSpPr>
        <p:spPr>
          <a:xfrm>
            <a:off x="685800" y="1066800"/>
            <a:ext cx="8153400"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Outbreak of War: the Summer of 1914</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Another crisis in the Balkans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Preexisting tensions and rivalries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Backdrop of mutual distrust and hatred for competing powers (Russia, Austria-Hungary, and Serbia)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Assassination of Archduke Francis Ferdinand and wife Sophia: June 28, 1914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German pledge of “full support” to Austria</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Historians Debate: The Assassination of Francis Ferdinand: A Blank Check?</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Declarations of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Mobilization and ultimatums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Involving western powers: the Schlieffen Plan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Chain of Events</a:t>
            </a:r>
            <a:endParaRPr lang="en-US" dirty="0"/>
          </a:p>
        </p:txBody>
      </p:sp>
      <p:sp>
        <p:nvSpPr>
          <p:cNvPr id="3" name="Content Placeholder 2"/>
          <p:cNvSpPr>
            <a:spLocks noGrp="1"/>
          </p:cNvSpPr>
          <p:nvPr>
            <p:ph idx="1"/>
          </p:nvPr>
        </p:nvSpPr>
        <p:spPr>
          <a:xfrm>
            <a:off x="652463" y="838200"/>
            <a:ext cx="8034337" cy="5715000"/>
          </a:xfrm>
        </p:spPr>
        <p:txBody>
          <a:bodyPr/>
          <a:lstStyle/>
          <a:p>
            <a:r>
              <a:rPr lang="en-US" sz="2800" dirty="0" smtClean="0"/>
              <a:t>June 28, 1914: Assassination of Archduke Franz Ferdinand in Sarajevo, Bosnia, by Gavrilo </a:t>
            </a:r>
            <a:r>
              <a:rPr lang="en-US" sz="2800" dirty="0" err="1" smtClean="0"/>
              <a:t>Princip</a:t>
            </a:r>
            <a:r>
              <a:rPr lang="en-US" sz="2800" dirty="0" smtClean="0"/>
              <a:t>- a member of “The Black Hand”.</a:t>
            </a:r>
          </a:p>
          <a:p>
            <a:pPr lvl="1"/>
            <a:r>
              <a:rPr lang="en-US" sz="2600" dirty="0" smtClean="0"/>
              <a:t>Also known as “Unity or Death” by the Slavs</a:t>
            </a:r>
          </a:p>
          <a:p>
            <a:r>
              <a:rPr lang="en-US" sz="2800" dirty="0" smtClean="0"/>
              <a:t>Austria issues ridiculous ultimatum</a:t>
            </a:r>
          </a:p>
          <a:p>
            <a:r>
              <a:rPr lang="en-US" sz="2800" dirty="0" smtClean="0"/>
              <a:t>Serbia rejects most of it, to preserve its autonomy</a:t>
            </a:r>
          </a:p>
          <a:p>
            <a:r>
              <a:rPr lang="en-US" sz="2800" dirty="0" smtClean="0"/>
              <a:t>Germany offers Austria a “blank check” (?)</a:t>
            </a:r>
          </a:p>
          <a:p>
            <a:r>
              <a:rPr lang="en-US" sz="2800" dirty="0" smtClean="0"/>
              <a:t>July 28, 1914: Austria declares war on Serbia</a:t>
            </a:r>
          </a:p>
          <a:p>
            <a:r>
              <a:rPr lang="en-US" sz="2800" dirty="0" smtClean="0"/>
              <a:t>July 29: Czar Nicholas II order mobilization of military</a:t>
            </a:r>
          </a:p>
          <a:p>
            <a:r>
              <a:rPr lang="en-US" sz="2800" dirty="0" smtClean="0"/>
              <a:t>August 1: Germany declares war on Russia</a:t>
            </a:r>
          </a:p>
          <a:p>
            <a:endParaRPr lang="en-US" dirty="0" smtClean="0"/>
          </a:p>
          <a:p>
            <a:endParaRPr lang="en-US" dirty="0" smtClean="0"/>
          </a:p>
          <a:p>
            <a:pPr lvl="1"/>
            <a:endParaRPr lang="en-US" dirty="0"/>
          </a:p>
        </p:txBody>
      </p:sp>
    </p:spTree>
    <p:extLst>
      <p:ext uri="{BB962C8B-B14F-4D97-AF65-F5344CB8AC3E}">
        <p14:creationId xmlns:p14="http://schemas.microsoft.com/office/powerpoint/2010/main" val="38396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Chain of Events</a:t>
            </a:r>
            <a:endParaRPr lang="en-US" dirty="0"/>
          </a:p>
        </p:txBody>
      </p:sp>
      <p:sp>
        <p:nvSpPr>
          <p:cNvPr id="3" name="Content Placeholder 2"/>
          <p:cNvSpPr>
            <a:spLocks noGrp="1"/>
          </p:cNvSpPr>
          <p:nvPr>
            <p:ph idx="1"/>
          </p:nvPr>
        </p:nvSpPr>
        <p:spPr>
          <a:xfrm>
            <a:off x="652463" y="685800"/>
            <a:ext cx="8186737" cy="5867400"/>
          </a:xfrm>
        </p:spPr>
        <p:txBody>
          <a:bodyPr/>
          <a:lstStyle/>
          <a:p>
            <a:r>
              <a:rPr lang="en-US" sz="2800" dirty="0" smtClean="0"/>
              <a:t>August 3: Germany declares war on France</a:t>
            </a:r>
          </a:p>
          <a:p>
            <a:r>
              <a:rPr lang="en-US" sz="2800" dirty="0" smtClean="0"/>
              <a:t>The </a:t>
            </a:r>
            <a:r>
              <a:rPr lang="en-US" sz="2800" b="1" u="sng" dirty="0" smtClean="0"/>
              <a:t>Schlieffen Plan </a:t>
            </a:r>
            <a:r>
              <a:rPr lang="en-US" sz="2800" dirty="0" smtClean="0"/>
              <a:t>(1894) created just for this purpose: Germany knew it would find itself in a two-front war.</a:t>
            </a:r>
          </a:p>
          <a:p>
            <a:pPr lvl="1"/>
            <a:r>
              <a:rPr lang="en-US" dirty="0" smtClean="0"/>
              <a:t>Minimal troop deployment against Russia, because Russia would be slow</a:t>
            </a:r>
          </a:p>
          <a:p>
            <a:pPr lvl="1"/>
            <a:r>
              <a:rPr lang="en-US" dirty="0" smtClean="0"/>
              <a:t>Quickly invade France, surround Paris by surprise via an invasion of Belgium.</a:t>
            </a:r>
          </a:p>
          <a:p>
            <a:pPr lvl="1"/>
            <a:r>
              <a:rPr lang="en-US" dirty="0" smtClean="0"/>
              <a:t>Then crush Paris and swing to the east to defeat Russia.</a:t>
            </a:r>
          </a:p>
          <a:p>
            <a:pPr lvl="1"/>
            <a:r>
              <a:rPr lang="en-US" dirty="0" smtClean="0"/>
              <a:t>Flawless plan; we’ll all be home by Christmas</a:t>
            </a:r>
            <a:endParaRPr lang="en-US" dirty="0"/>
          </a:p>
        </p:txBody>
      </p:sp>
    </p:spTree>
    <p:extLst>
      <p:ext uri="{BB962C8B-B14F-4D97-AF65-F5344CB8AC3E}">
        <p14:creationId xmlns:p14="http://schemas.microsoft.com/office/powerpoint/2010/main" val="233380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816</TotalTime>
  <Words>4923</Words>
  <Application>Microsoft Office PowerPoint</Application>
  <PresentationFormat>On-screen Show (4:3)</PresentationFormat>
  <Paragraphs>624</Paragraphs>
  <Slides>69</Slides>
  <Notes>31</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Default Design</vt:lpstr>
      <vt:lpstr>The Beginning of the Twentieth-Century Crisis: War and Revolution</vt:lpstr>
      <vt:lpstr>Focus Questions</vt:lpstr>
      <vt:lpstr>British infantrymen prepare to advance during the Battle of the Somme</vt:lpstr>
      <vt:lpstr>PowerPoint Presentation</vt:lpstr>
      <vt:lpstr>The Road to World War I</vt:lpstr>
      <vt:lpstr>MAP 25.1 Europe in 1914</vt:lpstr>
      <vt:lpstr>The Road to World War I</vt:lpstr>
      <vt:lpstr>The Chain of Events</vt:lpstr>
      <vt:lpstr>The Chain of Events</vt:lpstr>
      <vt:lpstr>The Schlieffen Plan</vt:lpstr>
      <vt:lpstr>The Chain of Events: completed</vt:lpstr>
      <vt:lpstr>CHRONOLOGY The Road to World War I</vt:lpstr>
      <vt:lpstr>The War 1914-195:  Illusions &amp; Stalemate</vt:lpstr>
      <vt:lpstr>Trenches of the Western Front</vt:lpstr>
      <vt:lpstr>PowerPoint Presentation</vt:lpstr>
      <vt:lpstr>The Excitement of War (Slide 1 of 2)</vt:lpstr>
      <vt:lpstr>The Excitement of War (Slide 2 of 2)</vt:lpstr>
      <vt:lpstr>MAP 25.2 The Western Front, 1914–1918</vt:lpstr>
      <vt:lpstr>The War 1916-1917:   The Great Slaughter</vt:lpstr>
      <vt:lpstr>MAP 25.3 The Eastern Front, 1914-1918</vt:lpstr>
      <vt:lpstr>The Widening of the War</vt:lpstr>
      <vt:lpstr>A New Kind of Warfare</vt:lpstr>
      <vt:lpstr>Impact of the Machine Gun</vt:lpstr>
      <vt:lpstr>Victims of the Machine Gun</vt:lpstr>
      <vt:lpstr>Film &amp; History: Paths of Glory (1957)</vt:lpstr>
      <vt:lpstr>Images of Everyday Life: Life in the Trenches (Slide 1 of 3)</vt:lpstr>
      <vt:lpstr>Images of Everyday Life: Life in the Trenches (Slide 2 of 3)</vt:lpstr>
      <vt:lpstr>Images of Everyday Life: Life in the Trenches (Slide 3 of 3)</vt:lpstr>
      <vt:lpstr>The Home Front:  The Impact of Total War</vt:lpstr>
      <vt:lpstr>Global Perspectives: Soldiers from Around the World (Slide 1 of 2)</vt:lpstr>
      <vt:lpstr>Global Perspectives: Soldiers from Around the World (Slide 2 of 2)</vt:lpstr>
      <vt:lpstr>The Home Front:  The Impact of Total War (Slide 1 of 2)</vt:lpstr>
      <vt:lpstr>The Home Front:  The Impact of Total War (Slide 2 of 2)</vt:lpstr>
      <vt:lpstr>The Wartime Leaders of Germany</vt:lpstr>
      <vt:lpstr>British Recruiting Poster</vt:lpstr>
      <vt:lpstr>Women Munition Workers in a British Factory  (Slide 1 of 2)</vt:lpstr>
      <vt:lpstr>Women Munition Workers in a British Factory (Slide 2 of 2)</vt:lpstr>
      <vt:lpstr>War and the Russian Revolution</vt:lpstr>
      <vt:lpstr>PowerPoint Presentation</vt:lpstr>
      <vt:lpstr>The Russian Revolution</vt:lpstr>
      <vt:lpstr>The Women’s March in Petrograd</vt:lpstr>
      <vt:lpstr>The Russian Revolution</vt:lpstr>
      <vt:lpstr>How did Lenin modify Marx’s ideas?</vt:lpstr>
      <vt:lpstr>How did Lenin modify Marx’s ideas?</vt:lpstr>
      <vt:lpstr>How did Lenin modify Marx’s ideas?</vt:lpstr>
      <vt:lpstr>Russian Revolution</vt:lpstr>
      <vt:lpstr>The Russian Revolution</vt:lpstr>
      <vt:lpstr>The Russian Revolution</vt:lpstr>
      <vt:lpstr>Lenin and Trotsky (Slide 1 of 2)</vt:lpstr>
      <vt:lpstr>Lenin and Trotsky (Slide 2 of 2)</vt:lpstr>
      <vt:lpstr>MAP 25.4 The Russian Revolution and Civil War</vt:lpstr>
      <vt:lpstr>PowerPoint Presentation</vt:lpstr>
      <vt:lpstr>CHRONOLOGY The Russian Revolution</vt:lpstr>
      <vt:lpstr>The Last Year of the War</vt:lpstr>
      <vt:lpstr>The Last Year of the War</vt:lpstr>
      <vt:lpstr>CHRONOLOGY World War I (Slide 1 of 2)</vt:lpstr>
      <vt:lpstr>CHRONOLOGY World War I (Slide 2 of 2)</vt:lpstr>
      <vt:lpstr>Revolutionary Upheavals  in Germany and Austria-Hungary</vt:lpstr>
      <vt:lpstr>Revolutionary Upheavals</vt:lpstr>
      <vt:lpstr>The Peace Settlement</vt:lpstr>
      <vt:lpstr>The Paris Peace Conference</vt:lpstr>
      <vt:lpstr>The Treaty of Versailles (Slide 1 of 3)</vt:lpstr>
      <vt:lpstr>The Treaty of Versailles (Slide 2 of 3)</vt:lpstr>
      <vt:lpstr>The Treaty of Versailles (Slide 3 of 3)</vt:lpstr>
      <vt:lpstr>The Other Peace Treaties</vt:lpstr>
      <vt:lpstr>The Middle East in 1919</vt:lpstr>
      <vt:lpstr>MAP 25.5 Europe in 1919</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94</cp:revision>
  <dcterms:created xsi:type="dcterms:W3CDTF">2008-08-28T18:47:09Z</dcterms:created>
  <dcterms:modified xsi:type="dcterms:W3CDTF">2018-03-21T05:22:23Z</dcterms:modified>
</cp:coreProperties>
</file>