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9" r:id="rId2"/>
    <p:sldId id="349" r:id="rId3"/>
    <p:sldId id="295" r:id="rId4"/>
    <p:sldId id="321" r:id="rId5"/>
    <p:sldId id="296" r:id="rId6"/>
    <p:sldId id="297" r:id="rId7"/>
    <p:sldId id="322" r:id="rId8"/>
    <p:sldId id="298" r:id="rId9"/>
    <p:sldId id="323" r:id="rId10"/>
    <p:sldId id="324" r:id="rId11"/>
    <p:sldId id="325" r:id="rId12"/>
    <p:sldId id="350" r:id="rId13"/>
    <p:sldId id="351" r:id="rId14"/>
    <p:sldId id="326" r:id="rId15"/>
    <p:sldId id="300" r:id="rId16"/>
    <p:sldId id="327" r:id="rId17"/>
    <p:sldId id="328" r:id="rId18"/>
    <p:sldId id="329" r:id="rId19"/>
    <p:sldId id="301" r:id="rId20"/>
    <p:sldId id="330" r:id="rId21"/>
    <p:sldId id="302" r:id="rId22"/>
    <p:sldId id="331" r:id="rId23"/>
    <p:sldId id="332" r:id="rId24"/>
    <p:sldId id="304" r:id="rId25"/>
    <p:sldId id="333" r:id="rId26"/>
    <p:sldId id="305" r:id="rId27"/>
    <p:sldId id="334" r:id="rId28"/>
    <p:sldId id="335" r:id="rId29"/>
    <p:sldId id="307" r:id="rId30"/>
    <p:sldId id="336" r:id="rId31"/>
    <p:sldId id="353" r:id="rId32"/>
    <p:sldId id="337" r:id="rId33"/>
    <p:sldId id="308" r:id="rId34"/>
    <p:sldId id="338" r:id="rId35"/>
    <p:sldId id="339" r:id="rId36"/>
    <p:sldId id="310" r:id="rId37"/>
    <p:sldId id="340" r:id="rId38"/>
    <p:sldId id="341" r:id="rId39"/>
    <p:sldId id="352" r:id="rId40"/>
    <p:sldId id="311" r:id="rId41"/>
    <p:sldId id="312" r:id="rId42"/>
    <p:sldId id="342" r:id="rId43"/>
    <p:sldId id="314" r:id="rId44"/>
    <p:sldId id="343" r:id="rId45"/>
    <p:sldId id="315" r:id="rId46"/>
    <p:sldId id="344" r:id="rId47"/>
    <p:sldId id="354" r:id="rId48"/>
    <p:sldId id="317" r:id="rId49"/>
    <p:sldId id="318" r:id="rId50"/>
    <p:sldId id="345" r:id="rId51"/>
    <p:sldId id="355" r:id="rId52"/>
    <p:sldId id="319" r:id="rId53"/>
    <p:sldId id="346" r:id="rId54"/>
    <p:sldId id="347" r:id="rId55"/>
    <p:sldId id="320" r:id="rId56"/>
    <p:sldId id="348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69">
          <p15:clr>
            <a:srgbClr val="A4A3A4"/>
          </p15:clr>
        </p15:guide>
        <p15:guide id="4" orient="horz" pos="882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40"/>
    <a:srgbClr val="5C150B"/>
    <a:srgbClr val="EAD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33" autoAdjust="0"/>
  </p:normalViewPr>
  <p:slideViewPr>
    <p:cSldViewPr>
      <p:cViewPr varScale="1">
        <p:scale>
          <a:sx n="69" d="100"/>
          <a:sy n="69" d="100"/>
        </p:scale>
        <p:origin x="2004" y="72"/>
      </p:cViewPr>
      <p:guideLst>
        <p:guide orient="horz" pos="1008"/>
        <p:guide orient="horz" pos="2160"/>
        <p:guide orient="horz" pos="169"/>
        <p:guide orient="horz" pos="882"/>
        <p:guide pos="2880"/>
      </p:guideLst>
    </p:cSldViewPr>
  </p:slideViewPr>
  <p:outlineViewPr>
    <p:cViewPr>
      <p:scale>
        <a:sx n="33" d="100"/>
        <a:sy n="33" d="100"/>
      </p:scale>
      <p:origin x="0" y="1454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5.xml"/><Relationship Id="rId13" Type="http://schemas.openxmlformats.org/officeDocument/2006/relationships/slide" Target="slides/slide54.xml"/><Relationship Id="rId3" Type="http://schemas.openxmlformats.org/officeDocument/2006/relationships/slide" Target="slides/slide20.xml"/><Relationship Id="rId7" Type="http://schemas.openxmlformats.org/officeDocument/2006/relationships/slide" Target="slides/slide30.xml"/><Relationship Id="rId12" Type="http://schemas.openxmlformats.org/officeDocument/2006/relationships/slide" Target="slides/slide53.xml"/><Relationship Id="rId2" Type="http://schemas.openxmlformats.org/officeDocument/2006/relationships/slide" Target="slides/slide7.xml"/><Relationship Id="rId1" Type="http://schemas.openxmlformats.org/officeDocument/2006/relationships/slide" Target="slides/slide4.xml"/><Relationship Id="rId6" Type="http://schemas.openxmlformats.org/officeDocument/2006/relationships/slide" Target="slides/slide28.xml"/><Relationship Id="rId11" Type="http://schemas.openxmlformats.org/officeDocument/2006/relationships/slide" Target="slides/slide50.xml"/><Relationship Id="rId5" Type="http://schemas.openxmlformats.org/officeDocument/2006/relationships/slide" Target="slides/slide25.xml"/><Relationship Id="rId10" Type="http://schemas.openxmlformats.org/officeDocument/2006/relationships/slide" Target="slides/slide46.xml"/><Relationship Id="rId4" Type="http://schemas.openxmlformats.org/officeDocument/2006/relationships/slide" Target="slides/slide23.xml"/><Relationship Id="rId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745661-62E2-4F30-A56E-B254BBDE0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732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 ‘‘</a:t>
            </a:r>
            <a:r>
              <a:rPr lang="en-US" altLang="ja-JP">
                <a:latin typeface="Calibri" panose="020F0502020204030204" pitchFamily="34" charset="0"/>
                <a:ea typeface="ＭＳ Ｐゴシック" panose="020B0600070205080204" pitchFamily="34" charset="-128"/>
              </a:rPr>
              <a:t>Hooverville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’’</a:t>
            </a:r>
            <a:r>
              <a:rPr lang="en-US" altLang="ja-JP">
                <a:latin typeface="Calibri" panose="020F0502020204030204" pitchFamily="34" charset="0"/>
                <a:ea typeface="ＭＳ Ｐゴシック" panose="020B0600070205080204" pitchFamily="34" charset="-128"/>
              </a:rPr>
              <a:t> on the streets of the United States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3AF823-140B-457E-983A-E588180649E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Hitler and the Blood Flag Ritual.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 developing his mass political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movement, Adolf Hitler used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ritualistic ceremonies as a means of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binding party members to his own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person. Here Hitler is shown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touching the ‘‘blood flag,’’ which had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supposedly been stained with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blood of Nazis killed during the Beer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Hall Putsch, to an SS banner while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SS standard-bearer makes a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‘‘blood oath’’ of allegiance: ‘‘I vow to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remain true to my Fu¨hrer, Adolf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Hitler. I bind myself to carry out all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orders conscientiously and without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reluctance. Standards and flags shall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be sacred to me.’’ The SS originated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as Hitler’s personal bodyguard and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later became a secret police force and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instrument of terror in the Nazi state.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D461AB-7F74-487C-8783-25B671FE6F5D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Nazi Mass Spectacle.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Hitler and the Nazis made clever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use of mass spectacles to rally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German people behind the Nazi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regime. These mass demonstrations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evoked intense enthusiasm, as is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evident in this photograph of Hitler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arriving at the Bu¨ckeberg near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Hamelin for the Harvest Festival in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1937. Almost one million people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were present for the celebration.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C23FBEF-D895-4515-A6B5-4D835E1176B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CHRONOLOGY Nazi Germany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3E10C23-EF98-4007-B421-E4914EC8A56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Anti-Semitism in Nazi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Germany. Soon after seizing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power, Hitler and the Nazis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began to translate their anti-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Semitic ideas into anti-Semitic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policies. This photograph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shows one example of Nazi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action against the Jews as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Germans are seen passing by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broken windows of a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Jewish shop in Berlin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morning after Kristallnacht,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Night of Shattered Glass,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when thousands of Jewish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businesses were destroyed.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997D3B-2A09-4461-812F-4219AB59D22C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Stalin and the First Five-Year Plan. After establishing his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dictatorship, Stalin sought to achieve the rapid industrialization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of the Soviet Union as well as the collectivization of agriculture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by his first five-year plan. This poster, published in 1932 with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 photograph of Stalin, celebrates the achievements of that plan.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It reads, ‘‘At the end of the Plan, the basis of collectivization must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be completed.’’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E0CA41-F8A0-4CB6-B2F0-15E7C4735A16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CHRONOLOGY The Soviet Union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B0CA1D-D7FC-4A3D-AB51-4D061CA2295B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Eastern Europe After World War I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D58CAD-A918-4DBC-948E-B13F42712E7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CHRONOLOGY The Authoritarian States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C839FB-89E8-42F4-8AB5-340BC147D9B0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Destruction of Guernica. On April 26, 1937,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German Condor Legion dropped 100,000 tons of explosives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 three hours on the small Basque town of Guernica,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killing 1,654 people and wounding 889. The illustration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shows the ruins of Guernica after the German attack. 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9D7F5A-7BC9-43F5-B7BC-55679AE73DC4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Destruction of Guernica. On April 26, 1937,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German Condor Legion dropped 100,000 tons of explosives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 three hours on the small Basque town of Guernica,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killing 1,654 people and wounding 889.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scene was captured in Pablo Picasso’s Guernica (1937),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 large (11 by 25 feet) Cubist piece that portrays the horror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and human destruction caused by mass bombings.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fragmented bodies include a woman holding her dead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child, dismembered limbs, and terrified horses.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B93025-C64B-4F44-ACF7-CC290FC68F1E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Little Entente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16B7436-C7BA-4F64-9077-58F8118FF1B2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Charleston. Dancing became the rage during the Roaring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Twenties, and the Charleston was the most popular and enduring dance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of the decade. This photograph shows a couple dancing the Charleston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 a scene from the London musical Just a Kiss in 1926.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F8621D0-A279-4E4F-A0CB-D96334696FE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 scene from Triumph of the Will showing one of the many mass rallies at Nuremberg.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8B2A4B1-0E96-4E01-8C90-F19C3C0958F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Hannah Hoch, Cut with the Kitchen Knife Dada Through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Last Weimar Beer Belly Cultural Epoch of Germany. Hannah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Hoch, a prominent figure in the postwar Dada movement, used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photomontage to create images that reflected on women’s issues. In Cut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with the Kitchen Knife (1919), she combined pictures of German political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leaders with sports stars, Dada artists, and scenes from urban life. One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major theme emerged: the confrontation between the anti-Dada world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of German political leaders and the Dada world of revolutionary ideals.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Hoch associated women with Dada and the new world.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FCA76E-9906-49A3-9577-15EAD6327F82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Salvador Dali, The Persistence of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Memory. Surrealism was another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important artistic movement between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wars. Influenced by the theories of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Freudian psychology, Surrealists sought to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reveal the world of the unconscious, or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‘‘greater reality’’ that they believed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existed beyond the world of physical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appearances. As is evident in this 1931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painting, Salvador Dalı´ sought to portray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world of dreams by painting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recognizable objects in unrecognizable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relationships.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F96976-F941-464D-8F3C-E9D65B7687F9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Walter Gropius, The Bauhaus. Walter Gropius was one of Europe’s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pioneers in modern architecture. When the Bauhaus moved to Dessau in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1925, Gropius designed a building for its activities. His straightforward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use of steel, reinforced concrete, and rows of windows reflects the move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to functionalism in modern architecture.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1D3EA7-F362-4402-8DE5-C646AEFB1A5B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488E27-6774-4A2D-9FA8-7783201E0252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Effects of Inflation. The inflationary pressures that had begun in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Germany at the end of World War I intensified during the French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occupation of the Ruhr. By the early 1920s, the value of the German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mark had fallen precipitously. This photograph shows German children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using bundles of worthless money as building blocks. The wads of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money were cheaper than toys.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80BA92-CBBA-43F1-8F64-A0460CAE353F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Great Depression: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Bread Lines in Paris.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Great Depression devastated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European economy and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had serious political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repercussions. Because of its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more balanced economy,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France did not feel the effects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of the depression as quickly as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other European countries. By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1931, however, even France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was experiencing lines of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unemployed people at free food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centers.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FD730A-B97E-4AAB-8AA4-3AEEBE5AC541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CHRONOLOGY The Democratic States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E2CE3F-8C3A-47AF-8113-D078931FE59B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Gandhi. Mahatma Gandhi, India’s ‘‘Great Soul,’’ became the spiritual leader of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India’s struggle for independence from British colonial rule. Unlike many other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nationalist leaders, Gandhi rejected the materialistic culture of the West and urged his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followers to return to the native traditions of the Indian village. To illustrate his point,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as seen in this illustration, Gandhi dressed in the simple Indian dhoti rather than in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Western fashion favored by many of his colleagues. He is also using a manual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spinning wheel to make cotton thread to protest imports of British textiles.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80EB409-D918-446D-8679-21C9209FBBCA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Territory Gained by Italy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CEAD3F9-0442-452F-9E7E-1657B8A336FA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Mussolini, the Iron Duce.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One of Mussolini’s favorite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images of himself was that of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Iron Duce—the strong leader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who is always right.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Consequently, he was often seen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 military-style uniforms and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military poses. This photograph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shows Mussolini in one of his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numerous uniforms with his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Blackshirt bodyguards giving the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Fascist salute.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EFE969-B685-4173-A1AB-04A433A4FB58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CHRONOLOGY Fascist Italy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AE16F4B-E7AE-43E0-8E0A-85970AC5C64A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Expban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-7938" y="6500813"/>
            <a:ext cx="9151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1" descr="Expban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-15875" y="-7938"/>
            <a:ext cx="9159875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4525"/>
            <a:ext cx="43243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49975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2950" y="2895600"/>
            <a:ext cx="4432300" cy="2005013"/>
          </a:xfrm>
        </p:spPr>
        <p:txBody>
          <a:bodyPr/>
          <a:lstStyle>
            <a:lvl1pPr>
              <a:defRPr sz="36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862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1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43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47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65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75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58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53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44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65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31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xpbann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600200"/>
            <a:ext cx="80343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040"/>
        </a:buClr>
        <a:buSzPct val="75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040"/>
        </a:buClr>
        <a:buSzPct val="75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40"/>
        </a:buClr>
        <a:buSzPct val="75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40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040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itle 1"/>
          <p:cNvSpPr>
            <a:spLocks noChangeArrowheads="1"/>
          </p:cNvSpPr>
          <p:nvPr/>
        </p:nvSpPr>
        <p:spPr bwMode="auto">
          <a:xfrm>
            <a:off x="4714875" y="2298700"/>
            <a:ext cx="41640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ea typeface="ＭＳ Ｐゴシック" charset="0"/>
                <a:cs typeface="Calibri"/>
              </a:rPr>
              <a:t>Chapter 26</a:t>
            </a:r>
            <a:endParaRPr lang="en-US" sz="300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9938" y="2895600"/>
            <a:ext cx="4432300" cy="20050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b="1" dirty="0">
                <a:solidFill>
                  <a:srgbClr val="008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The Futile Search for a New Stability:</a:t>
            </a:r>
            <a:br>
              <a:rPr lang="en-US" altLang="en-US" sz="3000" b="1" dirty="0">
                <a:solidFill>
                  <a:srgbClr val="008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</a:br>
            <a:r>
              <a:rPr lang="en-US" altLang="en-US" sz="3000" b="1" dirty="0">
                <a:solidFill>
                  <a:srgbClr val="008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Europe Between the Wars,  </a:t>
            </a:r>
            <a:br>
              <a:rPr lang="en-US" altLang="en-US" sz="3000" b="1" dirty="0">
                <a:solidFill>
                  <a:srgbClr val="008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</a:br>
            <a:r>
              <a:rPr lang="en-US" altLang="en-US" sz="3000" b="1" dirty="0">
                <a:solidFill>
                  <a:srgbClr val="008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34" charset="-128"/>
              </a:rPr>
              <a:t>1919–1939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228600"/>
            <a:ext cx="84534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Democratic States in the West (Slide 2 of 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600200"/>
            <a:ext cx="7769225" cy="41132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Scandinavian States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Socialist governments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Expansion of social services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High taxes and large bureaucracies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United States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Franklin D. Roosevelt (1933-1945) and active government intervention in the economy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New Deal: relief, recovery, and reform</a:t>
            </a:r>
          </a:p>
          <a:p>
            <a:pPr lvl="3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Public works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Slow recovery: continuing crises of unemployment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8458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CHRONOLOGY The Democratic States: Great Britain</a:t>
            </a:r>
            <a:endParaRPr lang="en-US" dirty="0"/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p799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0400"/>
              </p:ext>
            </p:extLst>
          </p:nvPr>
        </p:nvGraphicFramePr>
        <p:xfrm>
          <a:off x="1006475" y="1676400"/>
          <a:ext cx="7848600" cy="3636540"/>
        </p:xfrm>
        <a:graphic>
          <a:graphicData uri="http://schemas.openxmlformats.org/drawingml/2006/table">
            <a:tbl>
              <a:tblPr firstRow="1"/>
              <a:tblGrid>
                <a:gridCol w="5783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Event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Dates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First </a:t>
                      </a:r>
                      <a:r>
                        <a:rPr lang="en-US" sz="25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Labour</a:t>
                      </a: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Party government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Conservative Party government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1924–1929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General strike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Second </a:t>
                      </a:r>
                      <a:r>
                        <a:rPr lang="en-US" sz="25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Labour</a:t>
                      </a:r>
                      <a:r>
                        <a:rPr lang="en-US" sz="2500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Party government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1929–1931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Beginning of National Government coalition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457200"/>
          </a:xfrm>
        </p:spPr>
        <p:txBody>
          <a:bodyPr/>
          <a:lstStyle/>
          <a:p>
            <a:r>
              <a:rPr lang="en-US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CHRONOLOGY The Democratic States: France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242111"/>
              </p:ext>
            </p:extLst>
          </p:nvPr>
        </p:nvGraphicFramePr>
        <p:xfrm>
          <a:off x="990600" y="1752600"/>
          <a:ext cx="7848600" cy="1104096"/>
        </p:xfrm>
        <a:graphic>
          <a:graphicData uri="http://schemas.openxmlformats.org/drawingml/2006/table">
            <a:tbl>
              <a:tblPr firstRow="1"/>
              <a:tblGrid>
                <a:gridCol w="5783179">
                  <a:extLst>
                    <a:ext uri="{9D8B030D-6E8A-4147-A177-3AD203B41FA5}">
                      <a16:colId xmlns:a16="http://schemas.microsoft.com/office/drawing/2014/main" val="2902183197"/>
                    </a:ext>
                  </a:extLst>
                </a:gridCol>
                <a:gridCol w="2065421">
                  <a:extLst>
                    <a:ext uri="{9D8B030D-6E8A-4147-A177-3AD203B41FA5}">
                      <a16:colId xmlns:a16="http://schemas.microsoft.com/office/drawing/2014/main" val="466846438"/>
                    </a:ext>
                  </a:extLst>
                </a:gridCol>
              </a:tblGrid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Event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078748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Formation of the Popular Front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786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7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457200"/>
          </a:xfrm>
        </p:spPr>
        <p:txBody>
          <a:bodyPr/>
          <a:lstStyle/>
          <a:p>
            <a:r>
              <a:rPr lang="en-US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CHRONOLOGY The Democratic States: United States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11279"/>
              </p:ext>
            </p:extLst>
          </p:nvPr>
        </p:nvGraphicFramePr>
        <p:xfrm>
          <a:off x="990600" y="1828800"/>
          <a:ext cx="7848600" cy="2208192"/>
        </p:xfrm>
        <a:graphic>
          <a:graphicData uri="http://schemas.openxmlformats.org/drawingml/2006/table">
            <a:tbl>
              <a:tblPr firstRow="1"/>
              <a:tblGrid>
                <a:gridCol w="5783179">
                  <a:extLst>
                    <a:ext uri="{9D8B030D-6E8A-4147-A177-3AD203B41FA5}">
                      <a16:colId xmlns:a16="http://schemas.microsoft.com/office/drawing/2014/main" val="1009959955"/>
                    </a:ext>
                  </a:extLst>
                </a:gridCol>
                <a:gridCol w="2065421">
                  <a:extLst>
                    <a:ext uri="{9D8B030D-6E8A-4147-A177-3AD203B41FA5}">
                      <a16:colId xmlns:a16="http://schemas.microsoft.com/office/drawing/2014/main" val="3041902531"/>
                    </a:ext>
                  </a:extLst>
                </a:gridCol>
              </a:tblGrid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Event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426024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Election of Franklin D. Roosevelt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192524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Beginning of the New Deal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650625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Second New Deal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511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33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228600"/>
            <a:ext cx="84534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European States and the World: 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Colonial Empires (Slide 1 of 2)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676400"/>
            <a:ext cx="7769225" cy="4633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The Middle East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New modernizing regimes</a:t>
            </a:r>
          </a:p>
          <a:p>
            <a:pPr marL="1143000"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latin typeface="Calibri" pitchFamily="34" charset="0"/>
                <a:ea typeface="ＭＳ Ｐゴシック" pitchFamily="34" charset="-128"/>
              </a:rPr>
              <a:t>1932: Independent government in Saudi Arabia</a:t>
            </a:r>
          </a:p>
          <a:p>
            <a:pPr marL="1143000"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latin typeface="Calibri" pitchFamily="34" charset="0"/>
                <a:ea typeface="ＭＳ Ｐゴシック" pitchFamily="34" charset="-128"/>
              </a:rPr>
              <a:t>Mustafa Kemal/Atatürk (1881 – 1938) and a new Westernized Turkey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India</a:t>
            </a:r>
            <a:endParaRPr lang="en-US" altLang="en-US" sz="2800" dirty="0">
              <a:latin typeface="Calibri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Gandhi (1869 – 1948)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1919: Amritsar Massacre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Civil disobedience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1935: British grant India limited internal self-government </a:t>
            </a:r>
          </a:p>
          <a:p>
            <a:pPr marL="457200" lvl="1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Gandhi</a:t>
            </a:r>
            <a:endParaRPr lang="en-US" dirty="0"/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p800</a:t>
            </a: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803275"/>
            <a:ext cx="44704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762000" y="5410200"/>
            <a:ext cx="762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Mahatma Gandhi, India’s ‘‘Great Soul,’’ became the spiritual leader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India’s struggle for independence from British colonial rule. </a:t>
            </a:r>
            <a:endParaRPr lang="en-US" alt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228600"/>
            <a:ext cx="84534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European States and the World: 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Colonial Empires (Slide 2 of 2)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828800"/>
            <a:ext cx="7769225" cy="4633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Africa</a:t>
            </a:r>
          </a:p>
          <a:p>
            <a:pPr marL="740664" eaLnBrk="1" hangingPunct="1">
              <a:lnSpc>
                <a:spcPct val="80000"/>
              </a:lnSpc>
              <a:defRPr/>
            </a:pPr>
            <a:r>
              <a:rPr lang="en-US" altLang="en-US" sz="2800" dirty="0">
                <a:latin typeface="Calibri" pitchFamily="34" charset="0"/>
                <a:ea typeface="ＭＳ Ｐゴシック" pitchFamily="34" charset="-128"/>
              </a:rPr>
              <a:t>Disappointed hopes following WWI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Post-war activism and protest</a:t>
            </a:r>
          </a:p>
          <a:p>
            <a:pPr marL="1143000"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latin typeface="Calibri" pitchFamily="34" charset="0"/>
                <a:ea typeface="ＭＳ Ｐゴシック" pitchFamily="34" charset="-128"/>
              </a:rPr>
              <a:t>Trade unions in Nigeria and South Africa</a:t>
            </a:r>
          </a:p>
          <a:p>
            <a:pPr marL="1143000"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latin typeface="Calibri" pitchFamily="34" charset="0"/>
                <a:ea typeface="ＭＳ Ｐゴシック" pitchFamily="34" charset="-128"/>
              </a:rPr>
              <a:t>1929: Nigerian women killed at protest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African leaders and calls for independence</a:t>
            </a:r>
          </a:p>
          <a:p>
            <a:pPr marL="1143000"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latin typeface="Calibri" pitchFamily="34" charset="0"/>
                <a:ea typeface="ＭＳ Ｐゴシック" pitchFamily="34" charset="-128"/>
              </a:rPr>
              <a:t>Pan-Africanism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W. E. B. Du Bois (1868 – 1963)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Marcus Garvey (1887 – 1940)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dirty="0" err="1">
                <a:latin typeface="Calibri" pitchFamily="34" charset="0"/>
                <a:ea typeface="ＭＳ Ｐゴシック" pitchFamily="34" charset="-128"/>
              </a:rPr>
              <a:t>Jomo</a:t>
            </a: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 Kenyatta (1894 – 1978) </a:t>
            </a:r>
          </a:p>
          <a:p>
            <a:pPr marL="1600200" lvl="2" eaLnBrk="1" hangingPunct="1">
              <a:lnSpc>
                <a:spcPct val="80000"/>
              </a:lnSpc>
              <a:defRPr/>
            </a:pPr>
            <a:r>
              <a:rPr lang="en-US" altLang="en-US" i="1" dirty="0">
                <a:latin typeface="Calibri" pitchFamily="34" charset="0"/>
                <a:ea typeface="ＭＳ Ｐゴシック" pitchFamily="34" charset="-128"/>
              </a:rPr>
              <a:t>Facing Mount Kenya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-152400"/>
            <a:ext cx="8453437" cy="1447800"/>
          </a:xfrm>
        </p:spPr>
        <p:txBody>
          <a:bodyPr/>
          <a:lstStyle/>
          <a:p>
            <a:pPr eaLnBrk="1" hangingPunct="1"/>
            <a:r>
              <a:rPr lang="en-US" altLang="en-US" sz="3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Authoritarian and Totalitarian States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715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Historians Debate: The Retreat from Democracy: Did Europe Have Totalitarian States? 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New mass electorate and the movement toward radicalized politics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Class and gender divisions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modern totalitarian state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Characteristics: single leader and single party with active commitment of citizens</a:t>
            </a:r>
          </a:p>
          <a:p>
            <a:pPr lvl="3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Mass propaganda techniques and high speed communication</a:t>
            </a:r>
          </a:p>
          <a:p>
            <a:pPr lvl="3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Domination of all aspects of life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term totalitarian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0"/>
            <a:ext cx="84534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Fascist Italy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212" y="1295400"/>
            <a:ext cx="7769225" cy="41132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Impact of World War I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Inability of government to deal with problems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Birth of Fascism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Benito Mussolini (1883-1945)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Formation of the </a:t>
            </a:r>
            <a:r>
              <a:rPr lang="en-US" altLang="en-US" i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Fascio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di </a:t>
            </a:r>
            <a:r>
              <a:rPr lang="en-US" altLang="en-US" i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Combattimento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, 1919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Combining anticommunism, antistrike activity, nationalist rhetoric, and brute force</a:t>
            </a:r>
          </a:p>
          <a:p>
            <a:pPr lvl="3" eaLnBrk="1" hangingPunct="1"/>
            <a:r>
              <a:rPr lang="en-US" altLang="en-US" i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Squadristi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, armed Fascists</a:t>
            </a:r>
          </a:p>
          <a:p>
            <a:pPr lvl="3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Resulting parliamentary gains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March on Rome, 1922</a:t>
            </a:r>
          </a:p>
          <a:p>
            <a:pPr lvl="3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Mussolini appointed prime minister, October 29, 1922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Territory Gained by Italy</a:t>
            </a:r>
            <a:endParaRPr lang="en-US" dirty="0"/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p802</a:t>
            </a:r>
          </a:p>
        </p:txBody>
      </p:sp>
      <p:pic>
        <p:nvPicPr>
          <p:cNvPr id="15365" name="Picture 2" descr="Map shows South Tyrol (shaded in purple), a province in northern Italy and Yugoslavia (shaded in orange) located east of Adriatic Sea. " title="Territory Gained by Ital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301750"/>
            <a:ext cx="51720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" y="152400"/>
            <a:ext cx="8491537" cy="4572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2" y="838200"/>
            <a:ext cx="8034337" cy="4953000"/>
          </a:xfrm>
        </p:spPr>
        <p:txBody>
          <a:bodyPr/>
          <a:lstStyle/>
          <a:p>
            <a:r>
              <a:rPr lang="en-US" sz="2200" dirty="0">
                <a:latin typeface="Calibri" panose="020F0502020204030204" pitchFamily="34" charset="0"/>
              </a:rPr>
              <a:t>​What was the impact of World War I, and what problems did European countries face in the 1920s?</a:t>
            </a:r>
          </a:p>
          <a:p>
            <a:r>
              <a:rPr lang="en-US" sz="2200" dirty="0">
                <a:latin typeface="Calibri" panose="020F0502020204030204" pitchFamily="34" charset="0"/>
              </a:rPr>
              <a:t>​How did France, Great Britain, and the United States respond to the various crises, including the Great Depression, that they faced in the interwar years? How did World War I affect Europe’s colonies in Asia and Africa?</a:t>
            </a:r>
          </a:p>
          <a:p>
            <a:r>
              <a:rPr lang="en-US" sz="2200" dirty="0">
                <a:latin typeface="Calibri" panose="020F0502020204030204" pitchFamily="34" charset="0"/>
              </a:rPr>
              <a:t>​Why did many European states experience a retreat from democracy in the interwar years? What are the characteristics of so-called totalitarian states, and to what degree were these characteristics present in Fascist Italy, Nazi Germany, and Stalinist Russia?</a:t>
            </a:r>
          </a:p>
          <a:p>
            <a:r>
              <a:rPr lang="en-US" sz="2200" dirty="0">
                <a:latin typeface="Calibri" panose="020F0502020204030204" pitchFamily="34" charset="0"/>
              </a:rPr>
              <a:t>​What new dimensions in mass culture and mass leisure emerged during the interwar years, and what role did these activities play in Italy, Germany, and the Soviet Union?</a:t>
            </a:r>
          </a:p>
          <a:p>
            <a:r>
              <a:rPr lang="en-US" sz="2200" dirty="0">
                <a:latin typeface="Calibri" panose="020F0502020204030204" pitchFamily="34" charset="0"/>
              </a:rPr>
              <a:t>​What were the main cultural and intellectual trends in the interwar years?</a:t>
            </a:r>
          </a:p>
        </p:txBody>
      </p:sp>
    </p:spTree>
    <p:extLst>
      <p:ext uri="{BB962C8B-B14F-4D97-AF65-F5344CB8AC3E}">
        <p14:creationId xmlns:p14="http://schemas.microsoft.com/office/powerpoint/2010/main" val="741855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>
          <a:xfrm>
            <a:off x="660400" y="15658"/>
            <a:ext cx="8483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Mussolini and the Italian Fascist State</a:t>
            </a:r>
          </a:p>
        </p:txBody>
      </p:sp>
      <p:sp>
        <p:nvSpPr>
          <p:cNvPr id="2765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60400" y="1295400"/>
            <a:ext cx="7769225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Fascist Government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Fascist dictatorship established, 1926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New policies: press laws, police laws, and a political monopoly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Mussolini’s view of a Fascist state: totalitarian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Molding Italians into a single community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Young Fascists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Attitudes toward women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Family as the pillar of the state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Never achieves the degree of control achieved in Germany or Soviet Union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Compromise with traditional institutions: Lateran Accords, February 1929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Mussolini, the Iron Duce</a:t>
            </a:r>
            <a:endParaRPr lang="en-US" dirty="0"/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p803</a:t>
            </a:r>
          </a:p>
        </p:txBody>
      </p:sp>
      <p:pic>
        <p:nvPicPr>
          <p:cNvPr id="286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36625"/>
            <a:ext cx="5410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2"/>
          <p:cNvSpPr>
            <a:spLocks noChangeArrowheads="1"/>
          </p:cNvSpPr>
          <p:nvPr/>
        </p:nvSpPr>
        <p:spPr bwMode="auto">
          <a:xfrm>
            <a:off x="936625" y="5334000"/>
            <a:ext cx="7270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One of Mussolini’s favorite images of himself was that of the Iron Duce—the strong leader who is always right.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8458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CHRONOLOGY Fascist Italy</a:t>
            </a:r>
            <a:endParaRPr lang="en-US" dirty="0"/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p805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4116"/>
              </p:ext>
            </p:extLst>
          </p:nvPr>
        </p:nvGraphicFramePr>
        <p:xfrm>
          <a:off x="1143000" y="990600"/>
          <a:ext cx="7543800" cy="5410200"/>
        </p:xfrm>
        <a:graphic>
          <a:graphicData uri="http://schemas.openxmlformats.org/drawingml/2006/table">
            <a:tbl>
              <a:tblPr firstRow="1"/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Event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Creation of </a:t>
                      </a:r>
                      <a:r>
                        <a:rPr lang="en-US" sz="2500" i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Fascio di Combattimento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i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Squadristi</a:t>
                      </a: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violence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1920–1921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Fascists win thirty-five</a:t>
                      </a:r>
                      <a:r>
                        <a:rPr lang="en-US" sz="2500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seats in Parliament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2983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Mussolini is made prime minister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Electoral victory for Fascists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38803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Establishment of Fascist dictatorship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1925–1926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Lateran Accords with Catholic Church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152400"/>
            <a:ext cx="8453437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Hitler and Nazi Germany (Slide 1 of 2)</a:t>
            </a:r>
          </a:p>
        </p:txBody>
      </p:sp>
      <p:sp>
        <p:nvSpPr>
          <p:cNvPr id="327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90563" y="1143000"/>
            <a:ext cx="7769225" cy="4508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Weimar Germany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Unresolved political and economic problems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Emergence of Adolf Hitler (1889 – 1945)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Formation of ideologies of racism, nationalism, and struggle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Rise of the Nazis</a:t>
            </a:r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National Socialist German Workers’ Party (Nazi), 1921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Sturmabteilung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 (SA): Storm Troops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Failed Munich Beer Hall Putsch, 1923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Hitler imprisoned: 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Mein Kampf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Hitler and the Blood Flag Ritual</a:t>
            </a:r>
            <a:endParaRPr lang="en-US" dirty="0"/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p807</a:t>
            </a:r>
          </a:p>
        </p:txBody>
      </p:sp>
      <p:pic>
        <p:nvPicPr>
          <p:cNvPr id="3379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838200"/>
            <a:ext cx="59499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2"/>
          <p:cNvSpPr>
            <a:spLocks noChangeArrowheads="1"/>
          </p:cNvSpPr>
          <p:nvPr/>
        </p:nvSpPr>
        <p:spPr bwMode="auto">
          <a:xfrm>
            <a:off x="914400" y="5588000"/>
            <a:ext cx="731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In developing his mass political movement, Adolf Hitler used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ritualistic ceremonies as a means of binding party members to his own person. </a:t>
            </a:r>
            <a:endParaRPr lang="en-US" altLang="en-US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0"/>
            <a:ext cx="84534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Hitler and Nazi Germany (Slide 2 of 2)</a:t>
            </a: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69225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Hitler’s New Tactics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Need for a lawful takeover of power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Organization: </a:t>
            </a:r>
            <a:r>
              <a:rPr lang="en-US" altLang="en-US" i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Führeprinzip</a:t>
            </a:r>
            <a:endParaRPr lang="en-US" altLang="en-US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Nazi success in the Reichstag with 1932 election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Support of middle-class voters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Nazi Seizure of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Political maneuvering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Innovative electioneering techniques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Hermann </a:t>
            </a:r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Göring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(1893 – 1946): legal Nazi terror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Enabling Act, March 1933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i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Gleichschaltung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, coordination of all institutions under Nazi control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final stages: eliminating threats from the SA and the death of Hindenburg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The Nazi Mass Spectacle</a:t>
            </a:r>
            <a:endParaRPr lang="en-US" dirty="0"/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p810</a:t>
            </a:r>
          </a:p>
        </p:txBody>
      </p:sp>
      <p:pic>
        <p:nvPicPr>
          <p:cNvPr id="3686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636588"/>
            <a:ext cx="70326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517525" y="5721350"/>
            <a:ext cx="8108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Hitler and the Nazis made clever use of mass spectacles to rally the German people behind the Nazi regime. </a:t>
            </a:r>
            <a:endParaRPr lang="en-US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8458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CHRONOLOGY Nazi Germany</a:t>
            </a:r>
            <a:endParaRPr lang="en-US" dirty="0"/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8575675" y="6604000"/>
            <a:ext cx="56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p811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58519"/>
              </p:ext>
            </p:extLst>
          </p:nvPr>
        </p:nvGraphicFramePr>
        <p:xfrm>
          <a:off x="870037" y="685800"/>
          <a:ext cx="8089726" cy="5968800"/>
        </p:xfrm>
        <a:graphic>
          <a:graphicData uri="http://schemas.openxmlformats.org/drawingml/2006/table">
            <a:tbl>
              <a:tblPr firstRow="1"/>
              <a:tblGrid>
                <a:gridCol w="466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Event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Dates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Hitler as Munich politician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1919–1923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Beer Hall Putsch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Nazis win 107 seats in Reichstag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1930 (September)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Hitler is made chancellor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1933 (January 30)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Reichstag fire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1933 (February 27)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Enabling Act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1933 (March 23)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877768"/>
                  </a:ext>
                </a:extLst>
              </a:tr>
              <a:tr h="509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Purge of the 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1934 (June 30)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Hindenburg dies; Hitler as sole ruler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1934 (August 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Nuremberg laws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i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Kristallnacht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1938 (November 9–10)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152400"/>
            <a:ext cx="8453437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Nazi State (1933-1939)</a:t>
            </a:r>
          </a:p>
        </p:txBody>
      </p:sp>
      <p:sp>
        <p:nvSpPr>
          <p:cNvPr id="4096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69225" cy="4584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Developing the “Total State”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Creation of a unified Aryan racial state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Mass demonstrations and spectacles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Constant rivalry gives Hitler power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Economic control and the drop in unemployment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Heinrich Himmler and the 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Schutzstaffeln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 (SS)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Churches and education brought under Nazi control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Hitler Jugend 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(Hitler Youth) and </a:t>
            </a: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Bund Deutscher Mädel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 (German Girls Association)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Influence of Nazi ideas on working women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Strong anti-Semitism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Nuremberg laws, September 1935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Kristallnacht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: November 9-10, 1938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Restrictions on Jews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Anti-Semitism in Nazi Germany</a:t>
            </a:r>
            <a:endParaRPr lang="en-US" dirty="0"/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8575675" y="6604000"/>
            <a:ext cx="56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p811</a:t>
            </a:r>
          </a:p>
        </p:txBody>
      </p:sp>
      <p:pic>
        <p:nvPicPr>
          <p:cNvPr id="4198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609600"/>
            <a:ext cx="77914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931863" y="5864225"/>
            <a:ext cx="7373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Soon after seizing power, Hitler and the Nazis began to translate their anti-Semitic ideas into anti-Semitic policies. 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 ‘‘</a:t>
            </a:r>
            <a:r>
              <a:rPr lang="en-US" altLang="ja-JP" sz="3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Hooverville</a:t>
            </a: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’’</a:t>
            </a:r>
            <a:r>
              <a:rPr lang="en-US" altLang="ja-JP" sz="3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on the streets of the United States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p792</a:t>
            </a: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868363"/>
            <a:ext cx="66230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0"/>
            <a:ext cx="8453437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Soviet Union</a:t>
            </a:r>
          </a:p>
        </p:txBody>
      </p:sp>
      <p:sp>
        <p:nvSpPr>
          <p:cNvPr id="440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90563" y="609600"/>
            <a:ext cx="8148637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Communists won Civil War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Use of terror and “war communism”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Gov</a:t>
            </a:r>
            <a:r>
              <a:rPr lang="en-US" altLang="en-US" sz="26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requisition of food causes fierce peasant resistance and leads to famine (5 million dead)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Industrial collapse as Russia is exhausted.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New </a:t>
            </a:r>
            <a:r>
              <a:rPr lang="en-US" altLang="en-US" b="1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Economic </a:t>
            </a:r>
            <a:r>
              <a:rPr lang="en-US" altLang="en-US" b="1" u="sng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Lenin’s plan to save the USSR</a:t>
            </a:r>
            <a:endParaRPr lang="en-US" altLang="en-US" sz="26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Modified </a:t>
            </a:r>
            <a:r>
              <a:rPr lang="en-US" altLang="en-US" sz="26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capitalism! Allowed some private selling and trading of small farms and businesses. </a:t>
            </a:r>
            <a:endParaRPr lang="en-US" altLang="en-US" sz="26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Union of Socialist Republics established, 1922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Revived </a:t>
            </a:r>
            <a:r>
              <a:rPr lang="en-US" altLang="en-US" sz="26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economy; intended to be temporary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Created wealthy class of </a:t>
            </a:r>
            <a:r>
              <a:rPr lang="en-US" altLang="en-US" sz="2200" b="1" u="sng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kulaks</a:t>
            </a:r>
            <a:r>
              <a:rPr lang="en-US" altLang="en-US" sz="2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again (remember that Lenin had previously persecuted them).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Created bigger government and powerful state government (is that what Marx intended?)</a:t>
            </a:r>
            <a:endParaRPr lang="en-US" altLang="en-US" sz="2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3" y="838200"/>
            <a:ext cx="803433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Struggle for 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Lenin suffers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strokes, dies in 1924.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He had been a one-man ruler, so what now?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Division of the </a:t>
            </a:r>
            <a:r>
              <a:rPr lang="en-US" altLang="en-US" b="1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Politburo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Leon Trotsky and the </a:t>
            </a:r>
            <a:r>
              <a:rPr lang="en-US" altLang="en-US" u="sng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Left-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want to end the NEP, industrialize rapidly, and </a:t>
            </a:r>
            <a:r>
              <a:rPr lang="en-US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world-wide communist revolution.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u="sng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Right-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focus on strengthening the USSR, continue the NEP, against rapid industrialization.</a:t>
            </a:r>
            <a:endParaRPr lang="en-US" altLang="en-US" u="sng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Joseph Stalin (1879 – 1953)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From general party secretary to Communist Party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control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Supported strengthening the USSR “socialism in one country”.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Had Trotsky expelled, then killed.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Expels the Old Bolsheviks in 1929; starts new dictatorship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0"/>
            <a:ext cx="84534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Stalinist Era (1929-1939)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305800" cy="5867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Sweeping Economic, Social, and Political Revolution</a:t>
            </a:r>
          </a:p>
          <a:p>
            <a:pPr lvl="1" eaLnBrk="1" hangingPunct="1"/>
            <a:r>
              <a:rPr lang="en-US" altLang="en-US" sz="2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First Five-Year Plan, 1928</a:t>
            </a:r>
          </a:p>
          <a:p>
            <a:pPr lvl="2" eaLnBrk="1" hangingPunct="1"/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Emphasis on industry</a:t>
            </a:r>
          </a:p>
          <a:p>
            <a:pPr lvl="2" eaLnBrk="1" hangingPunct="1"/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Real wages declined</a:t>
            </a:r>
          </a:p>
          <a:p>
            <a:pPr lvl="2" eaLnBrk="1" hangingPunct="1"/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Use of 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propaganda and the “</a:t>
            </a:r>
            <a:r>
              <a:rPr lang="en-US" altLang="en-US" sz="2000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Stakhanov</a:t>
            </a:r>
            <a:r>
              <a:rPr lang="en-US" altLang="en-US" sz="2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cult”</a:t>
            </a:r>
            <a:endParaRPr lang="en-US" altLang="en-US" sz="20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Rapid collectivization of agriculture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Famine of 1932-1933; 10 million peasants died</a:t>
            </a:r>
          </a:p>
          <a:p>
            <a:pPr lvl="1" eaLnBrk="1" hangingPunct="1"/>
            <a:r>
              <a:rPr lang="en-US" altLang="en-US" sz="2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Political control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Stalin dictatorship established, 1929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Political purge, 1936-1938; 8 million arrested</a:t>
            </a:r>
          </a:p>
          <a:p>
            <a:pPr lvl="1" eaLnBrk="1" hangingPunct="1"/>
            <a:r>
              <a:rPr lang="en-US" altLang="en-US" sz="2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Impact on citizens’ </a:t>
            </a:r>
            <a:r>
              <a:rPr lang="en-US" altLang="en-US" sz="26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lives</a:t>
            </a:r>
          </a:p>
          <a:p>
            <a:pPr lvl="2" eaLnBrk="1" hangingPunct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Reduced women’s rights, emphasis on family, birthrate.</a:t>
            </a:r>
          </a:p>
          <a:p>
            <a:pPr lvl="2" eaLnBrk="1" hangingPunct="1"/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Higher education for all, especially for engineering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Stalin and the First Five-Year Plan</a:t>
            </a:r>
            <a:endParaRPr lang="en-US" dirty="0"/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p813</a:t>
            </a:r>
          </a:p>
        </p:txBody>
      </p:sp>
      <p:pic>
        <p:nvPicPr>
          <p:cNvPr id="4608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685800"/>
            <a:ext cx="37179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304800" y="5732463"/>
            <a:ext cx="845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After establishing his dictatorship, Stalin sought to achieve the rapid industrialization of the Soviet Union as well as the collectivization of agriculture by his first five-year plan. 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76200"/>
            <a:ext cx="8458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CHRONOLOGY The Soviet Union</a:t>
            </a:r>
            <a:endParaRPr lang="en-US" dirty="0"/>
          </a:p>
        </p:txBody>
      </p:sp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p813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68317"/>
              </p:ext>
            </p:extLst>
          </p:nvPr>
        </p:nvGraphicFramePr>
        <p:xfrm>
          <a:off x="990600" y="1044193"/>
          <a:ext cx="7848600" cy="4188588"/>
        </p:xfrm>
        <a:graphic>
          <a:graphicData uri="http://schemas.openxmlformats.org/drawingml/2006/table">
            <a:tbl>
              <a:tblPr firstRow="1"/>
              <a:tblGrid>
                <a:gridCol w="5783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Event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Dates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New Economic Policy begins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Death of Lenin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Trotsky</a:t>
                      </a:r>
                      <a:r>
                        <a:rPr lang="en-US" sz="2500" baseline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is</a:t>
                      </a: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expelled from the Communist Party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First five-year plan begins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Stalin’s dictatorship is established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Height of Stalin’s purges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1936–1938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 noChangeArrowheads="1"/>
          </p:cNvSpPr>
          <p:nvPr>
            <p:ph type="title"/>
          </p:nvPr>
        </p:nvSpPr>
        <p:spPr>
          <a:xfrm>
            <a:off x="65031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Authoritarianism in Eastern Europe</a:t>
            </a:r>
          </a:p>
        </p:txBody>
      </p:sp>
      <p:sp>
        <p:nvSpPr>
          <p:cNvPr id="5017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7888" y="1176403"/>
            <a:ext cx="7769225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Post-War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From political democracy to authoritarian regimes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Problems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Little or no tradition of liberalism and parliamentary politics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No substantial middle class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Rural and agrarian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Ethnic conflicts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Fear of upheaval creates quest for order and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Eastern Europe After World War I</a:t>
            </a:r>
            <a:endParaRPr lang="en-US" dirty="0"/>
          </a:p>
        </p:txBody>
      </p:sp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p815</a:t>
            </a:r>
          </a:p>
        </p:txBody>
      </p:sp>
      <p:pic>
        <p:nvPicPr>
          <p:cNvPr id="27653" name="Picture 2" descr="Map shows the following states (most of them located in Central Europe) marked:&#10;Germany, Danzig, Lithuania, Poland, Soviet union, Czechoslovakia, Austria, Hungary, Romania, Yugoslavia, Italy, Albania, Greece, Bulgaria, and Turkey.   " title="Eastern Europe After World War 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87413"/>
            <a:ext cx="44196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Dictatorship in the Iberian Peninsula</a:t>
            </a:r>
          </a:p>
        </p:txBody>
      </p:sp>
      <p:sp>
        <p:nvSpPr>
          <p:cNvPr id="5325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52463" y="1447800"/>
            <a:ext cx="7769225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Formation of a Spanish Republic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Instability and political turmoil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Military revolt led by Francisco Franco (1892 – 1975)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Spanish Civil War, 1936-1939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split between Republicans and Nationalists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Foreign intervention and its consequences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Franco Regime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Dictatorship favoring tradition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Portugal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Strongman Antonio Salazar (1889 – 1970)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8458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CHRONOLOGY The Authoritarian States: Eastern Europe</a:t>
            </a:r>
            <a:endParaRPr lang="en-US" dirty="0"/>
          </a:p>
        </p:txBody>
      </p:sp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p816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883819"/>
              </p:ext>
            </p:extLst>
          </p:nvPr>
        </p:nvGraphicFramePr>
        <p:xfrm>
          <a:off x="977030" y="1600200"/>
          <a:ext cx="7848600" cy="4285044"/>
        </p:xfrm>
        <a:graphic>
          <a:graphicData uri="http://schemas.openxmlformats.org/drawingml/2006/table">
            <a:tbl>
              <a:tblPr firstRow="1"/>
              <a:tblGrid>
                <a:gridCol w="5783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Event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Dates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Pilsudski creates military dictatorship in Poland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Alexander I creates royal dictatorship in Yugoslavia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Gömbös</a:t>
                      </a: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is made prime minister in Hungary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Dictatorship of General Metaxas in Greece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Carol II crushes Iron Guard and imposes authoritarian rule in Romania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457200"/>
          </a:xfrm>
        </p:spPr>
        <p:txBody>
          <a:bodyPr/>
          <a:lstStyle/>
          <a:p>
            <a:r>
              <a:rPr lang="en-US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CHRONOLOGY The Authoritarian States: Eastern Europe: Spain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521330"/>
              </p:ext>
            </p:extLst>
          </p:nvPr>
        </p:nvGraphicFramePr>
        <p:xfrm>
          <a:off x="990600" y="1676400"/>
          <a:ext cx="7848600" cy="2760240"/>
        </p:xfrm>
        <a:graphic>
          <a:graphicData uri="http://schemas.openxmlformats.org/drawingml/2006/table">
            <a:tbl>
              <a:tblPr firstRow="1"/>
              <a:tblGrid>
                <a:gridCol w="5783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Event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Dates</a:t>
                      </a:r>
                      <a:endParaRPr lang="en-US" sz="25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Dictatorship of Primo de Rivera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1923–1930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Creation of Spanish Republic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Spanish Civil War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1936–1939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Dictatorship of Franco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1939–1975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468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0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An Uncertain Peace (Slide 1 of 2)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69225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Impact of World War 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Search for Security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Weaknesses of the League of Nations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French policy of coercion (1919-1924)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Desire for strict enforcement the Treaty of Versailles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Reparations (set at $33 billion) and crisis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German inability to pay in 1922 leads to French occupation of the Ruhr Valley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Collapse of the German mark and political unrest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The Destruction of Guernica (Slide 1 of 2)</a:t>
            </a:r>
            <a:endParaRPr lang="en-US" dirty="0"/>
          </a:p>
        </p:txBody>
      </p:sp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p817</a:t>
            </a:r>
          </a:p>
        </p:txBody>
      </p:sp>
      <p:pic>
        <p:nvPicPr>
          <p:cNvPr id="563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762000"/>
            <a:ext cx="621665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2"/>
          <p:cNvSpPr>
            <a:spLocks noChangeArrowheads="1"/>
          </p:cNvSpPr>
          <p:nvPr/>
        </p:nvSpPr>
        <p:spPr bwMode="auto">
          <a:xfrm>
            <a:off x="762000" y="5588000"/>
            <a:ext cx="762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On April 26, 1937, the German Condor Legion dropped 100,000 tons of explosives in three hours on the small Basque town of Guernica, killing 1,654 people and wounding 889. 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The Destruction of Guernica (Slide 2 of 2)</a:t>
            </a:r>
            <a:endParaRPr lang="en-US" dirty="0"/>
          </a:p>
        </p:txBody>
      </p:sp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p817</a:t>
            </a:r>
          </a:p>
        </p:txBody>
      </p:sp>
      <p:pic>
        <p:nvPicPr>
          <p:cNvPr id="5837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709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2"/>
          <p:cNvSpPr>
            <a:spLocks noChangeArrowheads="1"/>
          </p:cNvSpPr>
          <p:nvPr/>
        </p:nvSpPr>
        <p:spPr bwMode="auto">
          <a:xfrm>
            <a:off x="457200" y="5472113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The scene was captured in Pablo Picasso’s Guernica (1937), a large (11 by 25 feet) Cubist piece that portrays the horror and human destruction caused by mass bombings. 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Expansion of Mass Culture 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and Mass Leisure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52463" y="1524000"/>
            <a:ext cx="7769225" cy="4113213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Roaring Twenties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Exuberant popular culture of dancing and music</a:t>
            </a:r>
          </a:p>
          <a:p>
            <a:pPr lvl="2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Jazz Age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Radio and Movies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New broadcasting facilities, radio production, and mass audiences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popularity of movies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Immediate shared experiences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Used for political purposes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i="1">
                <a:latin typeface="Calibri" panose="020F0502020204030204" pitchFamily="34" charset="0"/>
                <a:ea typeface="ＭＳ Ｐゴシック" panose="020B0600070205080204" pitchFamily="34" charset="-128"/>
              </a:rPr>
              <a:t>Triumph of the Will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, 1934</a:t>
            </a:r>
          </a:p>
          <a:p>
            <a:pPr lvl="1"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The Charleston</a:t>
            </a:r>
            <a:endParaRPr lang="en-US" dirty="0"/>
          </a:p>
        </p:txBody>
      </p:sp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p818</a:t>
            </a:r>
          </a:p>
        </p:txBody>
      </p:sp>
      <p:pic>
        <p:nvPicPr>
          <p:cNvPr id="614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944563"/>
            <a:ext cx="31496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2"/>
          <p:cNvSpPr>
            <a:spLocks noChangeArrowheads="1"/>
          </p:cNvSpPr>
          <p:nvPr/>
        </p:nvSpPr>
        <p:spPr bwMode="auto">
          <a:xfrm>
            <a:off x="1066800" y="5562600"/>
            <a:ext cx="729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Dancing became the rage during the Roaring Twenties, and the Charleston was the most popular and enduring dance of the decade. </a:t>
            </a:r>
            <a:endParaRPr lang="en-US" altLang="en-US" sz="2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0"/>
            <a:ext cx="84534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Mass Leisure</a:t>
            </a:r>
          </a:p>
        </p:txBody>
      </p:sp>
      <p:sp>
        <p:nvSpPr>
          <p:cNvPr id="6349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90563" y="1143000"/>
            <a:ext cx="7769225" cy="41132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Sports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Tourism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Commercial air service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Organized Mass Leisure in Italy and Germany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National recreation agencies</a:t>
            </a:r>
          </a:p>
          <a:p>
            <a:pPr lvl="2" eaLnBrk="1" hangingPunct="1"/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Kraft </a:t>
            </a:r>
            <a:r>
              <a:rPr lang="en-US" altLang="en-US" i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durch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i="1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Freude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 Germany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Increase in the homogeneity of national populations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2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Film &amp; History: </a:t>
            </a:r>
            <a:r>
              <a:rPr lang="en-US" sz="3200" i="1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Triumph of the Will </a:t>
            </a:r>
            <a:r>
              <a:rPr lang="en-US" sz="32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(1934)</a:t>
            </a:r>
            <a:endParaRPr lang="en-US" sz="3200" dirty="0"/>
          </a:p>
        </p:txBody>
      </p:sp>
      <p:sp>
        <p:nvSpPr>
          <p:cNvPr id="64514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p819</a:t>
            </a:r>
          </a:p>
        </p:txBody>
      </p:sp>
      <p:pic>
        <p:nvPicPr>
          <p:cNvPr id="35845" name="Picture 2" descr="A still from the movie Triumph of the Will (1934)" title="Film &amp; History: Triumph of the Will (1934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295400"/>
            <a:ext cx="52101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2"/>
          <p:cNvSpPr>
            <a:spLocks noChangeArrowheads="1"/>
          </p:cNvSpPr>
          <p:nvPr/>
        </p:nvSpPr>
        <p:spPr bwMode="auto">
          <a:xfrm>
            <a:off x="1143000" y="4818063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A scene from </a:t>
            </a:r>
            <a:r>
              <a:rPr lang="en-US" altLang="en-US" sz="2000" i="1">
                <a:latin typeface="Calibri" panose="020F0502020204030204" pitchFamily="34" charset="0"/>
              </a:rPr>
              <a:t>Triumph of the Will </a:t>
            </a:r>
            <a:r>
              <a:rPr lang="en-US" altLang="en-US" sz="2000">
                <a:latin typeface="Calibri" panose="020F0502020204030204" pitchFamily="34" charset="0"/>
              </a:rPr>
              <a:t>showing one of the many mass rallies at Nuremberg.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Cultural and Intellectual Trends 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 the Interwar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Years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656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52463" y="1295400"/>
            <a:ext cx="7769225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Impact of World War I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Greater acceptance of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prewar avant-garde ideas, previously considered shocking.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Belief that humans are violent and irrational is validated by the war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Enhanced by Great Depression and rise of fascism and totalitarianism, anxiety and uncertainty.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War broke down traditional attitudes, especially about women.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Changes in fashion and attitudes about sex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New definition of “feminine”; no more corsets!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and Intellectual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3" y="762000"/>
            <a:ext cx="8034337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Nightmares and New Visions: Art and Music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German Expressionists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horrors of war- </a:t>
            </a:r>
            <a:endParaRPr lang="en-US" altLang="en-US" dirty="0" smtClean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Kathe Kollwitz, George Grosz, Otto Dix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Dada </a:t>
            </a: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Movement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“Anti-art” meant to shock and disturb viewers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Tries to represent purposelessness of life. 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Tristan </a:t>
            </a:r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Tzara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(1896 – 1945)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Surrealism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Seeks reality beyond the material, sensible world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Made of unconscious, fantasies, dreams, nightmares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Disturbing, evocative images; makes the irrational tangible. </a:t>
            </a:r>
            <a:r>
              <a:rPr lang="en-US" altLang="en-US" i="1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Forces us to question reality. </a:t>
            </a:r>
            <a:endParaRPr lang="en-US" altLang="en-US" i="1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Salvador Dali (1904 – 1989)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Hannah Hoch, Cut with the Kitchen Knife Dada Through the</a:t>
            </a:r>
            <a:r>
              <a:rPr lang="en-US" sz="3000" dirty="0">
                <a:latin typeface="Calibri" panose="020F0502020204030204" pitchFamily="34" charset="0"/>
                <a:cs typeface="ＭＳ Ｐゴシック"/>
              </a:rPr>
              <a:t> </a:t>
            </a:r>
            <a:r>
              <a:rPr lang="en-US" sz="3000" kern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  <a:cs typeface="ＭＳ Ｐゴシック"/>
              </a:rPr>
              <a:t>Last Weimar Beer Belly Cultural Epoch of Germany</a:t>
            </a:r>
            <a:endParaRPr lang="en-US" sz="3000" dirty="0">
              <a:latin typeface="Calibri" panose="020F0502020204030204" pitchFamily="34" charset="0"/>
            </a:endParaRP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p821</a:t>
            </a:r>
          </a:p>
        </p:txBody>
      </p:sp>
      <p:pic>
        <p:nvPicPr>
          <p:cNvPr id="6758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066800"/>
            <a:ext cx="371792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2"/>
          <p:cNvSpPr>
            <a:spLocks noChangeArrowheads="1"/>
          </p:cNvSpPr>
          <p:nvPr/>
        </p:nvSpPr>
        <p:spPr bwMode="auto">
          <a:xfrm>
            <a:off x="838200" y="57912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Hannah Hoch, a prominent figure in the postwar Dada movement, used photomontage to create images that reflected on women’s issues.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Salvador Dali, The Persistence of Memory</a:t>
            </a:r>
            <a:endParaRPr lang="en-US" dirty="0"/>
          </a:p>
        </p:txBody>
      </p:sp>
      <p:sp>
        <p:nvSpPr>
          <p:cNvPr id="69634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p821</a:t>
            </a:r>
          </a:p>
        </p:txBody>
      </p:sp>
      <p:pic>
        <p:nvPicPr>
          <p:cNvPr id="6963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685800"/>
            <a:ext cx="62134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2"/>
          <p:cNvSpPr>
            <a:spLocks noChangeArrowheads="1"/>
          </p:cNvSpPr>
          <p:nvPr/>
        </p:nvSpPr>
        <p:spPr bwMode="auto">
          <a:xfrm>
            <a:off x="517525" y="5184775"/>
            <a:ext cx="810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Surrealism was another important artistic movement between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wars. Influenced by the theories of Freudian psychology, Surrealists sought to reveal the world of the unconscious, or the ‘‘greater reality’’ that they believed existed beyond the world of physical appearances. 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The Little Entente</a:t>
            </a:r>
            <a:endParaRPr lang="en-US" dirty="0"/>
          </a:p>
        </p:txBody>
      </p:sp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p794</a:t>
            </a:r>
          </a:p>
        </p:txBody>
      </p:sp>
      <p:pic>
        <p:nvPicPr>
          <p:cNvPr id="7173" name="Picture 2" descr="Map shows the alliance forming the Little Entente. The territories included  Czechoslovakia, Yugoslavia and Romania." title="The Little Enten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776288"/>
            <a:ext cx="5257800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382000" cy="129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Cultural and Intellectual Trends 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 the Interwar 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Years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270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52463" y="1371600"/>
            <a:ext cx="7769225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Functionalism in Modern </a:t>
            </a: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Architecture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Buildings should be functional, with less adornment.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Unify art and engineering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The Chicago School in the U.S. : Louis H. Sullivan and Frank Lloyd Wright</a:t>
            </a:r>
            <a:endParaRPr lang="en-US" altLang="en-US" dirty="0">
              <a:latin typeface="Calibri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Bauhaus School in </a:t>
            </a: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Germany- est. 1919</a:t>
            </a:r>
            <a:endParaRPr lang="en-US" altLang="en-US" dirty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A Popular Audience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Involvement of artists in new mass </a:t>
            </a: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culture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Put studios in working-class neighborhoods; idea that art can help society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Some denounced modern art as “degenerate”</a:t>
            </a:r>
            <a:endParaRPr lang="en-US" alt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and Intellectual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463" y="838200"/>
            <a:ext cx="803433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Culture of Nazism </a:t>
            </a:r>
            <a:endParaRPr lang="en-US" altLang="en-US" dirty="0" smtClean="0">
              <a:latin typeface="Calibri" pitchFamily="34" charset="0"/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Nazis hated modern art and music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Artists and writers were under the control of the state- art had to glorify the state.</a:t>
            </a:r>
            <a:endParaRPr lang="en-US" altLang="en-US" dirty="0">
              <a:latin typeface="Calibri" pitchFamily="34" charset="0"/>
              <a:ea typeface="ＭＳ Ｐゴシック" pitchFamily="34" charset="-128"/>
            </a:endParaRPr>
          </a:p>
          <a:p>
            <a:pPr marL="740664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Calibri" pitchFamily="34" charset="0"/>
                <a:ea typeface="ＭＳ Ｐゴシック" pitchFamily="34" charset="-128"/>
              </a:rPr>
              <a:t>Ernst </a:t>
            </a:r>
            <a:r>
              <a:rPr lang="en-US" altLang="en-US" sz="2800" dirty="0" err="1">
                <a:latin typeface="Calibri" pitchFamily="34" charset="0"/>
                <a:ea typeface="ＭＳ Ｐゴシック" pitchFamily="34" charset="-128"/>
              </a:rPr>
              <a:t>Jünger</a:t>
            </a:r>
            <a:r>
              <a:rPr lang="en-US" altLang="en-US" sz="2800" dirty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n-US" altLang="en-US" sz="2800" i="1" dirty="0">
                <a:latin typeface="Calibri" pitchFamily="34" charset="0"/>
                <a:ea typeface="ＭＳ Ｐゴシック" pitchFamily="34" charset="-128"/>
              </a:rPr>
              <a:t>The Storm of Steel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Rejection of “degenerate” or “Jewish” </a:t>
            </a: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art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Confiscated and destroyed thousands of paintings, even by Van Gogh and Picasso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Brought back </a:t>
            </a:r>
            <a:r>
              <a:rPr lang="en-US" altLang="en-US" b="1" i="1" dirty="0" smtClean="0">
                <a:latin typeface="Calibri" pitchFamily="34" charset="0"/>
                <a:ea typeface="ＭＳ Ｐゴシック" pitchFamily="34" charset="-128"/>
              </a:rPr>
              <a:t>Romanticism</a:t>
            </a: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 style of the 19</a:t>
            </a:r>
            <a:r>
              <a:rPr lang="en-US" altLang="en-US" baseline="30000" dirty="0" smtClean="0">
                <a:latin typeface="Calibri" pitchFamily="34" charset="0"/>
                <a:ea typeface="ＭＳ Ｐゴシック" pitchFamily="34" charset="-128"/>
              </a:rPr>
              <a:t>th</a:t>
            </a:r>
            <a:r>
              <a:rPr lang="en-US" altLang="en-US" dirty="0" smtClean="0">
                <a:latin typeface="Calibri" pitchFamily="34" charset="0"/>
                <a:ea typeface="ＭＳ Ｐゴシック" pitchFamily="34" charset="-128"/>
              </a:rPr>
              <a:t> century- glorifying every day simple life and patriotic history. </a:t>
            </a:r>
            <a:endParaRPr lang="en-US" altLang="en-US" b="1" i="1" dirty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A New Style in Music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Arnold </a:t>
            </a:r>
            <a:r>
              <a:rPr lang="en-US" altLang="en-US" dirty="0" err="1">
                <a:latin typeface="Calibri" pitchFamily="34" charset="0"/>
                <a:ea typeface="ＭＳ Ｐゴシック" pitchFamily="34" charset="-128"/>
              </a:rPr>
              <a:t>Schönberg</a:t>
            </a: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 (1874 – 1951)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Walter Gropius, The Bauhaus</a:t>
            </a:r>
            <a:endParaRPr lang="en-US" dirty="0"/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p822</a:t>
            </a:r>
          </a:p>
        </p:txBody>
      </p:sp>
      <p:pic>
        <p:nvPicPr>
          <p:cNvPr id="41989" name="Picture 2" descr="Photo shows the perihetal view of Bauhaus building." title="Walter Gropius, The Bauhau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609600"/>
            <a:ext cx="571817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2"/>
          <p:cNvSpPr>
            <a:spLocks noChangeArrowheads="1"/>
          </p:cNvSpPr>
          <p:nvPr/>
        </p:nvSpPr>
        <p:spPr bwMode="auto">
          <a:xfrm>
            <a:off x="914400" y="5707063"/>
            <a:ext cx="731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Walter Gropius was one of Europe’s pioneers in modern architecture. When the Bauhaus moved to Dessau in 1925, Gropius designed a building for its activities. 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Search for the Unconscious</a:t>
            </a:r>
          </a:p>
        </p:txBody>
      </p:sp>
      <p:sp>
        <p:nvSpPr>
          <p:cNvPr id="7475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69225" cy="41132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Literature</a:t>
            </a:r>
          </a:p>
          <a:p>
            <a:pPr lvl="1" eaLnBrk="1" hangingPunct="1"/>
            <a:r>
              <a:rPr lang="en-US" altLang="ja-JP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“Stream-of-consciousness</a:t>
            </a:r>
            <a:r>
              <a:rPr lang="en-US" altLang="en-US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”</a:t>
            </a:r>
          </a:p>
          <a:p>
            <a:pPr lvl="2" eaLnBrk="1" hangingPunct="1"/>
            <a:r>
              <a:rPr lang="en-US" altLang="ja-JP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The Great Gatsby and Catcher in the Rye</a:t>
            </a:r>
            <a:endParaRPr lang="en-US" altLang="ja-JP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James Joyce (1882 – 1941)</a:t>
            </a:r>
          </a:p>
          <a:p>
            <a:pPr lvl="2" eaLnBrk="1" hangingPunct="1"/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Ulysses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Hermann Hesse (1877 – 1962)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Psychology: Carl Jung (1856 – 1961)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Continuing impact of Freud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Goal: a higher state of consciousness</a:t>
            </a:r>
          </a:p>
          <a:p>
            <a:pPr lvl="2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“personal unconscious” and the “collective unconscious”</a:t>
            </a:r>
          </a:p>
          <a:p>
            <a:pPr lvl="1" eaLnBrk="1" hangingPunct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0"/>
            <a:ext cx="84534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“Heroic Age of Physics”</a:t>
            </a:r>
          </a:p>
        </p:txBody>
      </p:sp>
      <p:sp>
        <p:nvSpPr>
          <p:cNvPr id="757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69225" cy="4113213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Continuation of the Prewar Revolution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Ernest Rutherford (1871 – 1937)</a:t>
            </a:r>
          </a:p>
          <a:p>
            <a:pPr lvl="2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Splitting the atom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Werner Heisenberg (1901 – 1976)</a:t>
            </a:r>
          </a:p>
          <a:p>
            <a:pPr lvl="2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“uncertainty principle”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Chapter Timeline</a:t>
            </a:r>
            <a:endParaRPr lang="en-US" dirty="0"/>
          </a:p>
        </p:txBody>
      </p:sp>
      <p:sp>
        <p:nvSpPr>
          <p:cNvPr id="76802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p824</a:t>
            </a:r>
          </a:p>
        </p:txBody>
      </p:sp>
      <p:pic>
        <p:nvPicPr>
          <p:cNvPr id="7680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1200"/>
            <a:ext cx="889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2088"/>
            <a:ext cx="845343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Discussion Questions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0563" y="1295400"/>
            <a:ext cx="7769225" cy="3886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What were the causes of the Great Depression? 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What did France feel it needed for security after the Great War? How did this affect Germany?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What were the characteristics of Nazi Germany? 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What were the characteristics of Stalin’s Soviet Union? 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Describe the art trends of this period. What were the lasting effects of these trends?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How did totalitarian governments manipulate art?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The Effects of Inflation</a:t>
            </a:r>
            <a:endParaRPr lang="en-US" dirty="0"/>
          </a:p>
        </p:txBody>
      </p:sp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p795</a:t>
            </a:r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928688"/>
            <a:ext cx="29178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457200" y="51054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By the early 1920s, the value of the German mark had fallen precipitously. This photograph shows German children using bundles of worthless money as building blocks. </a:t>
            </a:r>
            <a:endParaRPr lang="en-US" altLang="en-US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An Uncertain Peace (Slide 2 of 2)</a:t>
            </a:r>
          </a:p>
        </p:txBody>
      </p:sp>
      <p:sp>
        <p:nvSpPr>
          <p:cNvPr id="1229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69225" cy="4113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Hopeful Years (1924-1929)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New conciliatory approaches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spirit of Locarno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Treaty (1925): new cooperation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Coexistence with Soviet Russia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The Great Depression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Causes</a:t>
            </a:r>
          </a:p>
          <a:p>
            <a:pPr lvl="2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Domestic downturn coupled with international crisis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Unemployment</a:t>
            </a:r>
          </a:p>
          <a:p>
            <a:pPr lvl="1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Social and Political Repercussions</a:t>
            </a:r>
          </a:p>
          <a:p>
            <a:pPr lvl="2"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Powerlessness of governments</a:t>
            </a:r>
          </a:p>
          <a:p>
            <a:pPr lvl="1" eaLnBrk="1" hangingPunct="1"/>
            <a:endParaRPr lang="en-US" altLang="en-US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457200"/>
          </a:xfrm>
        </p:spPr>
        <p:txBody>
          <a:bodyPr/>
          <a:lstStyle/>
          <a:p>
            <a:pPr>
              <a:defRPr/>
            </a:pPr>
            <a:r>
              <a:rPr lang="en-US" sz="3000" kern="1200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The Great Depression: Bread Lines in Paris</a:t>
            </a:r>
            <a:endParaRPr lang="en-US" dirty="0"/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8566150" y="6604000"/>
            <a:ext cx="577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 p796</a:t>
            </a:r>
          </a:p>
        </p:txBody>
      </p:sp>
      <p:pic>
        <p:nvPicPr>
          <p:cNvPr id="133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762000"/>
            <a:ext cx="75755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658813" y="5638800"/>
            <a:ext cx="7826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40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The Great Depression devastated the European economy and had serious political repercussions. </a:t>
            </a:r>
            <a:endParaRPr lang="en-US" alt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>
          <a:xfrm>
            <a:off x="690563" y="304800"/>
            <a:ext cx="8453437" cy="762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Democratic States in the West (Slide 1 of 2)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0563" y="1371600"/>
            <a:ext cx="7769225" cy="4508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Great Britain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challenge of the </a:t>
            </a:r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Labour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Party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Failure to solve economic problems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Coalition claimed credit for recovery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push for state intervention: John Maynard Keynes (1883 – 1946)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Consequences of economic instability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rise of extremists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 Popular Front and the French New Deal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3925</Words>
  <Application>Microsoft Office PowerPoint</Application>
  <PresentationFormat>On-screen Show (4:3)</PresentationFormat>
  <Paragraphs>623</Paragraphs>
  <Slides>56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MS PGothic</vt:lpstr>
      <vt:lpstr>Arial</vt:lpstr>
      <vt:lpstr>Calibri</vt:lpstr>
      <vt:lpstr>Times New Roman</vt:lpstr>
      <vt:lpstr>Wingdings</vt:lpstr>
      <vt:lpstr>Default Design</vt:lpstr>
      <vt:lpstr>The Futile Search for a New Stability: Europe Between the Wars,   1919–1939</vt:lpstr>
      <vt:lpstr>Focus Questions</vt:lpstr>
      <vt:lpstr>A ‘‘Hooverville’’ on the streets of the United States</vt:lpstr>
      <vt:lpstr>An Uncertain Peace (Slide 1 of 2)</vt:lpstr>
      <vt:lpstr>The Little Entente</vt:lpstr>
      <vt:lpstr>The Effects of Inflation</vt:lpstr>
      <vt:lpstr>An Uncertain Peace (Slide 2 of 2)</vt:lpstr>
      <vt:lpstr>The Great Depression: Bread Lines in Paris</vt:lpstr>
      <vt:lpstr>The Democratic States in the West (Slide 1 of 2)</vt:lpstr>
      <vt:lpstr>The Democratic States in the West (Slide 2 of 2)</vt:lpstr>
      <vt:lpstr>CHRONOLOGY The Democratic States: Great Britain</vt:lpstr>
      <vt:lpstr>CHRONOLOGY The Democratic States: France</vt:lpstr>
      <vt:lpstr>CHRONOLOGY The Democratic States: United States</vt:lpstr>
      <vt:lpstr>European States and the World:  The Colonial Empires (Slide 1 of 2)</vt:lpstr>
      <vt:lpstr>Gandhi</vt:lpstr>
      <vt:lpstr>European States and the World:  The Colonial Empires (Slide 2 of 2)</vt:lpstr>
      <vt:lpstr>The Authoritarian and Totalitarian States</vt:lpstr>
      <vt:lpstr>Fascist Italy</vt:lpstr>
      <vt:lpstr>Territory Gained by Italy</vt:lpstr>
      <vt:lpstr>Mussolini and the Italian Fascist State</vt:lpstr>
      <vt:lpstr>Mussolini, the Iron Duce</vt:lpstr>
      <vt:lpstr>CHRONOLOGY Fascist Italy</vt:lpstr>
      <vt:lpstr>Hitler and Nazi Germany (Slide 1 of 2)</vt:lpstr>
      <vt:lpstr>Hitler and the Blood Flag Ritual</vt:lpstr>
      <vt:lpstr>Hitler and Nazi Germany (Slide 2 of 2)</vt:lpstr>
      <vt:lpstr>The Nazi Mass Spectacle</vt:lpstr>
      <vt:lpstr>CHRONOLOGY Nazi Germany</vt:lpstr>
      <vt:lpstr>The Nazi State (1933-1939)</vt:lpstr>
      <vt:lpstr>Anti-Semitism in Nazi Germany</vt:lpstr>
      <vt:lpstr>The Soviet Union</vt:lpstr>
      <vt:lpstr>The Soviet Union</vt:lpstr>
      <vt:lpstr>The Stalinist Era (1929-1939)</vt:lpstr>
      <vt:lpstr>Stalin and the First Five-Year Plan</vt:lpstr>
      <vt:lpstr>CHRONOLOGY The Soviet Union</vt:lpstr>
      <vt:lpstr>Authoritarianism in Eastern Europe</vt:lpstr>
      <vt:lpstr>Eastern Europe After World War I</vt:lpstr>
      <vt:lpstr>Dictatorship in the Iberian Peninsula</vt:lpstr>
      <vt:lpstr>CHRONOLOGY The Authoritarian States: Eastern Europe</vt:lpstr>
      <vt:lpstr>CHRONOLOGY The Authoritarian States: Eastern Europe: Spain</vt:lpstr>
      <vt:lpstr>The Destruction of Guernica (Slide 1 of 2)</vt:lpstr>
      <vt:lpstr>The Destruction of Guernica (Slide 2 of 2)</vt:lpstr>
      <vt:lpstr>Expansion of Mass Culture  and Mass Leisure</vt:lpstr>
      <vt:lpstr>The Charleston</vt:lpstr>
      <vt:lpstr>Mass Leisure</vt:lpstr>
      <vt:lpstr>Film &amp; History: Triumph of the Will (1934)</vt:lpstr>
      <vt:lpstr>Cultural and Intellectual Trends  in the Interwar Years</vt:lpstr>
      <vt:lpstr>Cultural and Intellectual Trends</vt:lpstr>
      <vt:lpstr>Hannah Hoch, Cut with the Kitchen Knife Dada Through the Last Weimar Beer Belly Cultural Epoch of Germany</vt:lpstr>
      <vt:lpstr>Salvador Dali, The Persistence of Memory</vt:lpstr>
      <vt:lpstr>Cultural and Intellectual Trends  in the Interwar Years</vt:lpstr>
      <vt:lpstr>Cultural and Intellectual Trends</vt:lpstr>
      <vt:lpstr>Walter Gropius, The Bauhaus</vt:lpstr>
      <vt:lpstr>The Search for the Unconscious</vt:lpstr>
      <vt:lpstr>The “Heroic Age of Physics”</vt:lpstr>
      <vt:lpstr>Chapter Timeline</vt:lpstr>
      <vt:lpstr>Discussion Questions</vt:lpstr>
    </vt:vector>
  </TitlesOfParts>
  <Company>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Thomson</dc:creator>
  <cp:lastModifiedBy>Paula Dillon</cp:lastModifiedBy>
  <cp:revision>80</cp:revision>
  <dcterms:created xsi:type="dcterms:W3CDTF">2008-08-28T18:47:09Z</dcterms:created>
  <dcterms:modified xsi:type="dcterms:W3CDTF">2018-04-09T22:39:45Z</dcterms:modified>
</cp:coreProperties>
</file>