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69" r:id="rId2"/>
    <p:sldId id="341" r:id="rId3"/>
    <p:sldId id="293" r:id="rId4"/>
    <p:sldId id="345" r:id="rId5"/>
    <p:sldId id="317" r:id="rId6"/>
    <p:sldId id="343" r:id="rId7"/>
    <p:sldId id="344" r:id="rId8"/>
    <p:sldId id="294" r:id="rId9"/>
    <p:sldId id="318" r:id="rId10"/>
    <p:sldId id="295" r:id="rId11"/>
    <p:sldId id="319" r:id="rId12"/>
    <p:sldId id="296" r:id="rId13"/>
    <p:sldId id="320" r:id="rId14"/>
    <p:sldId id="297" r:id="rId15"/>
    <p:sldId id="321" r:id="rId16"/>
    <p:sldId id="346" r:id="rId17"/>
    <p:sldId id="347" r:id="rId18"/>
    <p:sldId id="348" r:id="rId19"/>
    <p:sldId id="298" r:id="rId20"/>
    <p:sldId id="322" r:id="rId21"/>
    <p:sldId id="349" r:id="rId22"/>
    <p:sldId id="350" r:id="rId23"/>
    <p:sldId id="351" r:id="rId24"/>
    <p:sldId id="352" r:id="rId25"/>
    <p:sldId id="300" r:id="rId26"/>
    <p:sldId id="323" r:id="rId27"/>
    <p:sldId id="342" r:id="rId28"/>
    <p:sldId id="324" r:id="rId29"/>
    <p:sldId id="301" r:id="rId30"/>
    <p:sldId id="325" r:id="rId31"/>
    <p:sldId id="326" r:id="rId32"/>
    <p:sldId id="327" r:id="rId33"/>
    <p:sldId id="303" r:id="rId34"/>
    <p:sldId id="328" r:id="rId35"/>
    <p:sldId id="329" r:id="rId36"/>
    <p:sldId id="304" r:id="rId37"/>
    <p:sldId id="330" r:id="rId38"/>
    <p:sldId id="305" r:id="rId39"/>
    <p:sldId id="331" r:id="rId40"/>
    <p:sldId id="332" r:id="rId41"/>
    <p:sldId id="306" r:id="rId42"/>
    <p:sldId id="333" r:id="rId43"/>
    <p:sldId id="316" r:id="rId44"/>
    <p:sldId id="334" r:id="rId45"/>
    <p:sldId id="335" r:id="rId46"/>
    <p:sldId id="307" r:id="rId47"/>
    <p:sldId id="336" r:id="rId48"/>
    <p:sldId id="337" r:id="rId49"/>
    <p:sldId id="308" r:id="rId50"/>
    <p:sldId id="309" r:id="rId51"/>
    <p:sldId id="311" r:id="rId52"/>
    <p:sldId id="338" r:id="rId53"/>
    <p:sldId id="312" r:id="rId54"/>
    <p:sldId id="313" r:id="rId55"/>
    <p:sldId id="339" r:id="rId56"/>
    <p:sldId id="314" r:id="rId57"/>
    <p:sldId id="315" r:id="rId58"/>
    <p:sldId id="340" r:id="rId5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xmlns="">
        <p15:guide id="1" orient="horz" pos="998">
          <p15:clr>
            <a:srgbClr val="A4A3A4"/>
          </p15:clr>
        </p15:guide>
        <p15:guide id="2" orient="horz" pos="2160">
          <p15:clr>
            <a:srgbClr val="A4A3A4"/>
          </p15:clr>
        </p15:guide>
        <p15:guide id="3" orient="horz" pos="158">
          <p15:clr>
            <a:srgbClr val="A4A3A4"/>
          </p15:clr>
        </p15:guide>
        <p15:guide id="4" orient="horz" pos="890">
          <p15:clr>
            <a:srgbClr val="A4A3A4"/>
          </p15:clr>
        </p15:guide>
        <p15:guide id="5"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40"/>
    <a:srgbClr val="5C150B"/>
    <a:srgbClr val="EADC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45" autoAdjust="0"/>
    <p:restoredTop sz="86450" autoAdjust="0"/>
  </p:normalViewPr>
  <p:slideViewPr>
    <p:cSldViewPr>
      <p:cViewPr>
        <p:scale>
          <a:sx n="70" d="100"/>
          <a:sy n="70" d="100"/>
        </p:scale>
        <p:origin x="-1260" y="-72"/>
      </p:cViewPr>
      <p:guideLst>
        <p:guide orient="horz" pos="998"/>
        <p:guide orient="horz" pos="2160"/>
        <p:guide orient="horz" pos="158"/>
        <p:guide orient="horz" pos="890"/>
        <p:guide pos="2880"/>
      </p:guideLst>
    </p:cSldViewPr>
  </p:slideViewPr>
  <p:outlineViewPr>
    <p:cViewPr>
      <p:scale>
        <a:sx n="33" d="100"/>
        <a:sy n="33" d="100"/>
      </p:scale>
      <p:origin x="0" y="-23298"/>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115" d="100"/>
        <a:sy n="11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_rels/viewProps.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slide" Target="slides/slide30.xml"/><Relationship Id="rId1" Type="http://schemas.openxmlformats.org/officeDocument/2006/relationships/slide" Target="slides/slide13.xml"/><Relationship Id="rId5" Type="http://schemas.openxmlformats.org/officeDocument/2006/relationships/slide" Target="slides/slide37.xml"/><Relationship Id="rId4"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6920FEA-F053-4B41-9857-FFA71865314C}" type="slidenum">
              <a:rPr lang="en-US" altLang="en-US"/>
              <a:pPr>
                <a:defRPr/>
              </a:pPr>
              <a:t>‹#›</a:t>
            </a:fld>
            <a:endParaRPr lang="en-US" altLang="en-US"/>
          </a:p>
        </p:txBody>
      </p:sp>
    </p:spTree>
    <p:extLst>
      <p:ext uri="{BB962C8B-B14F-4D97-AF65-F5344CB8AC3E}">
        <p14:creationId xmlns:p14="http://schemas.microsoft.com/office/powerpoint/2010/main" val="39538860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With clenched fist, Boris Yeltsin speaks out against an attempted right-wing</a:t>
            </a:r>
          </a:p>
          <a:p>
            <a:r>
              <a:rPr lang="en-US" altLang="en-US">
                <a:latin typeface="Calibri" panose="020F0502020204030204" pitchFamily="34" charset="0"/>
                <a:ea typeface="ＭＳ Ｐゴシック" panose="020B0600070205080204" pitchFamily="34" charset="-128"/>
              </a:rPr>
              <a:t>coup.</a:t>
            </a: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EB66D67-CF38-482C-8B30-97FEEEEFFB61}" type="slidenum">
              <a:rPr lang="en-US" altLang="en-US" smtClean="0">
                <a:latin typeface="Calibri" panose="020F0502020204030204" pitchFamily="34" charset="0"/>
              </a:rPr>
              <a:pPr>
                <a:spcBef>
                  <a:spcPct val="0"/>
                </a:spcBef>
              </a:pPr>
              <a:t>3</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Georg Dreyman (Sebastian Koch) examines his Stasi files.</a:t>
            </a: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C34B639-E824-4C5D-BD2B-B12EB81ED0F1}" type="slidenum">
              <a:rPr lang="en-US" altLang="en-US" smtClean="0">
                <a:latin typeface="Calibri" panose="020F0502020204030204" pitchFamily="34" charset="0"/>
              </a:rPr>
              <a:pPr>
                <a:spcBef>
                  <a:spcPct val="0"/>
                </a:spcBef>
              </a:pPr>
              <a:t>29</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Western Europe Since 1985</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8261006-30BA-4C39-8EE9-C952AB1A4C29}" type="slidenum">
              <a:rPr lang="en-US" altLang="en-US" smtClean="0">
                <a:latin typeface="Calibri" panose="020F0502020204030204" pitchFamily="34" charset="0"/>
              </a:rPr>
              <a:pPr>
                <a:spcBef>
                  <a:spcPct val="0"/>
                </a:spcBef>
              </a:pPr>
              <a:t>31</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30.3 European Union, 2013. Beginning in 1967 as the European Economic Community, also</a:t>
            </a:r>
          </a:p>
          <a:p>
            <a:r>
              <a:rPr lang="en-US" altLang="en-US">
                <a:latin typeface="Calibri" panose="020F0502020204030204" pitchFamily="34" charset="0"/>
                <a:ea typeface="ＭＳ Ｐゴシック" panose="020B0600070205080204" pitchFamily="34" charset="-128"/>
              </a:rPr>
              <a:t>known as the Common Market, the union of European states seeking to integrate their economies has</a:t>
            </a:r>
          </a:p>
          <a:p>
            <a:r>
              <a:rPr lang="en-US" altLang="en-US">
                <a:latin typeface="Calibri" panose="020F0502020204030204" pitchFamily="34" charset="0"/>
                <a:ea typeface="ＭＳ Ｐゴシック" panose="020B0600070205080204" pitchFamily="34" charset="-128"/>
              </a:rPr>
              <a:t>gradually grown from six members to twenty-eight in 2013. By 2002, the European Union had</a:t>
            </a:r>
          </a:p>
          <a:p>
            <a:r>
              <a:rPr lang="en-US" altLang="en-US">
                <a:latin typeface="Calibri" panose="020F0502020204030204" pitchFamily="34" charset="0"/>
                <a:ea typeface="ＭＳ Ｐゴシック" panose="020B0600070205080204" pitchFamily="34" charset="-128"/>
              </a:rPr>
              <a:t>achieved two major goals—the creation of a single internal market and a common currency—although</a:t>
            </a:r>
          </a:p>
          <a:p>
            <a:r>
              <a:rPr lang="en-US" altLang="en-US">
                <a:latin typeface="Calibri" panose="020F0502020204030204" pitchFamily="34" charset="0"/>
                <a:ea typeface="ＭＳ Ｐゴシック" panose="020B0600070205080204" pitchFamily="34" charset="-128"/>
              </a:rPr>
              <a:t>it has been less successful at working toward common political and foreign policy goals.</a:t>
            </a: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1AB6942-8CC5-4DC8-98AF-319BCBA7E9E8}" type="slidenum">
              <a:rPr lang="en-US" altLang="en-US" smtClean="0">
                <a:latin typeface="Calibri" panose="020F0502020204030204" pitchFamily="34" charset="0"/>
              </a:rPr>
              <a:pPr>
                <a:spcBef>
                  <a:spcPct val="0"/>
                </a:spcBef>
              </a:pPr>
              <a:t>33</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Quebec</a:t>
            </a: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9519A01-9571-44D8-A161-241122E09222}" type="slidenum">
              <a:rPr lang="en-US" altLang="en-US" smtClean="0">
                <a:latin typeface="Calibri" panose="020F0502020204030204" pitchFamily="34" charset="0"/>
              </a:rPr>
              <a:pPr>
                <a:spcBef>
                  <a:spcPct val="0"/>
                </a:spcBef>
              </a:pPr>
              <a:t>36</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Reagan and Gorbachev. The willingness of Mikhail Gorbachev and Ronald</a:t>
            </a:r>
          </a:p>
          <a:p>
            <a:r>
              <a:rPr lang="en-US" altLang="en-US">
                <a:latin typeface="Calibri" panose="020F0502020204030204" pitchFamily="34" charset="0"/>
                <a:ea typeface="ＭＳ Ｐゴシック" panose="020B0600070205080204" pitchFamily="34" charset="-128"/>
              </a:rPr>
              <a:t>Reagan to dampen the arms race was a significant factor in ending the Cold</a:t>
            </a:r>
          </a:p>
          <a:p>
            <a:r>
              <a:rPr lang="en-US" altLang="en-US">
                <a:latin typeface="Calibri" panose="020F0502020204030204" pitchFamily="34" charset="0"/>
                <a:ea typeface="ＭＳ Ｐゴシック" panose="020B0600070205080204" pitchFamily="34" charset="-128"/>
              </a:rPr>
              <a:t>War confrontation between the United States and the Soviet Union. Reagan</a:t>
            </a:r>
          </a:p>
          <a:p>
            <a:r>
              <a:rPr lang="en-US" altLang="en-US">
                <a:latin typeface="Calibri" panose="020F0502020204030204" pitchFamily="34" charset="0"/>
                <a:ea typeface="ＭＳ Ｐゴシック" panose="020B0600070205080204" pitchFamily="34" charset="-128"/>
              </a:rPr>
              <a:t>and Gorbachev are shown here standing before Saint Basil’s Cathedral during</a:t>
            </a:r>
          </a:p>
          <a:p>
            <a:r>
              <a:rPr lang="en-US" altLang="en-US">
                <a:latin typeface="Calibri" panose="020F0502020204030204" pitchFamily="34" charset="0"/>
                <a:ea typeface="ＭＳ Ｐゴシック" panose="020B0600070205080204" pitchFamily="34" charset="-128"/>
              </a:rPr>
              <a:t>Reagan’s visit to Moscow in 1988.</a:t>
            </a: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601C62A-E55E-4A8D-A0DF-99F76D954709}" type="slidenum">
              <a:rPr lang="en-US" altLang="en-US" smtClean="0">
                <a:latin typeface="Calibri" panose="020F0502020204030204" pitchFamily="34" charset="0"/>
              </a:rPr>
              <a:pPr>
                <a:spcBef>
                  <a:spcPct val="0"/>
                </a:spcBef>
              </a:pPr>
              <a:t>38</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Terrorist Attack on the World Trade Center in New York City.</a:t>
            </a:r>
          </a:p>
          <a:p>
            <a:r>
              <a:rPr lang="en-US" altLang="en-US">
                <a:latin typeface="Calibri" panose="020F0502020204030204" pitchFamily="34" charset="0"/>
                <a:ea typeface="ＭＳ Ｐゴシック" panose="020B0600070205080204" pitchFamily="34" charset="-128"/>
              </a:rPr>
              <a:t>On September 11, 2001, hijackers flew two commercial jetliners into the</a:t>
            </a:r>
          </a:p>
          <a:p>
            <a:r>
              <a:rPr lang="en-US" altLang="en-US">
                <a:latin typeface="Calibri" panose="020F0502020204030204" pitchFamily="34" charset="0"/>
                <a:ea typeface="ＭＳ Ｐゴシック" panose="020B0600070205080204" pitchFamily="34" charset="-128"/>
              </a:rPr>
              <a:t>twin towers of the World Trade Center. The photograph shows the</a:t>
            </a:r>
          </a:p>
          <a:p>
            <a:r>
              <a:rPr lang="en-US" altLang="en-US">
                <a:latin typeface="Calibri" panose="020F0502020204030204" pitchFamily="34" charset="0"/>
                <a:ea typeface="ＭＳ Ｐゴシック" panose="020B0600070205080204" pitchFamily="34" charset="-128"/>
              </a:rPr>
              <a:t>second of the two jetliners about to hit one of the towers while smoke</a:t>
            </a:r>
          </a:p>
          <a:p>
            <a:r>
              <a:rPr lang="en-US" altLang="en-US">
                <a:latin typeface="Calibri" panose="020F0502020204030204" pitchFamily="34" charset="0"/>
                <a:ea typeface="ＭＳ Ｐゴシック" panose="020B0600070205080204" pitchFamily="34" charset="-128"/>
              </a:rPr>
              <a:t>billows from the site of the first attack.</a:t>
            </a: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E5E7D23-A273-4A0D-AFF1-2FD98E05631A}" type="slidenum">
              <a:rPr lang="en-US" altLang="en-US" smtClean="0">
                <a:latin typeface="Calibri" panose="020F0502020204030204" pitchFamily="34" charset="0"/>
              </a:rPr>
              <a:pPr>
                <a:spcBef>
                  <a:spcPct val="0"/>
                </a:spcBef>
              </a:pPr>
              <a:t>41</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46082"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latin typeface="+mj-lt"/>
              </a:rPr>
              <a:t>Paris Terrorist Attacks. P.</a:t>
            </a:r>
            <a:r>
              <a:rPr lang="en-US" altLang="en-US" dirty="0">
                <a:latin typeface="+mj-lt"/>
                <a:ea typeface="ＭＳ Ｐゴシック" pitchFamily="34" charset="-128"/>
              </a:rPr>
              <a:t> 939</a:t>
            </a:r>
            <a:endParaRPr lang="en-US" dirty="0">
              <a:latin typeface="+mj-lt"/>
            </a:endParaRPr>
          </a:p>
          <a:p>
            <a:pPr>
              <a:defRPr/>
            </a:pPr>
            <a:r>
              <a:rPr lang="en-US" dirty="0">
                <a:latin typeface="+mj-lt"/>
              </a:rPr>
              <a:t>United States president Barack Obama (right) pays tribute to the victims of the Paris attacks with French president François Hollande on November 30, 2015, outside the </a:t>
            </a:r>
            <a:r>
              <a:rPr lang="en-US" dirty="0" err="1">
                <a:latin typeface="+mj-lt"/>
              </a:rPr>
              <a:t>Bataclan</a:t>
            </a:r>
            <a:r>
              <a:rPr lang="en-US" dirty="0">
                <a:latin typeface="+mj-lt"/>
              </a:rPr>
              <a:t> music theatre, scene of terrorist attacks there on November 13, 2015.</a:t>
            </a:r>
            <a:endParaRPr lang="en-US" altLang="en-US" dirty="0">
              <a:latin typeface="+mj-lt"/>
              <a:ea typeface="ＭＳ Ｐゴシック" pitchFamily="34" charset="-128"/>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81CC5D4-2DED-4982-AD0F-0CBA6FD1BE96}" type="slidenum">
              <a:rPr lang="en-US" altLang="en-US" smtClean="0">
                <a:latin typeface="Calibri" panose="020F0502020204030204" pitchFamily="34" charset="0"/>
              </a:rPr>
              <a:pPr>
                <a:spcBef>
                  <a:spcPct val="0"/>
                </a:spcBef>
              </a:pPr>
              <a:t>43</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0178"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latin typeface="+mj-lt"/>
              </a:rPr>
              <a:t>Migrant Crisis in Europe. (p.941)</a:t>
            </a:r>
          </a:p>
          <a:p>
            <a:pPr>
              <a:defRPr/>
            </a:pPr>
            <a:r>
              <a:rPr lang="en-US" dirty="0">
                <a:latin typeface="+mj-lt"/>
              </a:rPr>
              <a:t>In Budapest’s main railway station, thousands of refugees who had come through Serbia are seen attempting to board trains in Budapest before authorities closed the railway station. Families were torn apart and refugees struggled to find provisions.</a:t>
            </a:r>
            <a:endParaRPr lang="en-US" altLang="en-US" dirty="0">
              <a:latin typeface="+mj-lt"/>
              <a:ea typeface="ＭＳ Ｐゴシック" pitchFamily="34" charset="-128"/>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FA6B06E-0607-4743-B61A-27377FFE759B}" type="slidenum">
              <a:rPr lang="en-US" altLang="en-US" smtClean="0">
                <a:latin typeface="Calibri" panose="020F0502020204030204" pitchFamily="34" charset="0"/>
              </a:rPr>
              <a:pPr>
                <a:spcBef>
                  <a:spcPct val="0"/>
                </a:spcBef>
              </a:pPr>
              <a:t>46</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Anselm Kiefer, Athanor. In 2007, Kiefer painted a monumental</a:t>
            </a:r>
          </a:p>
          <a:p>
            <a:r>
              <a:rPr lang="en-US" altLang="en-US">
                <a:latin typeface="Calibri" panose="020F0502020204030204" pitchFamily="34" charset="0"/>
                <a:ea typeface="ＭＳ Ｐゴシック" panose="020B0600070205080204" pitchFamily="34" charset="-128"/>
              </a:rPr>
              <a:t>work (30 feet by 15 feet) on the wall of a stairwell in the Louvre</a:t>
            </a:r>
          </a:p>
          <a:p>
            <a:r>
              <a:rPr lang="en-US" altLang="en-US">
                <a:latin typeface="Calibri" panose="020F0502020204030204" pitchFamily="34" charset="0"/>
                <a:ea typeface="ＭＳ Ｐゴシック" panose="020B0600070205080204" pitchFamily="34" charset="-128"/>
              </a:rPr>
              <a:t>Museum in Paris. This textured painting is named after the athanor,</a:t>
            </a:r>
          </a:p>
          <a:p>
            <a:r>
              <a:rPr lang="en-US" altLang="en-US">
                <a:latin typeface="Calibri" panose="020F0502020204030204" pitchFamily="34" charset="0"/>
                <a:ea typeface="ＭＳ Ｐゴシック" panose="020B0600070205080204" pitchFamily="34" charset="-128"/>
              </a:rPr>
              <a:t>a furnace that alchemists used in their efforts to transform base</a:t>
            </a:r>
          </a:p>
          <a:p>
            <a:r>
              <a:rPr lang="en-US" altLang="en-US">
                <a:latin typeface="Calibri" panose="020F0502020204030204" pitchFamily="34" charset="0"/>
                <a:ea typeface="ＭＳ Ｐゴシック" panose="020B0600070205080204" pitchFamily="34" charset="-128"/>
              </a:rPr>
              <a:t>metals into gold. The painting shows a nude man on his back</a:t>
            </a:r>
          </a:p>
          <a:p>
            <a:r>
              <a:rPr lang="en-US" altLang="en-US">
                <a:latin typeface="Calibri" panose="020F0502020204030204" pitchFamily="34" charset="0"/>
                <a:ea typeface="ＭＳ Ｐゴシック" panose="020B0600070205080204" pitchFamily="34" charset="-128"/>
              </a:rPr>
              <a:t>connected by a beam of light extending from his stomach to the</a:t>
            </a:r>
          </a:p>
          <a:p>
            <a:r>
              <a:rPr lang="en-US" altLang="en-US">
                <a:latin typeface="Calibri" panose="020F0502020204030204" pitchFamily="34" charset="0"/>
                <a:ea typeface="ＭＳ Ｐゴシック" panose="020B0600070205080204" pitchFamily="34" charset="-128"/>
              </a:rPr>
              <a:t>heavens above. According to Kiefer, the man is not dead, but ‘‘in the</a:t>
            </a:r>
          </a:p>
          <a:p>
            <a:r>
              <a:rPr lang="en-US" altLang="en-US">
                <a:latin typeface="Calibri" panose="020F0502020204030204" pitchFamily="34" charset="0"/>
                <a:ea typeface="ＭＳ Ｐゴシック" panose="020B0600070205080204" pitchFamily="34" charset="-128"/>
              </a:rPr>
              <a:t>universe.’’ At the bottom of the painting Kiefer poured liquid lead</a:t>
            </a:r>
          </a:p>
          <a:p>
            <a:r>
              <a:rPr lang="en-US" altLang="en-US">
                <a:latin typeface="Calibri" panose="020F0502020204030204" pitchFamily="34" charset="0"/>
                <a:ea typeface="ＭＳ Ｐゴシック" panose="020B0600070205080204" pitchFamily="34" charset="-128"/>
              </a:rPr>
              <a:t>onto a layer of soil from the area where he lives in southern France;</a:t>
            </a:r>
          </a:p>
          <a:p>
            <a:r>
              <a:rPr lang="en-US" altLang="en-US">
                <a:latin typeface="Calibri" panose="020F0502020204030204" pitchFamily="34" charset="0"/>
                <a:ea typeface="ＭＳ Ｐゴシック" panose="020B0600070205080204" pitchFamily="34" charset="-128"/>
              </a:rPr>
              <a:t>higher up in the painting are silver and then gold, symbolizing the</a:t>
            </a:r>
          </a:p>
          <a:p>
            <a:r>
              <a:rPr lang="en-US" altLang="en-US">
                <a:latin typeface="Calibri" panose="020F0502020204030204" pitchFamily="34" charset="0"/>
                <a:ea typeface="ＭＳ Ｐゴシック" panose="020B0600070205080204" pitchFamily="34" charset="-128"/>
              </a:rPr>
              <a:t>stages of the alchemical process.</a:t>
            </a: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F43E12E-FFFA-43A5-8490-548220CDD25A}" type="slidenum">
              <a:rPr lang="en-US" altLang="en-US" smtClean="0">
                <a:latin typeface="Calibri" panose="020F0502020204030204" pitchFamily="34" charset="0"/>
              </a:rPr>
              <a:pPr>
                <a:spcBef>
                  <a:spcPct val="0"/>
                </a:spcBef>
              </a:pPr>
              <a:t>49</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latin typeface="+mj-lt"/>
                <a:ea typeface="ＭＳ Ｐゴシック" pitchFamily="34" charset="-128"/>
              </a:rPr>
              <a:t>J</a:t>
            </a:r>
            <a:r>
              <a:rPr lang="en-US" dirty="0">
                <a:latin typeface="+mj-lt"/>
              </a:rPr>
              <a:t>eff </a:t>
            </a:r>
            <a:r>
              <a:rPr lang="en-US" dirty="0" err="1">
                <a:latin typeface="+mj-lt"/>
              </a:rPr>
              <a:t>Koons</a:t>
            </a:r>
            <a:r>
              <a:rPr lang="en-US" dirty="0">
                <a:latin typeface="+mj-lt"/>
              </a:rPr>
              <a:t>, Balloon Dog (1994–2006) on exhibition at the Palace of Versailles, France. (p.944)</a:t>
            </a:r>
          </a:p>
          <a:p>
            <a:pPr>
              <a:defRPr/>
            </a:pPr>
            <a:r>
              <a:rPr lang="en-US" dirty="0">
                <a:latin typeface="+mj-lt"/>
              </a:rPr>
              <a:t>In 2008, Jeff </a:t>
            </a:r>
            <a:r>
              <a:rPr lang="en-US" dirty="0" err="1">
                <a:latin typeface="+mj-lt"/>
              </a:rPr>
              <a:t>Koons</a:t>
            </a:r>
            <a:r>
              <a:rPr lang="en-US" dirty="0">
                <a:latin typeface="+mj-lt"/>
              </a:rPr>
              <a:t> became the first contemporary artist to have an exhibition at Versailles, the former Palace of Louis XIV. While some criticized his work as banal, others found the materialism and self-aggrandizement of </a:t>
            </a:r>
            <a:r>
              <a:rPr lang="en-US" dirty="0" err="1">
                <a:latin typeface="+mj-lt"/>
              </a:rPr>
              <a:t>Koons’s</a:t>
            </a:r>
            <a:r>
              <a:rPr lang="en-US" dirty="0">
                <a:latin typeface="+mj-lt"/>
              </a:rPr>
              <a:t> artistic practice commensurate to that of the Sun King. The artist carefully selected which sculptures would be displayed in each room, as </a:t>
            </a:r>
            <a:r>
              <a:rPr lang="en-US" dirty="0" err="1">
                <a:latin typeface="+mj-lt"/>
              </a:rPr>
              <a:t>Koons</a:t>
            </a:r>
            <a:r>
              <a:rPr lang="en-US" dirty="0">
                <a:latin typeface="+mj-lt"/>
              </a:rPr>
              <a:t> sought a dialogue between his popular contemporary forms and the Baroque environment of the palace. The stainless steel Balloon Dog stands ten feet tall and weighs one ton, playfully altering the characteristics of its original reference.</a:t>
            </a:r>
            <a:endParaRPr lang="en-US" altLang="en-US" dirty="0">
              <a:latin typeface="+mj-lt"/>
              <a:ea typeface="ＭＳ Ｐゴシック" pitchFamily="34" charset="-128"/>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F5E6683-4906-4F0C-A021-FFC5BD0524EF}" type="slidenum">
              <a:rPr lang="en-US" altLang="en-US" smtClean="0">
                <a:latin typeface="Calibri" panose="020F0502020204030204" pitchFamily="34" charset="0"/>
              </a:rPr>
              <a:pPr>
                <a:spcBef>
                  <a:spcPct val="0"/>
                </a:spcBef>
              </a:pPr>
              <a:t>50</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30.1 The New Europe. The combination of an inefficient economy and high military spending</a:t>
            </a:r>
          </a:p>
          <a:p>
            <a:r>
              <a:rPr lang="en-US" altLang="en-US">
                <a:latin typeface="Calibri" panose="020F0502020204030204" pitchFamily="34" charset="0"/>
                <a:ea typeface="ＭＳ Ｐゴシック" panose="020B0600070205080204" pitchFamily="34" charset="-128"/>
              </a:rPr>
              <a:t>had led to stagnation in the Soviet Union by the early 1980s. Mikhail Gorbachev came to power in</a:t>
            </a:r>
          </a:p>
          <a:p>
            <a:r>
              <a:rPr lang="en-US" altLang="en-US">
                <a:latin typeface="Calibri" panose="020F0502020204030204" pitchFamily="34" charset="0"/>
                <a:ea typeface="ＭＳ Ｐゴシック" panose="020B0600070205080204" pitchFamily="34" charset="-128"/>
              </a:rPr>
              <a:t>1985, unleashing political, economic, and nationalist forces that led to independence for the former</a:t>
            </a:r>
          </a:p>
          <a:p>
            <a:r>
              <a:rPr lang="en-US" altLang="en-US">
                <a:latin typeface="Calibri" panose="020F0502020204030204" pitchFamily="34" charset="0"/>
                <a:ea typeface="ＭＳ Ｐゴシック" panose="020B0600070205080204" pitchFamily="34" charset="-128"/>
              </a:rPr>
              <a:t>Soviet republics and also for Eastern Europe.</a:t>
            </a: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B423684-6A3B-4B7F-91DB-03900651E273}" type="slidenum">
              <a:rPr lang="en-US" altLang="en-US" smtClean="0">
                <a:latin typeface="Calibri" panose="020F0502020204030204" pitchFamily="34" charset="0"/>
              </a:rPr>
              <a:pPr>
                <a:spcBef>
                  <a:spcPct val="0"/>
                </a:spcBef>
              </a:pPr>
              <a:t>8</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Yinka Shonibare, How</a:t>
            </a:r>
          </a:p>
          <a:p>
            <a:r>
              <a:rPr lang="en-US" altLang="en-US">
                <a:latin typeface="Calibri" panose="020F0502020204030204" pitchFamily="34" charset="0"/>
                <a:ea typeface="ＭＳ Ｐゴシック" panose="020B0600070205080204" pitchFamily="34" charset="-128"/>
              </a:rPr>
              <a:t>to Blow Up Two Heads</a:t>
            </a:r>
          </a:p>
          <a:p>
            <a:r>
              <a:rPr lang="en-US" altLang="en-US">
                <a:latin typeface="Calibri" panose="020F0502020204030204" pitchFamily="34" charset="0"/>
                <a:ea typeface="ＭＳ Ｐゴシック" panose="020B0600070205080204" pitchFamily="34" charset="-128"/>
              </a:rPr>
              <a:t>at Once (Gentlemen).</a:t>
            </a:r>
          </a:p>
          <a:p>
            <a:r>
              <a:rPr lang="en-US" altLang="en-US">
                <a:latin typeface="Calibri" panose="020F0502020204030204" pitchFamily="34" charset="0"/>
                <a:ea typeface="ＭＳ Ｐゴシック" panose="020B0600070205080204" pitchFamily="34" charset="-128"/>
              </a:rPr>
              <a:t>In this work, Yinka Shonibare</a:t>
            </a:r>
          </a:p>
          <a:p>
            <a:r>
              <a:rPr lang="en-US" altLang="en-US">
                <a:latin typeface="Calibri" panose="020F0502020204030204" pitchFamily="34" charset="0"/>
                <a:ea typeface="ＭＳ Ｐゴシック" panose="020B0600070205080204" pitchFamily="34" charset="-128"/>
              </a:rPr>
              <a:t>humorously re-creates a</a:t>
            </a:r>
          </a:p>
          <a:p>
            <a:r>
              <a:rPr lang="en-US" altLang="en-US">
                <a:latin typeface="Calibri" panose="020F0502020204030204" pitchFamily="34" charset="0"/>
                <a:ea typeface="ＭＳ Ｐゴシック" panose="020B0600070205080204" pitchFamily="34" charset="-128"/>
              </a:rPr>
              <a:t>nineteenth-century European</a:t>
            </a:r>
          </a:p>
          <a:p>
            <a:r>
              <a:rPr lang="en-US" altLang="en-US">
                <a:latin typeface="Calibri" panose="020F0502020204030204" pitchFamily="34" charset="0"/>
                <a:ea typeface="ＭＳ Ｐゴシック" panose="020B0600070205080204" pitchFamily="34" charset="-128"/>
              </a:rPr>
              <a:t>duel in which two headless</a:t>
            </a:r>
          </a:p>
          <a:p>
            <a:r>
              <a:rPr lang="en-US" altLang="en-US">
                <a:latin typeface="Calibri" panose="020F0502020204030204" pitchFamily="34" charset="0"/>
                <a:ea typeface="ＭＳ Ｐゴシック" panose="020B0600070205080204" pitchFamily="34" charset="-128"/>
              </a:rPr>
              <a:t>figures wearing Victorian</a:t>
            </a:r>
          </a:p>
          <a:p>
            <a:r>
              <a:rPr lang="en-US" altLang="en-US">
                <a:latin typeface="Calibri" panose="020F0502020204030204" pitchFamily="34" charset="0"/>
                <a:ea typeface="ＭＳ Ｐゴシック" panose="020B0600070205080204" pitchFamily="34" charset="-128"/>
              </a:rPr>
              <a:t>costumes are simultaneously</a:t>
            </a:r>
          </a:p>
          <a:p>
            <a:r>
              <a:rPr lang="en-US" altLang="en-US">
                <a:latin typeface="Calibri" panose="020F0502020204030204" pitchFamily="34" charset="0"/>
                <a:ea typeface="ＭＳ Ｐゴシック" panose="020B0600070205080204" pitchFamily="34" charset="-128"/>
              </a:rPr>
              <a:t>aiming guns at each other’s</a:t>
            </a:r>
          </a:p>
          <a:p>
            <a:r>
              <a:rPr lang="en-US" altLang="en-US">
                <a:latin typeface="Calibri" panose="020F0502020204030204" pitchFamily="34" charset="0"/>
                <a:ea typeface="ＭＳ Ｐゴシック" panose="020B0600070205080204" pitchFamily="34" charset="-128"/>
              </a:rPr>
              <a:t>heads. His choice of Victorian</a:t>
            </a:r>
          </a:p>
          <a:p>
            <a:r>
              <a:rPr lang="en-US" altLang="en-US">
                <a:latin typeface="Calibri" panose="020F0502020204030204" pitchFamily="34" charset="0"/>
                <a:ea typeface="ＭＳ Ｐゴシック" panose="020B0600070205080204" pitchFamily="34" charset="-128"/>
              </a:rPr>
              <a:t>figures and costumes reflect</a:t>
            </a:r>
          </a:p>
          <a:p>
            <a:r>
              <a:rPr lang="en-US" altLang="en-US">
                <a:latin typeface="Calibri" panose="020F0502020204030204" pitchFamily="34" charset="0"/>
                <a:ea typeface="ＭＳ Ｐゴシック" panose="020B0600070205080204" pitchFamily="34" charset="-128"/>
              </a:rPr>
              <a:t>his interest in the history of</a:t>
            </a:r>
          </a:p>
          <a:p>
            <a:r>
              <a:rPr lang="en-US" altLang="en-US">
                <a:latin typeface="Calibri" panose="020F0502020204030204" pitchFamily="34" charset="0"/>
                <a:ea typeface="ＭＳ Ｐゴシック" panose="020B0600070205080204" pitchFamily="34" charset="-128"/>
              </a:rPr>
              <a:t>Britain’s colonial endeavors.</a:t>
            </a:r>
          </a:p>
          <a:p>
            <a:r>
              <a:rPr lang="en-US" altLang="en-US">
                <a:latin typeface="Calibri" panose="020F0502020204030204" pitchFamily="34" charset="0"/>
                <a:ea typeface="ＭＳ Ｐゴシック" panose="020B0600070205080204" pitchFamily="34" charset="-128"/>
              </a:rPr>
              <a:t>The Dutch wax cloth used</a:t>
            </a:r>
          </a:p>
          <a:p>
            <a:r>
              <a:rPr lang="en-US" altLang="en-US">
                <a:latin typeface="Calibri" panose="020F0502020204030204" pitchFamily="34" charset="0"/>
                <a:ea typeface="ＭＳ Ｐゴシック" panose="020B0600070205080204" pitchFamily="34" charset="-128"/>
              </a:rPr>
              <a:t>for the costumes symbolizes</a:t>
            </a:r>
          </a:p>
          <a:p>
            <a:r>
              <a:rPr lang="en-US" altLang="en-US">
                <a:latin typeface="Calibri" panose="020F0502020204030204" pitchFamily="34" charset="0"/>
                <a:ea typeface="ＭＳ Ｐゴシック" panose="020B0600070205080204" pitchFamily="34" charset="-128"/>
              </a:rPr>
              <a:t>the complexity of modern</a:t>
            </a:r>
          </a:p>
          <a:p>
            <a:r>
              <a:rPr lang="en-US" altLang="en-US">
                <a:latin typeface="Calibri" panose="020F0502020204030204" pitchFamily="34" charset="0"/>
                <a:ea typeface="ＭＳ Ｐゴシック" panose="020B0600070205080204" pitchFamily="34" charset="-128"/>
              </a:rPr>
              <a:t>African identity in Europe.</a:t>
            </a:r>
          </a:p>
          <a:p>
            <a:r>
              <a:rPr lang="en-US" altLang="en-US">
                <a:latin typeface="Calibri" panose="020F0502020204030204" pitchFamily="34" charset="0"/>
                <a:ea typeface="ＭＳ Ｐゴシック" panose="020B0600070205080204" pitchFamily="34" charset="-128"/>
              </a:rPr>
              <a:t>The cloth was produced in</a:t>
            </a:r>
          </a:p>
          <a:p>
            <a:r>
              <a:rPr lang="en-US" altLang="en-US">
                <a:latin typeface="Calibri" panose="020F0502020204030204" pitchFamily="34" charset="0"/>
                <a:ea typeface="ＭＳ Ｐゴシック" panose="020B0600070205080204" pitchFamily="34" charset="-128"/>
              </a:rPr>
              <a:t>the Netherlands and Britain</a:t>
            </a:r>
          </a:p>
          <a:p>
            <a:r>
              <a:rPr lang="en-US" altLang="en-US">
                <a:latin typeface="Calibri" panose="020F0502020204030204" pitchFamily="34" charset="0"/>
                <a:ea typeface="ＭＳ Ｐゴシック" panose="020B0600070205080204" pitchFamily="34" charset="-128"/>
              </a:rPr>
              <a:t>and then sold in West Africa</a:t>
            </a:r>
          </a:p>
          <a:p>
            <a:r>
              <a:rPr lang="en-US" altLang="en-US">
                <a:latin typeface="Calibri" panose="020F0502020204030204" pitchFamily="34" charset="0"/>
                <a:ea typeface="ＭＳ Ｐゴシック" panose="020B0600070205080204" pitchFamily="34" charset="-128"/>
              </a:rPr>
              <a:t>during the nineteenth century.</a:t>
            </a: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BDE3906-17C1-4E13-8941-09AF77D6DBC4}" type="slidenum">
              <a:rPr lang="en-US" altLang="en-US" smtClean="0">
                <a:latin typeface="Calibri" panose="020F0502020204030204" pitchFamily="34" charset="0"/>
              </a:rPr>
              <a:pPr>
                <a:spcBef>
                  <a:spcPct val="0"/>
                </a:spcBef>
              </a:pPr>
              <a:t>51</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New Global Economy: Fast Fashion</a:t>
            </a: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B0C4436-B079-47E5-96D5-9C5BF014B5F7}" type="slidenum">
              <a:rPr lang="en-US" altLang="en-US" smtClean="0">
                <a:latin typeface="Calibri" panose="020F0502020204030204" pitchFamily="34" charset="0"/>
              </a:rPr>
              <a:pPr>
                <a:spcBef>
                  <a:spcPct val="0"/>
                </a:spcBef>
              </a:pPr>
              <a:t>53</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New Global Economy: Fast Fashion</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94E2E48-3D48-4FC2-97AC-D26B86C32AFA}" type="slidenum">
              <a:rPr lang="en-US" altLang="en-US" smtClean="0">
                <a:latin typeface="Calibri" panose="020F0502020204030204" pitchFamily="34" charset="0"/>
              </a:rPr>
              <a:pPr>
                <a:spcBef>
                  <a:spcPct val="0"/>
                </a:spcBef>
              </a:pPr>
              <a:t>54</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New Global Economy: Fast Fashion</a:t>
            </a: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40CBCF8-11BA-4DA6-9C75-3426F244E6B5}" type="slidenum">
              <a:rPr lang="en-US" altLang="en-US" smtClean="0">
                <a:latin typeface="Calibri" panose="020F0502020204030204" pitchFamily="34" charset="0"/>
              </a:rPr>
              <a:pPr>
                <a:spcBef>
                  <a:spcPct val="0"/>
                </a:spcBef>
              </a:pPr>
              <a:t>56</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Calibri" panose="020F0502020204030204" pitchFamily="34" charset="0"/>
              <a:ea typeface="ＭＳ Ｐゴシック" panose="020B0600070205080204" pitchFamily="34" charset="-128"/>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41E0081-394A-439D-9F24-C8438EA57D03}" type="slidenum">
              <a:rPr lang="en-US" altLang="en-US" smtClean="0">
                <a:latin typeface="Calibri" panose="020F0502020204030204" pitchFamily="34" charset="0"/>
              </a:rPr>
              <a:pPr>
                <a:spcBef>
                  <a:spcPct val="0"/>
                </a:spcBef>
              </a:pPr>
              <a:t>57</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Yeltsin Resists a Right-Wing Coup.</a:t>
            </a:r>
          </a:p>
          <a:p>
            <a:r>
              <a:rPr lang="en-US" altLang="en-US">
                <a:latin typeface="Calibri" panose="020F0502020204030204" pitchFamily="34" charset="0"/>
                <a:ea typeface="ＭＳ Ｐゴシック" panose="020B0600070205080204" pitchFamily="34" charset="-128"/>
              </a:rPr>
              <a:t>In August 1991, the attempt of right-wing</a:t>
            </a:r>
          </a:p>
          <a:p>
            <a:r>
              <a:rPr lang="en-US" altLang="en-US">
                <a:latin typeface="Calibri" panose="020F0502020204030204" pitchFamily="34" charset="0"/>
                <a:ea typeface="ＭＳ Ｐゴシック" panose="020B0600070205080204" pitchFamily="34" charset="-128"/>
              </a:rPr>
              <a:t>plotters to overthrow Mikhail Gorbachev</a:t>
            </a:r>
          </a:p>
          <a:p>
            <a:r>
              <a:rPr lang="en-US" altLang="en-US">
                <a:latin typeface="Calibri" panose="020F0502020204030204" pitchFamily="34" charset="0"/>
                <a:ea typeface="ＭＳ Ｐゴシック" panose="020B0600070205080204" pitchFamily="34" charset="-128"/>
              </a:rPr>
              <a:t>and seize power in the Soviet Union was</a:t>
            </a:r>
          </a:p>
          <a:p>
            <a:r>
              <a:rPr lang="en-US" altLang="en-US">
                <a:latin typeface="Calibri" panose="020F0502020204030204" pitchFamily="34" charset="0"/>
                <a:ea typeface="ＭＳ Ｐゴシック" panose="020B0600070205080204" pitchFamily="34" charset="-128"/>
              </a:rPr>
              <a:t>thwarted by the efforts of Boris Yeltsin,</a:t>
            </a:r>
          </a:p>
          <a:p>
            <a:r>
              <a:rPr lang="en-US" altLang="en-US">
                <a:latin typeface="Calibri" panose="020F0502020204030204" pitchFamily="34" charset="0"/>
                <a:ea typeface="ＭＳ Ｐゴシック" panose="020B0600070205080204" pitchFamily="34" charset="-128"/>
              </a:rPr>
              <a:t>president of the Russian Republic, and</a:t>
            </a:r>
          </a:p>
          <a:p>
            <a:r>
              <a:rPr lang="en-US" altLang="en-US">
                <a:latin typeface="Calibri" panose="020F0502020204030204" pitchFamily="34" charset="0"/>
                <a:ea typeface="ＭＳ Ｐゴシック" panose="020B0600070205080204" pitchFamily="34" charset="-128"/>
              </a:rPr>
              <a:t>his supporters. Yeltsin (holding papers)</a:t>
            </a:r>
          </a:p>
          <a:p>
            <a:r>
              <a:rPr lang="en-US" altLang="en-US">
                <a:latin typeface="Calibri" panose="020F0502020204030204" pitchFamily="34" charset="0"/>
                <a:ea typeface="ＭＳ Ｐゴシック" panose="020B0600070205080204" pitchFamily="34" charset="-128"/>
              </a:rPr>
              <a:t>is shown here atop a tank in front of the</a:t>
            </a:r>
          </a:p>
          <a:p>
            <a:r>
              <a:rPr lang="en-US" altLang="en-US">
                <a:latin typeface="Calibri" panose="020F0502020204030204" pitchFamily="34" charset="0"/>
                <a:ea typeface="ＭＳ Ｐゴシック" panose="020B0600070205080204" pitchFamily="34" charset="-128"/>
              </a:rPr>
              <a:t>Russian parliament building in Moscow,</a:t>
            </a:r>
          </a:p>
          <a:p>
            <a:r>
              <a:rPr lang="en-US" altLang="en-US">
                <a:latin typeface="Calibri" panose="020F0502020204030204" pitchFamily="34" charset="0"/>
                <a:ea typeface="ＭＳ Ｐゴシック" panose="020B0600070205080204" pitchFamily="34" charset="-128"/>
              </a:rPr>
              <a:t>urging the Russian people to resist the</a:t>
            </a:r>
          </a:p>
          <a:p>
            <a:r>
              <a:rPr lang="en-US" altLang="en-US">
                <a:latin typeface="Calibri" panose="020F0502020204030204" pitchFamily="34" charset="0"/>
                <a:ea typeface="ＭＳ Ｐゴシック" panose="020B0600070205080204" pitchFamily="34" charset="-128"/>
              </a:rPr>
              <a:t>conspirators.</a:t>
            </a: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907F74F-8035-4F9E-B82F-9736D76EEFAA}" type="slidenum">
              <a:rPr lang="en-US" altLang="en-US" smtClean="0">
                <a:latin typeface="Calibri" panose="020F0502020204030204" pitchFamily="34" charset="0"/>
              </a:rPr>
              <a:pPr>
                <a:spcBef>
                  <a:spcPct val="0"/>
                </a:spcBef>
              </a:pPr>
              <a:t>10</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Chechyna</a:t>
            </a: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A8D6B06-DDB3-42C4-A8D8-26D22D8F2EEE}" type="slidenum">
              <a:rPr lang="en-US" altLang="en-US" smtClean="0">
                <a:latin typeface="Calibri" panose="020F0502020204030204" pitchFamily="34" charset="0"/>
              </a:rPr>
              <a:pPr>
                <a:spcBef>
                  <a:spcPct val="0"/>
                </a:spcBef>
              </a:pPr>
              <a:t>12</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A Romanian Revolutionary. The revolt against Communist rule in Eastern Europe in 1989</a:t>
            </a:r>
          </a:p>
          <a:p>
            <a:r>
              <a:rPr lang="en-US" altLang="en-US">
                <a:latin typeface="Calibri" panose="020F0502020204030204" pitchFamily="34" charset="0"/>
                <a:ea typeface="ＭＳ Ｐゴシック" panose="020B0600070205080204" pitchFamily="34" charset="-128"/>
              </a:rPr>
              <a:t>came last to Romania. It was also more violent as the government at first tried to stem the revolt</a:t>
            </a:r>
          </a:p>
          <a:p>
            <a:r>
              <a:rPr lang="en-US" altLang="en-US">
                <a:latin typeface="Calibri" panose="020F0502020204030204" pitchFamily="34" charset="0"/>
                <a:ea typeface="ＭＳ Ｐゴシック" panose="020B0600070205080204" pitchFamily="34" charset="-128"/>
              </a:rPr>
              <a:t>by massacring demonstrators. This picture shows a young Romanian rebel waving the national</a:t>
            </a:r>
          </a:p>
          <a:p>
            <a:r>
              <a:rPr lang="en-US" altLang="en-US">
                <a:latin typeface="Calibri" panose="020F0502020204030204" pitchFamily="34" charset="0"/>
                <a:ea typeface="ＭＳ Ｐゴシック" panose="020B0600070205080204" pitchFamily="34" charset="-128"/>
              </a:rPr>
              <a:t>flag with the Communist emblem cut out of the center. He is on a balcony overlooking the</a:t>
            </a:r>
          </a:p>
          <a:p>
            <a:r>
              <a:rPr lang="en-US" altLang="en-US">
                <a:latin typeface="Calibri" panose="020F0502020204030204" pitchFamily="34" charset="0"/>
                <a:ea typeface="ＭＳ Ｐゴシック" panose="020B0600070205080204" pitchFamily="34" charset="-128"/>
              </a:rPr>
              <a:t>tanks, soldiers, and citizens filling Palace Square in Bucharest.</a:t>
            </a: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4ACE0BC-D7E1-495C-8F26-A407D72F4BB1}" type="slidenum">
              <a:rPr lang="en-US" altLang="en-US" smtClean="0">
                <a:latin typeface="Calibri" panose="020F0502020204030204" pitchFamily="34" charset="0"/>
              </a:rPr>
              <a:pPr>
                <a:spcBef>
                  <a:spcPct val="0"/>
                </a:spcBef>
              </a:pPr>
              <a:t>14</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920FEA-F053-4B41-9857-FFA71865314C}" type="slidenum">
              <a:rPr lang="en-US" altLang="en-US" smtClean="0"/>
              <a:pPr>
                <a:defRPr/>
              </a:pPr>
              <a:t>18</a:t>
            </a:fld>
            <a:endParaRPr lang="en-US" altLang="en-US"/>
          </a:p>
        </p:txBody>
      </p:sp>
    </p:spTree>
    <p:extLst>
      <p:ext uri="{BB962C8B-B14F-4D97-AF65-F5344CB8AC3E}">
        <p14:creationId xmlns:p14="http://schemas.microsoft.com/office/powerpoint/2010/main" val="3907182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And the Wall Came Tumbling Down. The Berlin Wall, long a symbol of Europe’s Cold War divisions,</a:t>
            </a:r>
          </a:p>
          <a:p>
            <a:r>
              <a:rPr lang="en-US" altLang="en-US">
                <a:latin typeface="Calibri" panose="020F0502020204030204" pitchFamily="34" charset="0"/>
                <a:ea typeface="ＭＳ Ｐゴシック" panose="020B0600070205080204" pitchFamily="34" charset="-128"/>
              </a:rPr>
              <a:t>became the site of massive celebrations after the East German government opened its border with the</a:t>
            </a:r>
          </a:p>
          <a:p>
            <a:r>
              <a:rPr lang="en-US" altLang="en-US">
                <a:latin typeface="Calibri" panose="020F0502020204030204" pitchFamily="34" charset="0"/>
                <a:ea typeface="ＭＳ Ｐゴシック" panose="020B0600070205080204" pitchFamily="34" charset="-128"/>
              </a:rPr>
              <a:t>West. On November 11, East German border guards demolished a section of the wall to create a new</a:t>
            </a:r>
          </a:p>
          <a:p>
            <a:r>
              <a:rPr lang="en-US" altLang="en-US">
                <a:latin typeface="Calibri" panose="020F0502020204030204" pitchFamily="34" charset="0"/>
                <a:ea typeface="ＭＳ Ｐゴシック" panose="020B0600070205080204" pitchFamily="34" charset="-128"/>
              </a:rPr>
              <a:t>crossing point. As seen in this photograph, West Germans celebrated the opening of the new crossing point.</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B7FCAC5-67CF-483F-B219-C726E3E44DFD}" type="slidenum">
              <a:rPr lang="en-US" altLang="en-US" smtClean="0">
                <a:latin typeface="Calibri" panose="020F0502020204030204" pitchFamily="34" charset="0"/>
              </a:rPr>
              <a:pPr>
                <a:spcBef>
                  <a:spcPct val="0"/>
                </a:spcBef>
              </a:pPr>
              <a:t>19</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30.2 The Lands of the</a:t>
            </a:r>
          </a:p>
          <a:p>
            <a:r>
              <a:rPr lang="en-US" altLang="en-US">
                <a:latin typeface="Calibri" panose="020F0502020204030204" pitchFamily="34" charset="0"/>
                <a:ea typeface="ＭＳ Ｐゴシック" panose="020B0600070205080204" pitchFamily="34" charset="-128"/>
              </a:rPr>
              <a:t>Former Yugoslavia, 1995. By</a:t>
            </a:r>
          </a:p>
          <a:p>
            <a:r>
              <a:rPr lang="en-US" altLang="en-US">
                <a:latin typeface="Calibri" panose="020F0502020204030204" pitchFamily="34" charset="0"/>
                <a:ea typeface="ＭＳ Ｐゴシック" panose="020B0600070205080204" pitchFamily="34" charset="-128"/>
              </a:rPr>
              <a:t>1991, resurgent nationalism and</a:t>
            </a:r>
          </a:p>
          <a:p>
            <a:r>
              <a:rPr lang="en-US" altLang="en-US">
                <a:latin typeface="Calibri" panose="020F0502020204030204" pitchFamily="34" charset="0"/>
                <a:ea typeface="ＭＳ Ｐゴシック" panose="020B0600070205080204" pitchFamily="34" charset="-128"/>
              </a:rPr>
              <a:t>the wave of independence</a:t>
            </a:r>
          </a:p>
          <a:p>
            <a:r>
              <a:rPr lang="en-US" altLang="en-US">
                <a:latin typeface="Calibri" panose="020F0502020204030204" pitchFamily="34" charset="0"/>
                <a:ea typeface="ＭＳ Ｐゴシック" panose="020B0600070205080204" pitchFamily="34" charset="-128"/>
              </a:rPr>
              <a:t>sweeping across Europe overcame</a:t>
            </a:r>
          </a:p>
          <a:p>
            <a:r>
              <a:rPr lang="en-US" altLang="en-US">
                <a:latin typeface="Calibri" panose="020F0502020204030204" pitchFamily="34" charset="0"/>
                <a:ea typeface="ＭＳ Ｐゴシック" panose="020B0600070205080204" pitchFamily="34" charset="-128"/>
              </a:rPr>
              <a:t>the forces that held Yugoslavia</a:t>
            </a:r>
          </a:p>
          <a:p>
            <a:r>
              <a:rPr lang="en-US" altLang="en-US">
                <a:latin typeface="Calibri" panose="020F0502020204030204" pitchFamily="34" charset="0"/>
                <a:ea typeface="ＭＳ Ｐゴシック" panose="020B0600070205080204" pitchFamily="34" charset="-128"/>
              </a:rPr>
              <a:t>together. Declarations of</a:t>
            </a:r>
          </a:p>
          <a:p>
            <a:r>
              <a:rPr lang="en-US" altLang="en-US">
                <a:latin typeface="Calibri" panose="020F0502020204030204" pitchFamily="34" charset="0"/>
                <a:ea typeface="ＭＳ Ｐゴシック" panose="020B0600070205080204" pitchFamily="34" charset="-128"/>
              </a:rPr>
              <a:t>independence by Slovenia,</a:t>
            </a:r>
          </a:p>
          <a:p>
            <a:r>
              <a:rPr lang="en-US" altLang="en-US">
                <a:latin typeface="Calibri" panose="020F0502020204030204" pitchFamily="34" charset="0"/>
                <a:ea typeface="ＭＳ Ｐゴシック" panose="020B0600070205080204" pitchFamily="34" charset="-128"/>
              </a:rPr>
              <a:t>Croatia, and Bosnia-Herzegovina</a:t>
            </a:r>
          </a:p>
          <a:p>
            <a:r>
              <a:rPr lang="en-US" altLang="en-US">
                <a:latin typeface="Calibri" panose="020F0502020204030204" pitchFamily="34" charset="0"/>
                <a:ea typeface="ＭＳ Ｐゴシック" panose="020B0600070205080204" pitchFamily="34" charset="-128"/>
              </a:rPr>
              <a:t>led to war with the Serbian dominated</a:t>
            </a:r>
          </a:p>
          <a:p>
            <a:r>
              <a:rPr lang="en-US" altLang="en-US">
                <a:latin typeface="Calibri" panose="020F0502020204030204" pitchFamily="34" charset="0"/>
                <a:ea typeface="ＭＳ Ｐゴシック" panose="020B0600070205080204" pitchFamily="34" charset="-128"/>
              </a:rPr>
              <a:t>rump Yugoslavia of</a:t>
            </a:r>
          </a:p>
          <a:p>
            <a:r>
              <a:rPr lang="en-US" altLang="en-US">
                <a:latin typeface="Calibri" panose="020F0502020204030204" pitchFamily="34" charset="0"/>
                <a:ea typeface="ＭＳ Ｐゴシック" panose="020B0600070205080204" pitchFamily="34" charset="-128"/>
              </a:rPr>
              <a:t>Slobodan Milosevic</a:t>
            </a: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016B721-DB53-40F8-962F-77438BD57966}" type="slidenum">
              <a:rPr lang="en-US" altLang="en-US" smtClean="0">
                <a:latin typeface="Calibri" panose="020F0502020204030204" pitchFamily="34" charset="0"/>
              </a:rPr>
              <a:pPr>
                <a:spcBef>
                  <a:spcPct val="0"/>
                </a:spcBef>
              </a:pPr>
              <a:t>25</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The Fall of the Soviet Bloc</a:t>
            </a: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62F7E53-998B-4486-B656-CB2EBA31D465}" type="slidenum">
              <a:rPr lang="en-US" altLang="en-US" smtClean="0">
                <a:latin typeface="Calibri" panose="020F0502020204030204" pitchFamily="34" charset="0"/>
              </a:rPr>
              <a:pPr>
                <a:spcBef>
                  <a:spcPct val="0"/>
                </a:spcBef>
              </a:pPr>
              <a:t>26</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3" name="Picture 22"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7938" y="6500813"/>
            <a:ext cx="9151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75" y="-7938"/>
            <a:ext cx="9159875" cy="33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 y="644525"/>
            <a:ext cx="432435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48600" y="6149975"/>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ctrTitle"/>
          </p:nvPr>
        </p:nvSpPr>
        <p:spPr>
          <a:xfrm>
            <a:off x="4552950" y="2895600"/>
            <a:ext cx="4432300" cy="2005013"/>
          </a:xfrm>
        </p:spPr>
        <p:txBody>
          <a:bodyPr/>
          <a:lstStyle>
            <a:lvl1pPr>
              <a:defRPr sz="3600">
                <a:effectLst>
                  <a:outerShdw blurRad="38100" dist="38100" dir="2700000" algn="tl">
                    <a:srgbClr val="FFFFFF"/>
                  </a:outerShdw>
                </a:effectLst>
                <a:latin typeface="Arial" charset="0"/>
              </a:defRPr>
            </a:lvl1pPr>
          </a:lstStyle>
          <a:p>
            <a:pPr lvl="0"/>
            <a:r>
              <a:rPr lang="en-US" noProof="0"/>
              <a:t>Click to edit Master title style</a:t>
            </a:r>
          </a:p>
        </p:txBody>
      </p:sp>
    </p:spTree>
    <p:extLst>
      <p:ext uri="{BB962C8B-B14F-4D97-AF65-F5344CB8AC3E}">
        <p14:creationId xmlns:p14="http://schemas.microsoft.com/office/powerpoint/2010/main" val="3660246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87911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681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0670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54229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9376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41356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4360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6046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5017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640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76771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8" descr="Expbanna"/>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76200" y="76200"/>
            <a:ext cx="906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52463" y="1600200"/>
            <a:ext cx="803433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98"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Lst>
  <p:txStyles>
    <p:titleStyle>
      <a:lvl1pPr algn="ctr" rtl="0" eaLnBrk="0" fontAlgn="base" hangingPunct="0">
        <a:spcBef>
          <a:spcPct val="0"/>
        </a:spcBef>
        <a:spcAft>
          <a:spcPct val="0"/>
        </a:spcAft>
        <a:defRPr sz="40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008040"/>
        </a:buClr>
        <a:buSzPct val="75000"/>
        <a:buFont typeface="Wingdings" panose="05000000000000000000" pitchFamily="2" charset="2"/>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008040"/>
        </a:buClr>
        <a:buSzPct val="75000"/>
        <a:buFont typeface="Wingdings" panose="05000000000000000000" pitchFamily="2" charset="2"/>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8040"/>
        </a:buClr>
        <a:buSzPct val="75000"/>
        <a:buFont typeface="Wingdings" panose="05000000000000000000" pitchFamily="2" charset="2"/>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itle 1"/>
          <p:cNvSpPr>
            <a:spLocks noChangeArrowheads="1"/>
          </p:cNvSpPr>
          <p:nvPr/>
        </p:nvSpPr>
        <p:spPr bwMode="auto">
          <a:xfrm>
            <a:off x="4714875" y="2298700"/>
            <a:ext cx="41640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3000" dirty="0">
                <a:effectLst>
                  <a:outerShdw blurRad="38100" dist="38100" dir="2700000" algn="tl">
                    <a:srgbClr val="FFFFFF"/>
                  </a:outerShdw>
                </a:effectLst>
                <a:latin typeface="Calibri"/>
                <a:ea typeface="ＭＳ Ｐゴシック" charset="0"/>
                <a:cs typeface="Calibri"/>
              </a:rPr>
              <a:t>Chapter 30</a:t>
            </a:r>
            <a:endParaRPr lang="en-US" sz="3000" dirty="0">
              <a:latin typeface="Calibri"/>
              <a:ea typeface="ＭＳ Ｐゴシック" charset="0"/>
              <a:cs typeface="Calibri"/>
            </a:endParaRPr>
          </a:p>
        </p:txBody>
      </p:sp>
      <p:sp>
        <p:nvSpPr>
          <p:cNvPr id="28674" name="Rectangle 2"/>
          <p:cNvSpPr>
            <a:spLocks noGrp="1" noChangeArrowheads="1"/>
          </p:cNvSpPr>
          <p:nvPr>
            <p:ph type="ctrTitle"/>
          </p:nvPr>
        </p:nvSpPr>
        <p:spPr>
          <a:xfrm>
            <a:off x="4579938" y="2895600"/>
            <a:ext cx="4564062" cy="2005013"/>
          </a:xfrm>
        </p:spPr>
        <p:txBody>
          <a:bodyPr/>
          <a:lstStyle/>
          <a:p>
            <a:pPr eaLnBrk="1" hangingPunct="1">
              <a:defRPr/>
            </a:pP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After the Fall: </a:t>
            </a:r>
            <a:b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b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The Western World</a:t>
            </a:r>
            <a:b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b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in a Global Age </a:t>
            </a:r>
            <a:b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b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(Since 1985)</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Yeltsin Resists a Right-Wing Coup</a:t>
            </a:r>
            <a:endParaRPr lang="en-US" dirty="0"/>
          </a:p>
        </p:txBody>
      </p:sp>
      <p:sp>
        <p:nvSpPr>
          <p:cNvPr id="1126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p924</a:t>
            </a:r>
          </a:p>
        </p:txBody>
      </p:sp>
      <p:pic>
        <p:nvPicPr>
          <p:cNvPr id="112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3113" y="914400"/>
            <a:ext cx="505777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2"/>
          <p:cNvSpPr>
            <a:spLocks noChangeArrowheads="1"/>
          </p:cNvSpPr>
          <p:nvPr/>
        </p:nvSpPr>
        <p:spPr bwMode="auto">
          <a:xfrm>
            <a:off x="1104900" y="4953000"/>
            <a:ext cx="6934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In August 1991, the attempt of right-wing plotters to overthrow Mikhail Gorbachev and seize power in the Soviet Union was</a:t>
            </a:r>
          </a:p>
          <a:p>
            <a:pPr>
              <a:spcBef>
                <a:spcPct val="0"/>
              </a:spcBef>
              <a:buClrTx/>
              <a:buSzTx/>
              <a:buFontTx/>
              <a:buNone/>
            </a:pPr>
            <a:r>
              <a:rPr lang="en-US" altLang="en-US" sz="2000">
                <a:latin typeface="Calibri" panose="020F0502020204030204" pitchFamily="34" charset="0"/>
              </a:rPr>
              <a:t>thwarted by the efforts of Boris Yeltsin, president of the Russian Republic, and his supporters. </a:t>
            </a:r>
            <a:endParaRPr lang="en-US" altLang="en-US" sz="2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noChangeArrowheads="1"/>
          </p:cNvSpPr>
          <p:nvPr>
            <p:ph type="title"/>
          </p:nvPr>
        </p:nvSpPr>
        <p:spPr>
          <a:xfrm>
            <a:off x="762000" y="152400"/>
            <a:ext cx="8264525" cy="609600"/>
          </a:xfrm>
        </p:spPr>
        <p:txBody>
          <a:bodyPr/>
          <a:lstStyle/>
          <a:p>
            <a:pPr eaLnBrk="1" hangingPunct="1"/>
            <a:r>
              <a:rPr lang="en-US" altLang="en-US" sz="3600" dirty="0">
                <a:latin typeface="Calibri" panose="020F0502020204030204" pitchFamily="34" charset="0"/>
                <a:ea typeface="ＭＳ Ｐゴシック" panose="020B0600070205080204" pitchFamily="34" charset="-128"/>
              </a:rPr>
              <a:t>The</a:t>
            </a:r>
            <a:r>
              <a:rPr lang="en-US" altLang="en-US" sz="3600" dirty="0">
                <a:solidFill>
                  <a:srgbClr val="FF0000"/>
                </a:solidFill>
                <a:latin typeface="Calibri" panose="020F0502020204030204" pitchFamily="34" charset="0"/>
                <a:ea typeface="ＭＳ Ｐゴシック" panose="020B0600070205080204" pitchFamily="34" charset="-128"/>
              </a:rPr>
              <a:t> </a:t>
            </a:r>
            <a:r>
              <a:rPr lang="en-US" altLang="en-US" sz="3600" dirty="0">
                <a:latin typeface="Calibri" panose="020F0502020204030204" pitchFamily="34" charset="0"/>
                <a:ea typeface="ＭＳ Ｐゴシック" panose="020B0600070205080204" pitchFamily="34" charset="-128"/>
              </a:rPr>
              <a:t>Revolutionary Era </a:t>
            </a:r>
            <a:r>
              <a:rPr lang="en-US" altLang="en-US" sz="3600" dirty="0" smtClean="0">
                <a:latin typeface="Calibri" panose="020F0502020204030204" pitchFamily="34" charset="0"/>
                <a:ea typeface="ＭＳ Ｐゴシック" panose="020B0600070205080204" pitchFamily="34" charset="-128"/>
              </a:rPr>
              <a:t>in </a:t>
            </a:r>
            <a:r>
              <a:rPr lang="en-US" altLang="en-US" sz="3600" dirty="0">
                <a:latin typeface="Calibri" panose="020F0502020204030204" pitchFamily="34" charset="0"/>
                <a:ea typeface="ＭＳ Ｐゴシック" panose="020B0600070205080204" pitchFamily="34" charset="-128"/>
              </a:rPr>
              <a:t>the Soviet </a:t>
            </a:r>
            <a:r>
              <a:rPr lang="en-US" altLang="en-US" sz="3600" dirty="0" smtClean="0">
                <a:latin typeface="Calibri" panose="020F0502020204030204" pitchFamily="34" charset="0"/>
                <a:ea typeface="ＭＳ Ｐゴシック" panose="020B0600070205080204" pitchFamily="34" charset="-128"/>
              </a:rPr>
              <a:t>Union</a:t>
            </a:r>
            <a:endParaRPr lang="en-US" altLang="en-US" sz="3600" dirty="0">
              <a:latin typeface="Calibri" panose="020F0502020204030204" pitchFamily="34" charset="0"/>
              <a:ea typeface="ＭＳ Ｐゴシック" panose="020B0600070205080204" pitchFamily="34" charset="-128"/>
            </a:endParaRPr>
          </a:p>
        </p:txBody>
      </p:sp>
      <p:sp>
        <p:nvSpPr>
          <p:cNvPr id="10242" name="Rectangle 3"/>
          <p:cNvSpPr>
            <a:spLocks noGrp="1" noChangeArrowheads="1"/>
          </p:cNvSpPr>
          <p:nvPr>
            <p:ph type="body" idx="1"/>
          </p:nvPr>
        </p:nvSpPr>
        <p:spPr>
          <a:xfrm>
            <a:off x="762000" y="914400"/>
            <a:ext cx="7769225" cy="5943600"/>
          </a:xfrm>
        </p:spPr>
        <p:txBody>
          <a:bodyPr/>
          <a:lstStyle/>
          <a:p>
            <a:pPr eaLnBrk="1" hangingPunct="1">
              <a:defRPr/>
            </a:pPr>
            <a:r>
              <a:rPr lang="en-US" altLang="en-US" sz="2800" dirty="0" smtClean="0">
                <a:latin typeface="Calibri" pitchFamily="34" charset="0"/>
                <a:ea typeface="ＭＳ Ｐゴシック" pitchFamily="34" charset="-128"/>
              </a:rPr>
              <a:t>Yeltsin’s New Russia plagued by corruption and economic inequality.</a:t>
            </a:r>
          </a:p>
          <a:p>
            <a:pPr lvl="1" eaLnBrk="1" hangingPunct="1">
              <a:defRPr/>
            </a:pPr>
            <a:r>
              <a:rPr lang="en-US" altLang="en-US" i="1" dirty="0" smtClean="0">
                <a:latin typeface="Calibri" pitchFamily="34" charset="0"/>
                <a:ea typeface="ＭＳ Ｐゴシック" pitchFamily="34" charset="-128"/>
              </a:rPr>
              <a:t>Russians were shook- was the old way better?</a:t>
            </a:r>
          </a:p>
          <a:p>
            <a:pPr eaLnBrk="1" hangingPunct="1">
              <a:defRPr/>
            </a:pPr>
            <a:r>
              <a:rPr lang="en-US" altLang="en-US" sz="2800" dirty="0" smtClean="0">
                <a:latin typeface="Calibri" pitchFamily="34" charset="0"/>
                <a:ea typeface="ＭＳ Ｐゴシック" pitchFamily="34" charset="-128"/>
              </a:rPr>
              <a:t>The </a:t>
            </a:r>
            <a:r>
              <a:rPr lang="en-US" altLang="en-US" sz="2800" dirty="0">
                <a:latin typeface="Calibri" pitchFamily="34" charset="0"/>
                <a:ea typeface="ＭＳ Ｐゴシック" pitchFamily="34" charset="-128"/>
              </a:rPr>
              <a:t>Putin Era: Vladimir </a:t>
            </a:r>
            <a:r>
              <a:rPr lang="en-US" altLang="en-US" sz="2800" dirty="0" smtClean="0">
                <a:latin typeface="Calibri" pitchFamily="34" charset="0"/>
                <a:ea typeface="ＭＳ Ｐゴシック" pitchFamily="34" charset="-128"/>
              </a:rPr>
              <a:t>Putin</a:t>
            </a:r>
          </a:p>
          <a:p>
            <a:pPr lvl="1" eaLnBrk="1" hangingPunct="1">
              <a:defRPr/>
            </a:pPr>
            <a:r>
              <a:rPr lang="en-US" altLang="en-US" sz="2400" dirty="0" smtClean="0">
                <a:latin typeface="Calibri" pitchFamily="34" charset="0"/>
                <a:ea typeface="ＭＳ Ｐゴシック" pitchFamily="34" charset="-128"/>
              </a:rPr>
              <a:t>Former KGB agent</a:t>
            </a:r>
            <a:endParaRPr lang="en-US" altLang="en-US" sz="2400" dirty="0">
              <a:latin typeface="Calibri" pitchFamily="34" charset="0"/>
              <a:ea typeface="ＭＳ Ｐゴシック" pitchFamily="34" charset="-128"/>
            </a:endParaRPr>
          </a:p>
          <a:p>
            <a:pPr lvl="1" eaLnBrk="1" hangingPunct="1">
              <a:defRPr/>
            </a:pPr>
            <a:r>
              <a:rPr lang="en-US" altLang="en-US" sz="2400" dirty="0">
                <a:latin typeface="Calibri" pitchFamily="34" charset="0"/>
                <a:ea typeface="ＭＳ Ｐゴシック" pitchFamily="34" charset="-128"/>
              </a:rPr>
              <a:t>Strengthening central government</a:t>
            </a:r>
          </a:p>
          <a:p>
            <a:pPr lvl="1" eaLnBrk="1" hangingPunct="1">
              <a:defRPr/>
            </a:pPr>
            <a:r>
              <a:rPr lang="en-US" altLang="en-US" sz="2400" dirty="0">
                <a:latin typeface="Calibri" pitchFamily="34" charset="0"/>
                <a:ea typeface="ＭＳ Ｐゴシック" pitchFamily="34" charset="-128"/>
              </a:rPr>
              <a:t>Silencing critics </a:t>
            </a:r>
          </a:p>
          <a:p>
            <a:pPr lvl="1" eaLnBrk="1" hangingPunct="1">
              <a:defRPr/>
            </a:pPr>
            <a:r>
              <a:rPr lang="en-US" altLang="en-US" sz="2400" dirty="0">
                <a:latin typeface="Calibri" pitchFamily="34" charset="0"/>
                <a:ea typeface="ＭＳ Ｐゴシック" pitchFamily="34" charset="-128"/>
              </a:rPr>
              <a:t>Assertive foreign policy (Chechnya)</a:t>
            </a:r>
          </a:p>
          <a:p>
            <a:pPr marL="347472" lvl="1" indent="-347472" eaLnBrk="1" hangingPunct="1">
              <a:defRPr/>
            </a:pPr>
            <a:r>
              <a:rPr lang="en-US" altLang="en-US" dirty="0">
                <a:latin typeface="Calibri" pitchFamily="34" charset="0"/>
                <a:ea typeface="ＭＳ Ｐゴシック" pitchFamily="34" charset="-128"/>
              </a:rPr>
              <a:t>2013: Conflict with Ukraine </a:t>
            </a:r>
          </a:p>
          <a:p>
            <a:pPr marL="740664" lvl="1" indent="-347472" eaLnBrk="1" hangingPunct="1">
              <a:defRPr/>
            </a:pPr>
            <a:r>
              <a:rPr lang="en-US" altLang="en-US" sz="2400" dirty="0">
                <a:latin typeface="Calibri" pitchFamily="34" charset="0"/>
                <a:ea typeface="ＭＳ Ｐゴシック" pitchFamily="34" charset="-128"/>
              </a:rPr>
              <a:t>2014: Russia occupies the Crimea </a:t>
            </a:r>
            <a:r>
              <a:rPr lang="en-US" altLang="en-US" sz="2400" dirty="0" smtClean="0">
                <a:latin typeface="Calibri" pitchFamily="34" charset="0"/>
                <a:ea typeface="ＭＳ Ｐゴシック" pitchFamily="34" charset="-128"/>
              </a:rPr>
              <a:t>to prevent Ukraine rom aligning with the European Union</a:t>
            </a:r>
            <a:endParaRPr lang="en-US" altLang="en-US" sz="2400" dirty="0">
              <a:latin typeface="Calibri" pitchFamily="34" charset="0"/>
              <a:ea typeface="ＭＳ Ｐゴシック" pitchFamily="34" charset="-128"/>
            </a:endParaRPr>
          </a:p>
          <a:p>
            <a:pPr marL="740664" lvl="1" indent="-347472" eaLnBrk="1" hangingPunct="1">
              <a:defRPr/>
            </a:pPr>
            <a:r>
              <a:rPr lang="en-US" altLang="en-US" sz="2400" dirty="0">
                <a:latin typeface="Calibri" pitchFamily="34" charset="0"/>
                <a:ea typeface="ＭＳ Ｐゴシック" pitchFamily="34" charset="-128"/>
              </a:rPr>
              <a:t>Diplomatic and economic sanctions from the West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4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4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4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4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24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24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24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Chechnya</a:t>
            </a:r>
            <a:endParaRPr lang="en-US" dirty="0"/>
          </a:p>
        </p:txBody>
      </p:sp>
      <p:sp>
        <p:nvSpPr>
          <p:cNvPr id="1433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p924</a:t>
            </a:r>
          </a:p>
        </p:txBody>
      </p:sp>
      <p:pic>
        <p:nvPicPr>
          <p:cNvPr id="11269" name="Picture 2" descr="Map shows the region of Chechnya in Russia, located to the east of Caspian Sea, and north to Georgia." title="Chechyn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777875"/>
            <a:ext cx="54864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noChangeArrowheads="1"/>
          </p:cNvSpPr>
          <p:nvPr>
            <p:ph type="title"/>
          </p:nvPr>
        </p:nvSpPr>
        <p:spPr>
          <a:xfrm>
            <a:off x="685800" y="228600"/>
            <a:ext cx="8458200" cy="838200"/>
          </a:xfrm>
        </p:spPr>
        <p:txBody>
          <a:bodyPr/>
          <a:lstStyle/>
          <a:p>
            <a:pPr eaLnBrk="1" hangingPunct="1"/>
            <a:r>
              <a:rPr lang="en-US" altLang="en-US" sz="3200" dirty="0">
                <a:latin typeface="Calibri" panose="020F0502020204030204" pitchFamily="34" charset="0"/>
                <a:ea typeface="ＭＳ Ｐゴシック" panose="020B0600070205080204" pitchFamily="34" charset="-128"/>
              </a:rPr>
              <a:t>Eastern Europe: The Revolutions of 1989 and the Collapse of the Communist Order</a:t>
            </a:r>
          </a:p>
        </p:txBody>
      </p:sp>
      <p:sp>
        <p:nvSpPr>
          <p:cNvPr id="15362" name="Rectangle 9"/>
          <p:cNvSpPr>
            <a:spLocks noGrp="1" noChangeArrowheads="1"/>
          </p:cNvSpPr>
          <p:nvPr>
            <p:ph type="body" idx="1"/>
          </p:nvPr>
        </p:nvSpPr>
        <p:spPr>
          <a:xfrm>
            <a:off x="709863" y="1371600"/>
            <a:ext cx="8129337" cy="5332412"/>
          </a:xfrm>
        </p:spPr>
        <p:txBody>
          <a:bodyPr/>
          <a:lstStyle/>
          <a:p>
            <a:pPr eaLnBrk="1" hangingPunct="1">
              <a:lnSpc>
                <a:spcPct val="90000"/>
              </a:lnSpc>
              <a:defRPr/>
            </a:pPr>
            <a:r>
              <a:rPr lang="en-US" altLang="en-US" dirty="0">
                <a:latin typeface="Calibri" pitchFamily="34" charset="0"/>
                <a:ea typeface="ＭＳ Ｐゴシック" pitchFamily="34" charset="-128"/>
              </a:rPr>
              <a:t>The Fall </a:t>
            </a:r>
          </a:p>
          <a:p>
            <a:pPr lvl="1" eaLnBrk="1" hangingPunct="1">
              <a:lnSpc>
                <a:spcPct val="90000"/>
              </a:lnSpc>
              <a:defRPr/>
            </a:pPr>
            <a:r>
              <a:rPr lang="en-US" altLang="en-US" dirty="0">
                <a:latin typeface="Calibri" pitchFamily="34" charset="0"/>
                <a:ea typeface="ＭＳ Ｐゴシック" pitchFamily="34" charset="-128"/>
              </a:rPr>
              <a:t>Peaceful transitions in Poland, Hungary, and Czechoslovakia</a:t>
            </a:r>
          </a:p>
          <a:p>
            <a:pPr lvl="1" eaLnBrk="1" hangingPunct="1">
              <a:lnSpc>
                <a:spcPct val="90000"/>
              </a:lnSpc>
              <a:defRPr/>
            </a:pPr>
            <a:r>
              <a:rPr lang="en-US" altLang="en-US" dirty="0">
                <a:latin typeface="Calibri" pitchFamily="34" charset="0"/>
                <a:ea typeface="ＭＳ Ｐゴシック" pitchFamily="34" charset="-128"/>
              </a:rPr>
              <a:t>Poland </a:t>
            </a:r>
          </a:p>
          <a:p>
            <a:pPr marL="1143000" lvl="1" eaLnBrk="1" hangingPunct="1">
              <a:lnSpc>
                <a:spcPct val="90000"/>
              </a:lnSpc>
              <a:defRPr/>
            </a:pPr>
            <a:r>
              <a:rPr lang="en-US" altLang="en-US" sz="2400" dirty="0" smtClean="0">
                <a:latin typeface="Calibri" pitchFamily="34" charset="0"/>
                <a:ea typeface="ＭＳ Ｐゴシック" pitchFamily="34" charset="-128"/>
              </a:rPr>
              <a:t>Solidarity is revived </a:t>
            </a:r>
            <a:r>
              <a:rPr lang="en-US" altLang="en-US" sz="2400" dirty="0">
                <a:latin typeface="Calibri" pitchFamily="34" charset="0"/>
                <a:ea typeface="ＭＳ Ｐゴシック" pitchFamily="34" charset="-128"/>
              </a:rPr>
              <a:t>and Lech </a:t>
            </a:r>
            <a:r>
              <a:rPr lang="en-US" altLang="en-US" sz="2400" dirty="0" err="1">
                <a:latin typeface="Calibri" pitchFamily="34" charset="0"/>
                <a:ea typeface="ＭＳ Ｐゴシック" pitchFamily="34" charset="-128"/>
              </a:rPr>
              <a:t>Wałesa</a:t>
            </a:r>
            <a:r>
              <a:rPr lang="en-US" altLang="en-US" sz="2400" dirty="0">
                <a:latin typeface="Calibri" pitchFamily="34" charset="0"/>
                <a:ea typeface="ＭＳ Ｐゴシック" pitchFamily="34" charset="-128"/>
              </a:rPr>
              <a:t> </a:t>
            </a:r>
            <a:r>
              <a:rPr lang="en-US" altLang="en-US" sz="2400" dirty="0" smtClean="0">
                <a:latin typeface="Calibri" pitchFamily="34" charset="0"/>
                <a:ea typeface="ＭＳ Ｐゴシック" pitchFamily="34" charset="-128"/>
              </a:rPr>
              <a:t>becomes president</a:t>
            </a:r>
            <a:endParaRPr lang="en-US" altLang="en-US" sz="2400" dirty="0">
              <a:latin typeface="Calibri" pitchFamily="34" charset="0"/>
              <a:ea typeface="ＭＳ Ｐゴシック" pitchFamily="34" charset="-128"/>
            </a:endParaRPr>
          </a:p>
          <a:p>
            <a:pPr marL="740664" lvl="1" eaLnBrk="1" hangingPunct="1">
              <a:lnSpc>
                <a:spcPct val="90000"/>
              </a:lnSpc>
              <a:defRPr/>
            </a:pPr>
            <a:r>
              <a:rPr lang="en-US" altLang="en-US" dirty="0">
                <a:latin typeface="Calibri" pitchFamily="34" charset="0"/>
                <a:ea typeface="ＭＳ Ｐゴシック" pitchFamily="34" charset="-128"/>
              </a:rPr>
              <a:t>Czechoslovakia</a:t>
            </a:r>
          </a:p>
          <a:p>
            <a:pPr marL="1143000" lvl="1" eaLnBrk="1" hangingPunct="1">
              <a:lnSpc>
                <a:spcPct val="90000"/>
              </a:lnSpc>
              <a:defRPr/>
            </a:pPr>
            <a:r>
              <a:rPr lang="en-US" sz="2400" dirty="0" err="1">
                <a:latin typeface="Calibri" panose="020F0502020204030204" pitchFamily="34" charset="0"/>
              </a:rPr>
              <a:t>Václav</a:t>
            </a:r>
            <a:r>
              <a:rPr lang="en-US" sz="2400" dirty="0">
                <a:latin typeface="Calibri" panose="020F0502020204030204" pitchFamily="34" charset="0"/>
              </a:rPr>
              <a:t> Havel</a:t>
            </a:r>
            <a:endParaRPr lang="en-US" altLang="en-US" sz="2400" dirty="0">
              <a:latin typeface="Calibri" pitchFamily="34" charset="0"/>
              <a:ea typeface="ＭＳ Ｐゴシック" pitchFamily="34" charset="-128"/>
            </a:endParaRPr>
          </a:p>
          <a:p>
            <a:pPr lvl="1" eaLnBrk="1" hangingPunct="1">
              <a:lnSpc>
                <a:spcPct val="90000"/>
              </a:lnSpc>
              <a:defRPr/>
            </a:pPr>
            <a:r>
              <a:rPr lang="en-US" altLang="en-US" dirty="0">
                <a:latin typeface="Calibri" pitchFamily="34" charset="0"/>
                <a:ea typeface="ＭＳ Ｐゴシック" pitchFamily="34" charset="-128"/>
              </a:rPr>
              <a:t>Romania’s violent path</a:t>
            </a:r>
          </a:p>
          <a:p>
            <a:pPr lvl="2" eaLnBrk="1" hangingPunct="1">
              <a:lnSpc>
                <a:spcPct val="90000"/>
              </a:lnSpc>
              <a:defRPr/>
            </a:pPr>
            <a:r>
              <a:rPr lang="en-US" altLang="en-US" dirty="0">
                <a:latin typeface="Calibri" pitchFamily="34" charset="0"/>
                <a:ea typeface="ＭＳ Ｐゴシック" pitchFamily="34" charset="-128"/>
              </a:rPr>
              <a:t>Growing discontent sparks demonstrations and the executions of the </a:t>
            </a:r>
            <a:r>
              <a:rPr lang="en-US" altLang="en-US" dirty="0" err="1">
                <a:latin typeface="Calibri" pitchFamily="34" charset="0"/>
                <a:ea typeface="ＭＳ Ｐゴシック" pitchFamily="34" charset="-128"/>
              </a:rPr>
              <a:t>Ceauşescus</a:t>
            </a:r>
            <a:r>
              <a:rPr lang="en-US" altLang="en-US" dirty="0">
                <a:latin typeface="Calibri" pitchFamily="34" charset="0"/>
                <a:ea typeface="ＭＳ Ｐゴシック" pitchFamily="34" charset="-128"/>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6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6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6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36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36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A Romanian Revolutionary</a:t>
            </a:r>
            <a:endParaRPr lang="en-US" dirty="0"/>
          </a:p>
        </p:txBody>
      </p:sp>
      <p:sp>
        <p:nvSpPr>
          <p:cNvPr id="1741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p925</a:t>
            </a:r>
          </a:p>
        </p:txBody>
      </p:sp>
      <p:pic>
        <p:nvPicPr>
          <p:cNvPr id="174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9063" y="914400"/>
            <a:ext cx="63658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2"/>
          <p:cNvSpPr>
            <a:spLocks noChangeArrowheads="1"/>
          </p:cNvSpPr>
          <p:nvPr/>
        </p:nvSpPr>
        <p:spPr bwMode="auto">
          <a:xfrm>
            <a:off x="952500" y="5334000"/>
            <a:ext cx="723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revolt against Communist rule in Eastern Europe in 1989 came last to Romania. </a:t>
            </a:r>
            <a:endParaRPr lang="en-US" altLang="en-US" sz="2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noChangeArrowheads="1"/>
          </p:cNvSpPr>
          <p:nvPr>
            <p:ph type="title"/>
          </p:nvPr>
        </p:nvSpPr>
        <p:spPr>
          <a:xfrm>
            <a:off x="690563" y="0"/>
            <a:ext cx="8453437" cy="990600"/>
          </a:xfrm>
        </p:spPr>
        <p:txBody>
          <a:bodyPr/>
          <a:lstStyle/>
          <a:p>
            <a:pPr eaLnBrk="1" hangingPunct="1"/>
            <a:r>
              <a:rPr lang="en-US" altLang="en-US" dirty="0">
                <a:latin typeface="Calibri" panose="020F0502020204030204" pitchFamily="34" charset="0"/>
                <a:ea typeface="ＭＳ Ｐゴシック" panose="020B0600070205080204" pitchFamily="34" charset="-128"/>
              </a:rPr>
              <a:t>Eastern </a:t>
            </a:r>
            <a:r>
              <a:rPr lang="en-US" altLang="en-US" dirty="0" smtClean="0">
                <a:latin typeface="Calibri" panose="020F0502020204030204" pitchFamily="34" charset="0"/>
                <a:ea typeface="ＭＳ Ｐゴシック" panose="020B0600070205080204" pitchFamily="34" charset="-128"/>
              </a:rPr>
              <a:t>Europe</a:t>
            </a:r>
            <a:endParaRPr lang="en-US" altLang="en-US" dirty="0">
              <a:latin typeface="Calibri" panose="020F0502020204030204" pitchFamily="34" charset="0"/>
              <a:ea typeface="ＭＳ Ｐゴシック" panose="020B0600070205080204" pitchFamily="34" charset="-128"/>
            </a:endParaRPr>
          </a:p>
        </p:txBody>
      </p:sp>
      <p:sp>
        <p:nvSpPr>
          <p:cNvPr id="19459" name="Rectangle 3"/>
          <p:cNvSpPr>
            <a:spLocks noGrp="1" noChangeArrowheads="1"/>
          </p:cNvSpPr>
          <p:nvPr>
            <p:ph type="body" idx="1"/>
          </p:nvPr>
        </p:nvSpPr>
        <p:spPr>
          <a:xfrm>
            <a:off x="690563" y="990600"/>
            <a:ext cx="7769225" cy="5277853"/>
          </a:xfrm>
        </p:spPr>
        <p:txBody>
          <a:bodyPr/>
          <a:lstStyle/>
          <a:p>
            <a:pPr eaLnBrk="1" hangingPunct="1">
              <a:lnSpc>
                <a:spcPct val="90000"/>
              </a:lnSpc>
            </a:pPr>
            <a:r>
              <a:rPr lang="en-US" altLang="en-US" dirty="0">
                <a:solidFill>
                  <a:srgbClr val="000000"/>
                </a:solidFill>
                <a:latin typeface="Calibri" panose="020F0502020204030204" pitchFamily="34" charset="0"/>
                <a:ea typeface="ＭＳ Ｐゴシック" panose="020B0600070205080204" pitchFamily="34" charset="-128"/>
              </a:rPr>
              <a:t>After the Fall</a:t>
            </a:r>
          </a:p>
          <a:p>
            <a:pPr lvl="1" eaLnBrk="1" hangingPunct="1">
              <a:lnSpc>
                <a:spcPct val="90000"/>
              </a:lnSpc>
            </a:pPr>
            <a:r>
              <a:rPr lang="en-US" altLang="en-US" dirty="0">
                <a:solidFill>
                  <a:srgbClr val="000000"/>
                </a:solidFill>
                <a:latin typeface="Calibri" panose="020F0502020204030204" pitchFamily="34" charset="0"/>
                <a:ea typeface="ＭＳ Ｐゴシック" panose="020B0600070205080204" pitchFamily="34" charset="-128"/>
              </a:rPr>
              <a:t>The difficult road to democracy and free market </a:t>
            </a:r>
            <a:r>
              <a:rPr lang="en-US" altLang="en-US" dirty="0" smtClean="0">
                <a:solidFill>
                  <a:srgbClr val="000000"/>
                </a:solidFill>
                <a:latin typeface="Calibri" panose="020F0502020204030204" pitchFamily="34" charset="0"/>
                <a:ea typeface="ＭＳ Ｐゴシック" panose="020B0600070205080204" pitchFamily="34" charset="-128"/>
              </a:rPr>
              <a:t>systems</a:t>
            </a:r>
          </a:p>
          <a:p>
            <a:pPr lvl="2" eaLnBrk="1" hangingPunct="1">
              <a:lnSpc>
                <a:spcPct val="90000"/>
              </a:lnSpc>
            </a:pPr>
            <a:r>
              <a:rPr lang="en-US" altLang="en-US" dirty="0" smtClean="0">
                <a:solidFill>
                  <a:srgbClr val="000000"/>
                </a:solidFill>
                <a:latin typeface="Calibri" panose="020F0502020204030204" pitchFamily="34" charset="0"/>
                <a:ea typeface="ＭＳ Ｐゴシック" panose="020B0600070205080204" pitchFamily="34" charset="-128"/>
              </a:rPr>
              <a:t>Little or no experience with democracy</a:t>
            </a:r>
          </a:p>
          <a:p>
            <a:pPr lvl="2" eaLnBrk="1" hangingPunct="1">
              <a:lnSpc>
                <a:spcPct val="90000"/>
              </a:lnSpc>
            </a:pPr>
            <a:r>
              <a:rPr lang="en-US" altLang="en-US" dirty="0" smtClean="0">
                <a:solidFill>
                  <a:srgbClr val="000000"/>
                </a:solidFill>
                <a:latin typeface="Calibri" panose="020F0502020204030204" pitchFamily="34" charset="0"/>
                <a:ea typeface="ＭＳ Ｐゴシック" panose="020B0600070205080204" pitchFamily="34" charset="-128"/>
              </a:rPr>
              <a:t>Ethni</a:t>
            </a:r>
            <a:r>
              <a:rPr lang="en-US" altLang="en-US" dirty="0" smtClean="0">
                <a:solidFill>
                  <a:srgbClr val="000000"/>
                </a:solidFill>
                <a:latin typeface="Calibri" panose="020F0502020204030204" pitchFamily="34" charset="0"/>
                <a:ea typeface="ＭＳ Ｐゴシック" panose="020B0600070205080204" pitchFamily="34" charset="-128"/>
              </a:rPr>
              <a:t>c divisions</a:t>
            </a:r>
          </a:p>
          <a:p>
            <a:pPr lvl="2" eaLnBrk="1" hangingPunct="1">
              <a:lnSpc>
                <a:spcPct val="90000"/>
              </a:lnSpc>
            </a:pPr>
            <a:r>
              <a:rPr lang="en-US" altLang="en-US" dirty="0" smtClean="0">
                <a:solidFill>
                  <a:srgbClr val="000000"/>
                </a:solidFill>
                <a:latin typeface="Calibri" panose="020F0502020204030204" pitchFamily="34" charset="0"/>
                <a:ea typeface="ＭＳ Ｐゴシック" panose="020B0600070205080204" pitchFamily="34" charset="-128"/>
              </a:rPr>
              <a:t>Rapid move to capitalism, without innovation or new technology led to “shock therapy austerity” and mass economic suffering.</a:t>
            </a:r>
            <a:endParaRPr lang="en-US" altLang="en-US" dirty="0">
              <a:solidFill>
                <a:srgbClr val="000000"/>
              </a:solidFill>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solidFill>
                  <a:srgbClr val="000000"/>
                </a:solidFill>
                <a:latin typeface="Calibri" panose="020F0502020204030204" pitchFamily="34" charset="0"/>
                <a:ea typeface="ＭＳ Ｐゴシック" panose="020B0600070205080204" pitchFamily="34" charset="-128"/>
              </a:rPr>
              <a:t>Signs of revival: joining NATO and the EU</a:t>
            </a:r>
          </a:p>
          <a:p>
            <a:pPr lvl="2" eaLnBrk="1" hangingPunct="1">
              <a:lnSpc>
                <a:spcPct val="90000"/>
              </a:lnSpc>
            </a:pPr>
            <a:r>
              <a:rPr lang="en-US" altLang="en-US" dirty="0">
                <a:solidFill>
                  <a:srgbClr val="000000"/>
                </a:solidFill>
                <a:latin typeface="Calibri" panose="020F0502020204030204" pitchFamily="34" charset="0"/>
                <a:ea typeface="ＭＳ Ｐゴシック" panose="020B0600070205080204" pitchFamily="34" charset="-128"/>
              </a:rPr>
              <a:t>Impact of the 2008 financial </a:t>
            </a:r>
            <a:r>
              <a:rPr lang="en-US" altLang="en-US" dirty="0" smtClean="0">
                <a:solidFill>
                  <a:srgbClr val="000000"/>
                </a:solidFill>
                <a:latin typeface="Calibri" panose="020F0502020204030204" pitchFamily="34" charset="0"/>
                <a:ea typeface="ＭＳ Ｐゴシック" panose="020B0600070205080204" pitchFamily="34" charset="-128"/>
              </a:rPr>
              <a:t>crisis in Eastern Europe</a:t>
            </a:r>
            <a:endParaRPr lang="en-US" altLang="en-US" dirty="0">
              <a:solidFill>
                <a:srgbClr val="000000"/>
              </a:solidFill>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solidFill>
                  <a:srgbClr val="000000"/>
                </a:solidFill>
                <a:latin typeface="Calibri" panose="020F0502020204030204" pitchFamily="34" charset="0"/>
                <a:ea typeface="ＭＳ Ｐゴシック" panose="020B0600070205080204" pitchFamily="34" charset="-128"/>
              </a:rPr>
              <a:t>Conflicts over European </a:t>
            </a:r>
            <a:r>
              <a:rPr lang="en-US" altLang="en-US" dirty="0" smtClean="0">
                <a:solidFill>
                  <a:srgbClr val="000000"/>
                </a:solidFill>
                <a:latin typeface="Calibri" panose="020F0502020204030204" pitchFamily="34" charset="0"/>
                <a:ea typeface="ＭＳ Ｐゴシック" panose="020B0600070205080204" pitchFamily="34" charset="-128"/>
              </a:rPr>
              <a:t>integration- will prosperous nations have to support struggling ones? Take in low-wage workers from other countries?</a:t>
            </a:r>
            <a:endParaRPr lang="en-US" altLang="en-US" dirty="0">
              <a:solidFill>
                <a:srgbClr val="000000"/>
              </a:solidFill>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4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45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Reunification of Germany</a:t>
            </a:r>
            <a:endParaRPr lang="en-US" dirty="0"/>
          </a:p>
        </p:txBody>
      </p:sp>
      <p:sp>
        <p:nvSpPr>
          <p:cNvPr id="3" name="Content Placeholder 2"/>
          <p:cNvSpPr>
            <a:spLocks noGrp="1"/>
          </p:cNvSpPr>
          <p:nvPr>
            <p:ph idx="1"/>
          </p:nvPr>
        </p:nvSpPr>
        <p:spPr>
          <a:xfrm>
            <a:off x="652463" y="685800"/>
            <a:ext cx="8034337" cy="5867400"/>
          </a:xfrm>
        </p:spPr>
        <p:txBody>
          <a:bodyPr/>
          <a:lstStyle/>
          <a:p>
            <a:pPr lvl="1" eaLnBrk="1" hangingPunct="1"/>
            <a:r>
              <a:rPr lang="en-US" altLang="en-US" dirty="0" smtClean="0">
                <a:latin typeface="Calibri" panose="020F0502020204030204" pitchFamily="34" charset="0"/>
                <a:ea typeface="ＭＳ Ｐゴシック" panose="020B0600070205080204" pitchFamily="34" charset="-128"/>
              </a:rPr>
              <a:t>June 1989: Hungarians dismantle electric fence on Austro-Hungarian border.</a:t>
            </a:r>
          </a:p>
          <a:p>
            <a:pPr lvl="2" eaLnBrk="1" hangingPunct="1"/>
            <a:r>
              <a:rPr lang="en-US" altLang="en-US" dirty="0" smtClean="0">
                <a:latin typeface="Calibri" panose="020F0502020204030204" pitchFamily="34" charset="0"/>
                <a:ea typeface="ＭＳ Ｐゴシック" panose="020B0600070205080204" pitchFamily="34" charset="-128"/>
                <a:sym typeface="Wingdings" panose="05000000000000000000" pitchFamily="2" charset="2"/>
              </a:rPr>
              <a:t> East German “tourists” went to Hungary, then escaped to Austria from there.</a:t>
            </a:r>
          </a:p>
          <a:p>
            <a:pPr lvl="2" eaLnBrk="1" hangingPunct="1"/>
            <a:r>
              <a:rPr lang="en-US" altLang="en-US" dirty="0" smtClean="0">
                <a:latin typeface="Calibri" panose="020F0502020204030204" pitchFamily="34" charset="0"/>
                <a:ea typeface="ＭＳ Ｐゴシック" panose="020B0600070205080204" pitchFamily="34" charset="-128"/>
                <a:sym typeface="Wingdings" panose="05000000000000000000" pitchFamily="2" charset="2"/>
              </a:rPr>
              <a:t>Sets off chain of events as more people start flooding out of East Germany through Hungary and Czechoslovakia. </a:t>
            </a:r>
            <a:endParaRPr lang="en-US" altLang="en-US" dirty="0" smtClean="0">
              <a:latin typeface="Calibri" panose="020F0502020204030204" pitchFamily="34" charset="0"/>
              <a:ea typeface="ＭＳ Ｐゴシック" panose="020B0600070205080204" pitchFamily="34" charset="-128"/>
            </a:endParaRPr>
          </a:p>
          <a:p>
            <a:pPr lvl="1" eaLnBrk="1" hangingPunct="1"/>
            <a:r>
              <a:rPr lang="en-US" altLang="en-US" dirty="0" smtClean="0">
                <a:latin typeface="Calibri" panose="020F0502020204030204" pitchFamily="34" charset="0"/>
                <a:ea typeface="ＭＳ Ｐゴシック" panose="020B0600070205080204" pitchFamily="34" charset="-128"/>
              </a:rPr>
              <a:t>Protests </a:t>
            </a:r>
            <a:r>
              <a:rPr lang="en-US" altLang="en-US" dirty="0">
                <a:latin typeface="Calibri" panose="020F0502020204030204" pitchFamily="34" charset="0"/>
                <a:ea typeface="ＭＳ Ｐゴシック" panose="020B0600070205080204" pitchFamily="34" charset="-128"/>
              </a:rPr>
              <a:t>bring down the wall and open the </a:t>
            </a:r>
            <a:r>
              <a:rPr lang="en-US" altLang="en-US" dirty="0" smtClean="0">
                <a:latin typeface="Calibri" panose="020F0502020204030204" pitchFamily="34" charset="0"/>
                <a:ea typeface="ＭＳ Ｐゴシック" panose="020B0600070205080204" pitchFamily="34" charset="-128"/>
              </a:rPr>
              <a:t>border</a:t>
            </a:r>
          </a:p>
          <a:p>
            <a:pPr lvl="2" eaLnBrk="1" hangingPunct="1"/>
            <a:r>
              <a:rPr lang="en-US" altLang="en-US" sz="2000" dirty="0" smtClean="0">
                <a:latin typeface="Calibri" panose="020F0502020204030204" pitchFamily="34" charset="0"/>
                <a:ea typeface="ＭＳ Ｐゴシック" panose="020B0600070205080204" pitchFamily="34" charset="-128"/>
              </a:rPr>
              <a:t>German Communist government gives in to protesters.</a:t>
            </a:r>
            <a:endParaRPr lang="en-US" altLang="en-US" sz="2000"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East Germany’s first free elections, March 1990</a:t>
            </a:r>
          </a:p>
          <a:p>
            <a:pPr lvl="2" eaLnBrk="1" hangingPunct="1"/>
            <a:r>
              <a:rPr lang="en-US" altLang="en-US" dirty="0">
                <a:latin typeface="Calibri" panose="020F0502020204030204" pitchFamily="34" charset="0"/>
                <a:ea typeface="ＭＳ Ｐゴシック" panose="020B0600070205080204" pitchFamily="34" charset="-128"/>
              </a:rPr>
              <a:t>Political reunification, October </a:t>
            </a:r>
            <a:r>
              <a:rPr lang="en-US" altLang="en-US" dirty="0" smtClean="0">
                <a:latin typeface="Calibri" panose="020F0502020204030204" pitchFamily="34" charset="0"/>
                <a:ea typeface="ＭＳ Ｐゴシック" panose="020B0600070205080204" pitchFamily="34" charset="-128"/>
              </a:rPr>
              <a:t>3, 1990</a:t>
            </a:r>
          </a:p>
          <a:p>
            <a:pPr lvl="3" eaLnBrk="1" hangingPunct="1"/>
            <a:r>
              <a:rPr lang="en-US" altLang="en-US" dirty="0" smtClean="0">
                <a:latin typeface="Calibri" panose="020F0502020204030204" pitchFamily="34" charset="0"/>
                <a:ea typeface="ＭＳ Ｐゴシック" panose="020B0600070205080204" pitchFamily="34" charset="-128"/>
              </a:rPr>
              <a:t>Had seemed impossible at the beginning of 1989. </a:t>
            </a:r>
            <a:endParaRPr lang="en-US" altLang="en-US" dirty="0">
              <a:latin typeface="Calibri" panose="020F0502020204030204" pitchFamily="34" charset="0"/>
              <a:ea typeface="ＭＳ Ｐゴシック" panose="020B0600070205080204" pitchFamily="34" charset="-128"/>
            </a:endParaRPr>
          </a:p>
          <a:p>
            <a:pPr lvl="1"/>
            <a:endParaRPr lang="en-US" dirty="0"/>
          </a:p>
        </p:txBody>
      </p:sp>
    </p:spTree>
    <p:extLst>
      <p:ext uri="{BB962C8B-B14F-4D97-AF65-F5344CB8AC3E}">
        <p14:creationId xmlns:p14="http://schemas.microsoft.com/office/powerpoint/2010/main" val="419776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Concerts at the Wall</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3678" y="762000"/>
            <a:ext cx="3931444"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30239" y="3018093"/>
            <a:ext cx="3223959" cy="646331"/>
          </a:xfrm>
          <a:prstGeom prst="rect">
            <a:avLst/>
          </a:prstGeom>
          <a:noFill/>
        </p:spPr>
        <p:txBody>
          <a:bodyPr wrap="none" rtlCol="0">
            <a:spAutoFit/>
          </a:bodyPr>
          <a:lstStyle/>
          <a:p>
            <a:r>
              <a:rPr lang="en-US" sz="1800" dirty="0" smtClean="0"/>
              <a:t>David Bowie singing “Heroes”</a:t>
            </a:r>
          </a:p>
          <a:p>
            <a:r>
              <a:rPr lang="en-US" sz="1800" dirty="0" smtClean="0"/>
              <a:t>June 6, 1987</a:t>
            </a:r>
            <a:endParaRPr lang="en-US" sz="18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762000"/>
            <a:ext cx="3886200" cy="2761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006056" y="3657600"/>
            <a:ext cx="4089581" cy="1015663"/>
          </a:xfrm>
          <a:prstGeom prst="rect">
            <a:avLst/>
          </a:prstGeom>
          <a:noFill/>
        </p:spPr>
        <p:txBody>
          <a:bodyPr wrap="none" rtlCol="0">
            <a:spAutoFit/>
          </a:bodyPr>
          <a:lstStyle/>
          <a:p>
            <a:r>
              <a:rPr lang="en-US" sz="2000" dirty="0" smtClean="0"/>
              <a:t>Bruce Springsteen in EAST</a:t>
            </a:r>
          </a:p>
          <a:p>
            <a:r>
              <a:rPr lang="en-US" sz="2000" dirty="0" smtClean="0"/>
              <a:t>Berlin, July 1988. Many believe he</a:t>
            </a:r>
          </a:p>
          <a:p>
            <a:r>
              <a:rPr lang="en-US" sz="2000" dirty="0" smtClean="0"/>
              <a:t>“put a crack in the wall”.</a:t>
            </a:r>
            <a:endParaRPr lang="en-US" sz="2000" dirty="0"/>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3846731"/>
            <a:ext cx="3657600" cy="2665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800600" y="5715000"/>
            <a:ext cx="4352474" cy="830997"/>
          </a:xfrm>
          <a:prstGeom prst="rect">
            <a:avLst/>
          </a:prstGeom>
          <a:noFill/>
        </p:spPr>
        <p:txBody>
          <a:bodyPr wrap="none" rtlCol="0">
            <a:spAutoFit/>
          </a:bodyPr>
          <a:lstStyle/>
          <a:p>
            <a:r>
              <a:rPr lang="en-US" dirty="0" smtClean="0"/>
              <a:t>David Hasselhoff, Dec. 1989</a:t>
            </a:r>
          </a:p>
          <a:p>
            <a:r>
              <a:rPr lang="en-US" dirty="0" smtClean="0"/>
              <a:t>Singing “Looking for Freedom”</a:t>
            </a:r>
            <a:endParaRPr lang="en-US" dirty="0"/>
          </a:p>
        </p:txBody>
      </p:sp>
    </p:spTree>
    <p:extLst>
      <p:ext uri="{BB962C8B-B14F-4D97-AF65-F5344CB8AC3E}">
        <p14:creationId xmlns:p14="http://schemas.microsoft.com/office/powerpoint/2010/main" val="2933586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Graffiti on the Berlin Wall</a:t>
            </a:r>
            <a:endParaRPr lang="en-US" dirty="0"/>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990600"/>
            <a:ext cx="3429000" cy="2600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62000"/>
            <a:ext cx="4267200"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352800"/>
            <a:ext cx="4724400" cy="296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6630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And the Wall Came Tumbling Down</a:t>
            </a:r>
            <a:endParaRPr lang="en-US" dirty="0"/>
          </a:p>
        </p:txBody>
      </p:sp>
      <p:sp>
        <p:nvSpPr>
          <p:cNvPr id="2048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p927</a:t>
            </a:r>
          </a:p>
        </p:txBody>
      </p:sp>
      <p:pic>
        <p:nvPicPr>
          <p:cNvPr id="2048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1088" y="838200"/>
            <a:ext cx="6981825"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2"/>
          <p:cNvSpPr>
            <a:spLocks noChangeArrowheads="1"/>
          </p:cNvSpPr>
          <p:nvPr/>
        </p:nvSpPr>
        <p:spPr bwMode="auto">
          <a:xfrm>
            <a:off x="441325" y="5511800"/>
            <a:ext cx="82613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Berlin Wall, long a symbol of Europe’s Cold War divisions, became the site of massive celebrations after the East German government opened its border with the West.</a:t>
            </a:r>
            <a:endParaRPr lang="en-US" altLang="en-US" sz="20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63" y="152400"/>
            <a:ext cx="8491537" cy="381000"/>
          </a:xfrm>
        </p:spPr>
        <p:txBody>
          <a:bodyPr/>
          <a:lstStyle/>
          <a:p>
            <a:r>
              <a:rPr lang="en-US" dirty="0">
                <a:latin typeface="Calibri" panose="020F0502020204030204" pitchFamily="34" charset="0"/>
              </a:rPr>
              <a:t>Focus Questions</a:t>
            </a:r>
          </a:p>
        </p:txBody>
      </p:sp>
      <p:sp>
        <p:nvSpPr>
          <p:cNvPr id="3" name="Content Placeholder 2"/>
          <p:cNvSpPr>
            <a:spLocks noGrp="1"/>
          </p:cNvSpPr>
          <p:nvPr>
            <p:ph idx="1"/>
          </p:nvPr>
        </p:nvSpPr>
        <p:spPr>
          <a:xfrm>
            <a:off x="685800" y="838200"/>
            <a:ext cx="8034337" cy="4953000"/>
          </a:xfrm>
        </p:spPr>
        <p:txBody>
          <a:bodyPr/>
          <a:lstStyle/>
          <a:p>
            <a:r>
              <a:rPr lang="en-US" sz="2500" dirty="0">
                <a:latin typeface="Calibri" panose="020F0502020204030204" pitchFamily="34" charset="0"/>
              </a:rPr>
              <a:t>​What reforms did Gorbachev institute in the Soviet Union, and what role did he play in the demise of the Soviet Union? What are the major political developments in Eastern Europe, Western Europe, and North America since 1985?</a:t>
            </a:r>
          </a:p>
          <a:p>
            <a:r>
              <a:rPr lang="en-US" sz="2500" dirty="0">
                <a:latin typeface="Calibri" panose="020F0502020204030204" pitchFamily="34" charset="0"/>
              </a:rPr>
              <a:t>​How and why did the Cold War end? What are the main issues in the struggle with terrorism?</a:t>
            </a:r>
          </a:p>
          <a:p>
            <a:r>
              <a:rPr lang="en-US" sz="2500" dirty="0">
                <a:latin typeface="Calibri" panose="020F0502020204030204" pitchFamily="34" charset="0"/>
              </a:rPr>
              <a:t>​What are the major developments in the women’s movement since 1985, and what problems have immigrants created for European society?</a:t>
            </a:r>
          </a:p>
          <a:p>
            <a:r>
              <a:rPr lang="en-US" sz="2500" dirty="0">
                <a:latin typeface="Calibri" panose="020F0502020204030204" pitchFamily="34" charset="0"/>
              </a:rPr>
              <a:t>​What major Western cultural trends have emerged since 1985?</a:t>
            </a:r>
          </a:p>
          <a:p>
            <a:r>
              <a:rPr lang="en-US" sz="2500" dirty="0">
                <a:latin typeface="Calibri" panose="020F0502020204030204" pitchFamily="34" charset="0"/>
              </a:rPr>
              <a:t>​What is globalization, and what are some of its important aspects in the twenty-first century?</a:t>
            </a:r>
          </a:p>
        </p:txBody>
      </p:sp>
    </p:spTree>
    <p:extLst>
      <p:ext uri="{BB962C8B-B14F-4D97-AF65-F5344CB8AC3E}">
        <p14:creationId xmlns:p14="http://schemas.microsoft.com/office/powerpoint/2010/main" val="1293954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noChangeArrowheads="1"/>
          </p:cNvSpPr>
          <p:nvPr>
            <p:ph type="title"/>
          </p:nvPr>
        </p:nvSpPr>
        <p:spPr>
          <a:xfrm>
            <a:off x="647700" y="0"/>
            <a:ext cx="8458200" cy="990600"/>
          </a:xfrm>
        </p:spPr>
        <p:txBody>
          <a:bodyPr/>
          <a:lstStyle/>
          <a:p>
            <a:pPr eaLnBrk="1" hangingPunct="1"/>
            <a:r>
              <a:rPr lang="en-US" altLang="en-US" dirty="0">
                <a:latin typeface="Calibri" panose="020F0502020204030204" pitchFamily="34" charset="0"/>
                <a:ea typeface="ＭＳ Ｐゴシック" panose="020B0600070205080204" pitchFamily="34" charset="-128"/>
              </a:rPr>
              <a:t>Eastern </a:t>
            </a:r>
            <a:r>
              <a:rPr lang="en-US" altLang="en-US" dirty="0" smtClean="0">
                <a:latin typeface="Calibri" panose="020F0502020204030204" pitchFamily="34" charset="0"/>
                <a:ea typeface="ＭＳ Ｐゴシック" panose="020B0600070205080204" pitchFamily="34" charset="-128"/>
              </a:rPr>
              <a:t>Europe</a:t>
            </a:r>
            <a:endParaRPr lang="en-US" altLang="en-US" dirty="0">
              <a:latin typeface="Calibri" panose="020F0502020204030204" pitchFamily="34" charset="0"/>
              <a:ea typeface="ＭＳ Ｐゴシック" panose="020B0600070205080204" pitchFamily="34" charset="-128"/>
            </a:endParaRPr>
          </a:p>
        </p:txBody>
      </p:sp>
      <p:sp>
        <p:nvSpPr>
          <p:cNvPr id="22531" name="Rectangle 3"/>
          <p:cNvSpPr>
            <a:spLocks noGrp="1" noChangeArrowheads="1"/>
          </p:cNvSpPr>
          <p:nvPr>
            <p:ph type="body" idx="1"/>
          </p:nvPr>
        </p:nvSpPr>
        <p:spPr>
          <a:xfrm>
            <a:off x="723900" y="914400"/>
            <a:ext cx="8382000" cy="5630779"/>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Disintegration of Yugoslavia</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artificiality of Yugoslavia as a state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Serbia and the rejection of separatism</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Slobodan </a:t>
            </a:r>
            <a:r>
              <a:rPr lang="en-US" altLang="en-US" dirty="0" err="1">
                <a:latin typeface="Calibri" panose="020F0502020204030204" pitchFamily="34" charset="0"/>
                <a:ea typeface="ＭＳ Ｐゴシック" panose="020B0600070205080204" pitchFamily="34" charset="-128"/>
              </a:rPr>
              <a:t>Milošević</a:t>
            </a:r>
            <a:r>
              <a:rPr lang="en-US" altLang="en-US" dirty="0">
                <a:latin typeface="Calibri" panose="020F0502020204030204" pitchFamily="34" charset="0"/>
                <a:ea typeface="ＭＳ Ｐゴシック" panose="020B0600070205080204" pitchFamily="34" charset="-128"/>
              </a:rPr>
              <a:t> and Serbian nationalism</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Failed negotiations and </a:t>
            </a:r>
            <a:r>
              <a:rPr lang="en-US" altLang="en-US" dirty="0" smtClean="0">
                <a:latin typeface="Calibri" panose="020F0502020204030204" pitchFamily="34" charset="0"/>
                <a:ea typeface="ＭＳ Ｐゴシック" panose="020B0600070205080204" pitchFamily="34" charset="-128"/>
              </a:rPr>
              <a:t>bloodshed</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Slovenia and Croatia declared independence, June ‘91.</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Milosevic sends in Yugoslavian army, which was really just becoming Serbian.</a:t>
            </a:r>
            <a:endParaRPr lang="en-US" altLang="en-US" dirty="0">
              <a:latin typeface="Calibri" panose="020F0502020204030204" pitchFamily="34" charset="0"/>
              <a:ea typeface="ＭＳ Ｐゴシック" panose="020B0600070205080204" pitchFamily="34" charset="-128"/>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977185"/>
            <a:ext cx="3914775" cy="2880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5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5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5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Yugoslavia</a:t>
            </a:r>
            <a:endParaRPr lang="en-US" dirty="0"/>
          </a:p>
        </p:txBody>
      </p:sp>
      <p:sp>
        <p:nvSpPr>
          <p:cNvPr id="3" name="Content Placeholder 2"/>
          <p:cNvSpPr>
            <a:spLocks noGrp="1"/>
          </p:cNvSpPr>
          <p:nvPr>
            <p:ph idx="1"/>
          </p:nvPr>
        </p:nvSpPr>
        <p:spPr>
          <a:xfrm>
            <a:off x="652463" y="838200"/>
            <a:ext cx="8262937" cy="5715000"/>
          </a:xfrm>
        </p:spPr>
        <p:txBody>
          <a:bodyPr/>
          <a:lstStyle/>
          <a:p>
            <a:pPr eaLnBrk="1" hangingPunct="1">
              <a:lnSpc>
                <a:spcPct val="90000"/>
              </a:lnSpc>
            </a:pPr>
            <a:r>
              <a:rPr lang="en-US" altLang="en-US" sz="2800" dirty="0">
                <a:latin typeface="Calibri" panose="020F0502020204030204" pitchFamily="34" charset="0"/>
                <a:ea typeface="ＭＳ Ｐゴシック" panose="020B0600070205080204" pitchFamily="34" charset="-128"/>
              </a:rPr>
              <a:t>War in </a:t>
            </a:r>
            <a:r>
              <a:rPr lang="en-US" altLang="en-US" sz="2800" dirty="0" smtClean="0">
                <a:latin typeface="Calibri" panose="020F0502020204030204" pitchFamily="34" charset="0"/>
                <a:ea typeface="ＭＳ Ｐゴシック" panose="020B0600070205080204" pitchFamily="34" charset="-128"/>
              </a:rPr>
              <a:t>Bosnia (same year as the genocide in Rwanda)</a:t>
            </a:r>
            <a:endParaRPr lang="en-US" altLang="en-US" sz="2800"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sz="2400" dirty="0">
                <a:latin typeface="Calibri" panose="020F0502020204030204" pitchFamily="34" charset="0"/>
                <a:ea typeface="ＭＳ Ｐゴシック" panose="020B0600070205080204" pitchFamily="34" charset="-128"/>
              </a:rPr>
              <a:t>Europe and the U.S. recognized these nations as independent, but Serbia attacked Bosnia anyway. </a:t>
            </a:r>
          </a:p>
          <a:p>
            <a:pPr lvl="1" eaLnBrk="1" hangingPunct="1">
              <a:lnSpc>
                <a:spcPct val="90000"/>
              </a:lnSpc>
            </a:pPr>
            <a:r>
              <a:rPr lang="en-US" altLang="en-US" sz="2400" dirty="0">
                <a:latin typeface="Calibri" panose="020F0502020204030204" pitchFamily="34" charset="0"/>
                <a:ea typeface="ＭＳ Ｐゴシック" panose="020B0600070205080204" pitchFamily="34" charset="-128"/>
              </a:rPr>
              <a:t>Genocide, or </a:t>
            </a:r>
            <a:r>
              <a:rPr lang="en-US" altLang="en-US" sz="2400" b="1" dirty="0">
                <a:latin typeface="Calibri" panose="020F0502020204030204" pitchFamily="34" charset="0"/>
                <a:ea typeface="ＭＳ Ｐゴシック" panose="020B0600070205080204" pitchFamily="34" charset="-128"/>
              </a:rPr>
              <a:t>ethnic cleansing </a:t>
            </a:r>
            <a:r>
              <a:rPr lang="en-US" altLang="en-US" sz="2400" dirty="0">
                <a:latin typeface="Calibri" panose="020F0502020204030204" pitchFamily="34" charset="0"/>
                <a:ea typeface="ＭＳ Ｐゴシック" panose="020B0600070205080204" pitchFamily="34" charset="-128"/>
              </a:rPr>
              <a:t>of </a:t>
            </a:r>
            <a:r>
              <a:rPr lang="en-US" altLang="en-US" sz="2400" u="sng" dirty="0" err="1">
                <a:latin typeface="Calibri" panose="020F0502020204030204" pitchFamily="34" charset="0"/>
                <a:ea typeface="ＭＳ Ｐゴシック" panose="020B0600070205080204" pitchFamily="34" charset="-128"/>
              </a:rPr>
              <a:t>Bosniaks</a:t>
            </a:r>
            <a:r>
              <a:rPr lang="en-US" altLang="en-US" sz="2400" dirty="0">
                <a:latin typeface="Calibri" panose="020F0502020204030204" pitchFamily="34" charset="0"/>
                <a:ea typeface="ＭＳ Ｐゴシック" panose="020B0600070205080204" pitchFamily="34" charset="-128"/>
              </a:rPr>
              <a:t>- Bosnian Muslims. </a:t>
            </a:r>
            <a:endParaRPr lang="en-US" altLang="en-US" sz="2400" dirty="0" smtClean="0">
              <a:latin typeface="Calibri" panose="020F0502020204030204" pitchFamily="34" charset="0"/>
              <a:ea typeface="ＭＳ Ｐゴシック" panose="020B0600070205080204" pitchFamily="34" charset="-128"/>
            </a:endParaRP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Massacre of 8,000 men and boys at Srebrenica</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250,000 Bosnians were killed, and European nations took little decisive action against Serbia. </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U.S. and NATO airstrikes, led by Bill Clinton, on Bosnia. </a:t>
            </a:r>
            <a:endParaRPr lang="en-US" altLang="en-US" sz="2400"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sz="2400" dirty="0">
                <a:latin typeface="Calibri" panose="020F0502020204030204" pitchFamily="34" charset="0"/>
                <a:ea typeface="ＭＳ Ｐゴシック" panose="020B0600070205080204" pitchFamily="34" charset="-128"/>
              </a:rPr>
              <a:t>Peace, with NATO oversight, </a:t>
            </a:r>
            <a:r>
              <a:rPr lang="en-US" altLang="en-US" sz="2400" dirty="0" smtClean="0">
                <a:latin typeface="Calibri" panose="020F0502020204030204" pitchFamily="34" charset="0"/>
                <a:ea typeface="ＭＳ Ｐゴシック" panose="020B0600070205080204" pitchFamily="34" charset="-128"/>
              </a:rPr>
              <a:t>1995</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Bosnia was split: Bosnia-Herzegovina</a:t>
            </a:r>
            <a:endParaRPr lang="en-US" altLang="en-US" sz="2400"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131523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Yugoslavia</a:t>
            </a:r>
            <a:endParaRPr lang="en-US" dirty="0"/>
          </a:p>
        </p:txBody>
      </p:sp>
      <p:sp>
        <p:nvSpPr>
          <p:cNvPr id="3" name="Content Placeholder 2"/>
          <p:cNvSpPr>
            <a:spLocks noGrp="1"/>
          </p:cNvSpPr>
          <p:nvPr>
            <p:ph idx="1"/>
          </p:nvPr>
        </p:nvSpPr>
        <p:spPr>
          <a:xfrm>
            <a:off x="652463" y="762000"/>
            <a:ext cx="8034337" cy="5791200"/>
          </a:xfrm>
        </p:spPr>
        <p:txBody>
          <a:bodyPr/>
          <a:lstStyle/>
          <a:p>
            <a:pPr eaLnBrk="1" hangingPunct="1">
              <a:lnSpc>
                <a:spcPct val="90000"/>
              </a:lnSpc>
            </a:pPr>
            <a:r>
              <a:rPr lang="en-US" altLang="en-US" sz="2800" dirty="0">
                <a:latin typeface="Calibri" panose="020F0502020204030204" pitchFamily="34" charset="0"/>
                <a:ea typeface="ＭＳ Ｐゴシック" panose="020B0600070205080204" pitchFamily="34" charset="-128"/>
              </a:rPr>
              <a:t>War in </a:t>
            </a:r>
            <a:r>
              <a:rPr lang="en-US" altLang="en-US" sz="2800" dirty="0" smtClean="0">
                <a:latin typeface="Calibri" panose="020F0502020204030204" pitchFamily="34" charset="0"/>
                <a:ea typeface="ＭＳ Ｐゴシック" panose="020B0600070205080204" pitchFamily="34" charset="-128"/>
              </a:rPr>
              <a:t>Kosovo- 1999</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Disputed territory in Yugoslavia, made independent.</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Ethnic Albanians who kept their own language and a Serbian minority, who considered Kosovo sacred. </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Milosevic, a Serbian nationalist, outlaws Albanian language.</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Albanians establish Kosovo Liberation Army (KLA), and Serbs retaliate by murdering ethnic Albanians. </a:t>
            </a:r>
            <a:endParaRPr lang="en-US" altLang="en-US" sz="2400"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sz="2400" dirty="0">
                <a:latin typeface="Calibri" panose="020F0502020204030204" pitchFamily="34" charset="0"/>
                <a:ea typeface="ＭＳ Ｐゴシック" panose="020B0600070205080204" pitchFamily="34" charset="-128"/>
              </a:rPr>
              <a:t>The </a:t>
            </a:r>
            <a:r>
              <a:rPr lang="en-US" altLang="en-US" sz="2400" dirty="0" smtClean="0">
                <a:latin typeface="Calibri" panose="020F0502020204030204" pitchFamily="34" charset="0"/>
                <a:ea typeface="ＭＳ Ｐゴシック" panose="020B0600070205080204" pitchFamily="34" charset="-128"/>
              </a:rPr>
              <a:t>U.S. and NATO intervened, found concentration camps and sites of mass graves. Most victims were Albanians, but the KLA committed war crimes too.</a:t>
            </a:r>
          </a:p>
          <a:p>
            <a:pPr lvl="2" eaLnBrk="1" hangingPunct="1">
              <a:lnSpc>
                <a:spcPct val="90000"/>
              </a:lnSpc>
            </a:pPr>
            <a:r>
              <a:rPr lang="en-US" altLang="en-US" sz="2000" dirty="0" smtClean="0">
                <a:latin typeface="Calibri" panose="020F0502020204030204" pitchFamily="34" charset="0"/>
                <a:ea typeface="ＭＳ Ｐゴシック" panose="020B0600070205080204" pitchFamily="34" charset="-128"/>
              </a:rPr>
              <a:t>kidnappings, rape, hostages, organ theft, summary executions.</a:t>
            </a:r>
            <a:endParaRPr lang="en-US" altLang="en-US" sz="2000" dirty="0">
              <a:latin typeface="Calibri" panose="020F0502020204030204" pitchFamily="34" charset="0"/>
              <a:ea typeface="ＭＳ Ｐゴシック" panose="020B0600070205080204" pitchFamily="34" charset="-128"/>
            </a:endParaRPr>
          </a:p>
          <a:p>
            <a:pPr eaLnBrk="1" hangingPunct="1">
              <a:lnSpc>
                <a:spcPct val="90000"/>
              </a:lnSpc>
            </a:pPr>
            <a:r>
              <a:rPr lang="en-US" altLang="en-US" sz="2800" dirty="0">
                <a:latin typeface="Calibri" panose="020F0502020204030204" pitchFamily="34" charset="0"/>
                <a:ea typeface="ＭＳ Ｐゴシック" panose="020B0600070205080204" pitchFamily="34" charset="-128"/>
              </a:rPr>
              <a:t>The Aftermath</a:t>
            </a:r>
          </a:p>
          <a:p>
            <a:pPr lvl="1" eaLnBrk="1" hangingPunct="1">
              <a:lnSpc>
                <a:spcPct val="90000"/>
              </a:lnSpc>
            </a:pPr>
            <a:r>
              <a:rPr lang="en-US" altLang="en-US" sz="2400" dirty="0">
                <a:latin typeface="Calibri" panose="020F0502020204030204" pitchFamily="34" charset="0"/>
                <a:ea typeface="ＭＳ Ｐゴシック" panose="020B0600070205080204" pitchFamily="34" charset="-128"/>
              </a:rPr>
              <a:t>Bosnia and Kosovo: an uncertain </a:t>
            </a:r>
            <a:r>
              <a:rPr lang="en-US" altLang="en-US" sz="2400" dirty="0" smtClean="0">
                <a:latin typeface="Calibri" panose="020F0502020204030204" pitchFamily="34" charset="0"/>
                <a:ea typeface="ＭＳ Ｐゴシック" panose="020B0600070205080204" pitchFamily="34" charset="-128"/>
              </a:rPr>
              <a:t>fate</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Kosovo is still disputed; only presence of NATO and UN keeps the peace. </a:t>
            </a:r>
            <a:endParaRPr lang="en-US" altLang="en-US" sz="2400"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148970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685800"/>
            <a:ext cx="2924175"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04800"/>
            <a:ext cx="3505200"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352800"/>
            <a:ext cx="38481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3339152"/>
            <a:ext cx="3676650" cy="2856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0706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9067800" cy="381000"/>
          </a:xfrm>
        </p:spPr>
        <p:txBody>
          <a:bodyPr/>
          <a:lstStyle/>
          <a:p>
            <a:r>
              <a:rPr lang="en-US" dirty="0" smtClean="0"/>
              <a:t>Slobodan Milosevic</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76600" y="1219200"/>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90600" y="4572000"/>
            <a:ext cx="7168950" cy="1200329"/>
          </a:xfrm>
          <a:prstGeom prst="rect">
            <a:avLst/>
          </a:prstGeom>
          <a:noFill/>
        </p:spPr>
        <p:txBody>
          <a:bodyPr wrap="none" rtlCol="0">
            <a:spAutoFit/>
          </a:bodyPr>
          <a:lstStyle/>
          <a:p>
            <a:r>
              <a:rPr lang="en-US" dirty="0" smtClean="0"/>
              <a:t>Died in 2006 in his prison cell in The Hague, the </a:t>
            </a:r>
          </a:p>
          <a:p>
            <a:r>
              <a:rPr lang="en-US" dirty="0" smtClean="0"/>
              <a:t>Netherlands, during his trial. Cause of death was a </a:t>
            </a:r>
          </a:p>
          <a:p>
            <a:r>
              <a:rPr lang="en-US" dirty="0"/>
              <a:t>h</a:t>
            </a:r>
            <a:r>
              <a:rPr lang="en-US" dirty="0" smtClean="0"/>
              <a:t>eart attack. </a:t>
            </a:r>
            <a:endParaRPr lang="en-US" dirty="0"/>
          </a:p>
        </p:txBody>
      </p:sp>
    </p:spTree>
    <p:extLst>
      <p:ext uri="{BB962C8B-B14F-4D97-AF65-F5344CB8AC3E}">
        <p14:creationId xmlns:p14="http://schemas.microsoft.com/office/powerpoint/2010/main" val="6734990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30.2 The Lands of the Former Yugoslavia, 1995</a:t>
            </a:r>
            <a:endParaRPr lang="en-US" dirty="0"/>
          </a:p>
        </p:txBody>
      </p:sp>
      <p:sp>
        <p:nvSpPr>
          <p:cNvPr id="25602"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30.2 p930</a:t>
            </a:r>
          </a:p>
        </p:txBody>
      </p:sp>
      <p:pic>
        <p:nvPicPr>
          <p:cNvPr id="17413" name="Picture 2" descr="Map shows Slovenia, Croatia, Serbia and Montenegro, Montenegro, Kosovo, Federation of Bosnia and Herzegovina, Serb Republic, and Macedonia. Federation of Bosnia and Herzegovina and Serb Republic is together divided into four sectors: NATO Mobile Force (northwestern region), U.K. Sector (central and northern region), U.S. Sector (northeastern areas), and French Sector (southern region)." title="MAP 30.2 The Lands of the Former Yugoslavia, 199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11225"/>
            <a:ext cx="56388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466725"/>
            <a:ext cx="8458200" cy="381000"/>
          </a:xfrm>
        </p:spPr>
        <p:txBody>
          <a:bodyPr/>
          <a:lstStyle/>
          <a:p>
            <a:pPr eaLnBrk="1" hangingPunct="1">
              <a:defRPr/>
            </a:pPr>
            <a:r>
              <a:rPr lang="en-US" kern="1200" dirty="0">
                <a:solidFill>
                  <a:srgbClr val="000000"/>
                </a:solidFill>
                <a:latin typeface="Calibri"/>
                <a:ea typeface="ＭＳ Ｐゴシック"/>
                <a:cs typeface="ＭＳ Ｐゴシック"/>
              </a:rPr>
              <a:t>CHRONOLOGY The Fall of the Soviet Bloc (Slide 1 of 2)</a:t>
            </a:r>
            <a:endParaRPr lang="en-US" dirty="0"/>
          </a:p>
        </p:txBody>
      </p:sp>
      <p:sp>
        <p:nvSpPr>
          <p:cNvPr id="2355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p928</a:t>
            </a:r>
          </a:p>
        </p:txBody>
      </p:sp>
      <p:graphicFrame>
        <p:nvGraphicFramePr>
          <p:cNvPr id="6" name="Table 5"/>
          <p:cNvGraphicFramePr>
            <a:graphicFrameLocks noGrp="1"/>
          </p:cNvGraphicFramePr>
          <p:nvPr>
            <p:extLst>
              <p:ext uri="{D42A27DB-BD31-4B8C-83A1-F6EECF244321}">
                <p14:modId xmlns:p14="http://schemas.microsoft.com/office/powerpoint/2010/main" val="473171515"/>
              </p:ext>
            </p:extLst>
          </p:nvPr>
        </p:nvGraphicFramePr>
        <p:xfrm>
          <a:off x="876300" y="1365145"/>
          <a:ext cx="8077200" cy="5103281"/>
        </p:xfrm>
        <a:graphic>
          <a:graphicData uri="http://schemas.openxmlformats.org/drawingml/2006/table">
            <a:tbl>
              <a:tblPr firstRow="1"/>
              <a:tblGrid>
                <a:gridCol w="5143500">
                  <a:extLst>
                    <a:ext uri="{9D8B030D-6E8A-4147-A177-3AD203B41FA5}">
                      <a16:colId xmlns:a16="http://schemas.microsoft.com/office/drawing/2014/main" xmlns="" val="20000"/>
                    </a:ext>
                  </a:extLst>
                </a:gridCol>
                <a:gridCol w="2933700">
                  <a:extLst>
                    <a:ext uri="{9D8B030D-6E8A-4147-A177-3AD203B41FA5}">
                      <a16:colId xmlns:a16="http://schemas.microsoft.com/office/drawing/2014/main" xmlns="" val="20001"/>
                    </a:ext>
                  </a:extLst>
                </a:gridCol>
              </a:tblGrid>
              <a:tr h="716269">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716269">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Collapse of Communist government in Czechoslovakia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1989 (December)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43952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Collapse of East German government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1989 (December)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43952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Execution of Ceauşescu in Romania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1989 (December 25)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3"/>
                  </a:ext>
                </a:extLst>
              </a:tr>
              <a:tr h="43952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Lithuania declares independence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1990 (March 11)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4"/>
                  </a:ext>
                </a:extLst>
              </a:tr>
              <a:tr h="716269">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East German elections—victory of Christian Democrats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1990 (March 18)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5"/>
                  </a:ext>
                </a:extLst>
              </a:tr>
              <a:tr h="43952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Reunification of Germany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1990 (October 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6"/>
                  </a:ext>
                </a:extLst>
              </a:tr>
              <a:tr h="43952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Lech </a:t>
                      </a:r>
                      <a:r>
                        <a:rPr lang="en-US" sz="2500" b="0" i="0" kern="1200" dirty="0" err="1">
                          <a:solidFill>
                            <a:schemeClr val="tx1"/>
                          </a:solidFill>
                          <a:effectLst/>
                          <a:latin typeface="Calibri" panose="020F0502020204030204" pitchFamily="34" charset="0"/>
                          <a:ea typeface="+mn-ea"/>
                          <a:cs typeface="+mn-cs"/>
                        </a:rPr>
                        <a:t>Wałęsa</a:t>
                      </a:r>
                      <a:r>
                        <a:rPr lang="en-US" sz="2500" dirty="0">
                          <a:effectLst/>
                          <a:latin typeface="Calibri" panose="020F0502020204030204" pitchFamily="34" charset="0"/>
                          <a:ea typeface="Calibri"/>
                          <a:cs typeface="Times New Roman"/>
                        </a:rPr>
                        <a:t> becomes president of Poland</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1990 (December)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kern="1200" dirty="0">
                <a:solidFill>
                  <a:srgbClr val="000000"/>
                </a:solidFill>
                <a:latin typeface="Calibri"/>
                <a:ea typeface="ＭＳ Ｐゴシック"/>
                <a:cs typeface="ＭＳ Ｐゴシック"/>
              </a:rPr>
              <a:t>CHRONOLOGY The Fall of the Soviet Bloc (Slide 2 of 2)</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870374093"/>
              </p:ext>
            </p:extLst>
          </p:nvPr>
        </p:nvGraphicFramePr>
        <p:xfrm>
          <a:off x="932447" y="2057400"/>
          <a:ext cx="7964905" cy="2851404"/>
        </p:xfrm>
        <a:graphic>
          <a:graphicData uri="http://schemas.openxmlformats.org/drawingml/2006/table">
            <a:tbl>
              <a:tblPr firstRow="1"/>
              <a:tblGrid>
                <a:gridCol w="5468353">
                  <a:extLst>
                    <a:ext uri="{9D8B030D-6E8A-4147-A177-3AD203B41FA5}">
                      <a16:colId xmlns:a16="http://schemas.microsoft.com/office/drawing/2014/main" xmlns="" val="20000"/>
                    </a:ext>
                  </a:extLst>
                </a:gridCol>
                <a:gridCol w="2496552">
                  <a:extLst>
                    <a:ext uri="{9D8B030D-6E8A-4147-A177-3AD203B41FA5}">
                      <a16:colId xmlns:a16="http://schemas.microsoft.com/office/drawing/2014/main" xmlns="" val="20001"/>
                    </a:ext>
                  </a:extLst>
                </a:gridCol>
              </a:tblGrid>
              <a:tr h="493776">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493776">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Yeltsin becomes president of Russia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1991 (June)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493776">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Slovenia and Croatia declare independence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1991 (June)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493776">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Right-wing coup in the Soviet Union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1991 (August 19)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3"/>
                  </a:ext>
                </a:extLst>
              </a:tr>
              <a:tr h="493776">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Dissolution of the Soviet Union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1991 (December)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158680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noChangeArrowheads="1"/>
          </p:cNvSpPr>
          <p:nvPr>
            <p:ph type="title"/>
          </p:nvPr>
        </p:nvSpPr>
        <p:spPr>
          <a:xfrm>
            <a:off x="685800" y="0"/>
            <a:ext cx="8458200" cy="1219200"/>
          </a:xfrm>
        </p:spPr>
        <p:txBody>
          <a:bodyPr/>
          <a:lstStyle/>
          <a:p>
            <a:pPr eaLnBrk="1" hangingPunct="1"/>
            <a:r>
              <a:rPr lang="en-US" altLang="en-US" dirty="0">
                <a:latin typeface="Calibri" panose="020F0502020204030204" pitchFamily="34" charset="0"/>
                <a:ea typeface="ＭＳ Ｐゴシック" panose="020B0600070205080204" pitchFamily="34" charset="-128"/>
              </a:rPr>
              <a:t>Western Europe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and the Search for Unity</a:t>
            </a:r>
          </a:p>
        </p:txBody>
      </p:sp>
      <p:sp>
        <p:nvSpPr>
          <p:cNvPr id="26626" name="Rectangle 5"/>
          <p:cNvSpPr>
            <a:spLocks noGrp="1" noChangeArrowheads="1"/>
          </p:cNvSpPr>
          <p:nvPr>
            <p:ph type="body" idx="1"/>
          </p:nvPr>
        </p:nvSpPr>
        <p:spPr>
          <a:xfrm>
            <a:off x="652463" y="1143000"/>
            <a:ext cx="7769225" cy="5715000"/>
          </a:xfrm>
        </p:spPr>
        <p:txBody>
          <a:bodyPr/>
          <a:lstStyle/>
          <a:p>
            <a:pPr eaLnBrk="1" hangingPunct="1">
              <a:defRPr/>
            </a:pPr>
            <a:r>
              <a:rPr lang="en-US" altLang="en-US" dirty="0">
                <a:latin typeface="Calibri" pitchFamily="34" charset="0"/>
                <a:ea typeface="ＭＳ Ｐゴシック" pitchFamily="34" charset="-128"/>
              </a:rPr>
              <a:t>Germany Restored</a:t>
            </a:r>
          </a:p>
          <a:p>
            <a:pPr lvl="1" eaLnBrk="1" hangingPunct="1">
              <a:defRPr/>
            </a:pPr>
            <a:r>
              <a:rPr lang="en-US" altLang="en-US" dirty="0">
                <a:latin typeface="Calibri" pitchFamily="34" charset="0"/>
                <a:ea typeface="ＭＳ Ｐゴシック" pitchFamily="34" charset="-128"/>
              </a:rPr>
              <a:t>Helmut Kohl and the Christian Democrats</a:t>
            </a:r>
          </a:p>
          <a:p>
            <a:pPr lvl="2" eaLnBrk="1" hangingPunct="1">
              <a:defRPr/>
            </a:pPr>
            <a:r>
              <a:rPr lang="en-US" altLang="en-US" dirty="0">
                <a:latin typeface="Calibri" pitchFamily="34" charset="0"/>
                <a:ea typeface="ＭＳ Ｐゴシック" pitchFamily="34" charset="-128"/>
              </a:rPr>
              <a:t>Economic and political challenges</a:t>
            </a:r>
          </a:p>
          <a:p>
            <a:pPr lvl="3" eaLnBrk="1" hangingPunct="1">
              <a:defRPr/>
            </a:pPr>
            <a:r>
              <a:rPr lang="en-US" altLang="en-US" dirty="0">
                <a:latin typeface="Calibri" pitchFamily="34" charset="0"/>
                <a:ea typeface="ＭＳ Ｐゴシック" pitchFamily="34" charset="-128"/>
              </a:rPr>
              <a:t>Stasi files</a:t>
            </a:r>
          </a:p>
          <a:p>
            <a:pPr lvl="1" eaLnBrk="1" hangingPunct="1">
              <a:defRPr/>
            </a:pPr>
            <a:r>
              <a:rPr lang="en-US" altLang="en-US" dirty="0">
                <a:latin typeface="Calibri" pitchFamily="34" charset="0"/>
                <a:ea typeface="ＭＳ Ｐゴシック" pitchFamily="34" charset="-128"/>
              </a:rPr>
              <a:t>Post-1998 shifts in power: Gerhard </a:t>
            </a:r>
            <a:r>
              <a:rPr lang="en-US" altLang="en-US" dirty="0" err="1">
                <a:latin typeface="Calibri" pitchFamily="34" charset="0"/>
                <a:ea typeface="ＭＳ Ｐゴシック" pitchFamily="34" charset="-128"/>
              </a:rPr>
              <a:t>Schröeder</a:t>
            </a:r>
            <a:r>
              <a:rPr lang="en-US" altLang="en-US" dirty="0">
                <a:latin typeface="Calibri" pitchFamily="34" charset="0"/>
                <a:ea typeface="ＭＳ Ｐゴシック" pitchFamily="34" charset="-128"/>
              </a:rPr>
              <a:t> and Angela Merkel</a:t>
            </a:r>
          </a:p>
          <a:p>
            <a:pPr marL="1143000" lvl="1" eaLnBrk="1" hangingPunct="1">
              <a:defRPr/>
            </a:pPr>
            <a:r>
              <a:rPr lang="en-US" altLang="en-US" sz="2400" dirty="0">
                <a:latin typeface="Calibri" pitchFamily="34" charset="0"/>
                <a:ea typeface="ＭＳ Ｐゴシック" pitchFamily="34" charset="-128"/>
              </a:rPr>
              <a:t>Role in European debt crisis </a:t>
            </a:r>
          </a:p>
          <a:p>
            <a:pPr marL="1143000" lvl="1" eaLnBrk="1" hangingPunct="1">
              <a:defRPr/>
            </a:pPr>
            <a:r>
              <a:rPr lang="en-US" altLang="en-US" sz="2400" dirty="0">
                <a:latin typeface="Calibri" pitchFamily="34" charset="0"/>
                <a:ea typeface="ＭＳ Ｐゴシック" pitchFamily="34" charset="-128"/>
              </a:rPr>
              <a:t>Refugee crisis </a:t>
            </a:r>
          </a:p>
          <a:p>
            <a:pPr eaLnBrk="1" hangingPunct="1">
              <a:defRPr/>
            </a:pPr>
            <a:r>
              <a:rPr lang="en-US" altLang="en-US" dirty="0">
                <a:latin typeface="Calibri" pitchFamily="34" charset="0"/>
                <a:ea typeface="ＭＳ Ｐゴシック" pitchFamily="34" charset="-128"/>
              </a:rPr>
              <a:t>Post-Thatcher Britain</a:t>
            </a:r>
          </a:p>
          <a:p>
            <a:pPr lvl="1" eaLnBrk="1" hangingPunct="1">
              <a:defRPr/>
            </a:pPr>
            <a:r>
              <a:rPr lang="en-US" altLang="en-US" dirty="0">
                <a:latin typeface="Calibri" pitchFamily="34" charset="0"/>
                <a:ea typeface="ＭＳ Ｐゴシック" pitchFamily="34" charset="-128"/>
              </a:rPr>
              <a:t>The rise of the </a:t>
            </a:r>
            <a:r>
              <a:rPr lang="en-US" altLang="en-US" dirty="0" err="1">
                <a:latin typeface="Calibri" pitchFamily="34" charset="0"/>
                <a:ea typeface="ＭＳ Ｐゴシック" pitchFamily="34" charset="-128"/>
              </a:rPr>
              <a:t>Labour</a:t>
            </a:r>
            <a:r>
              <a:rPr lang="en-US" altLang="en-US" dirty="0">
                <a:latin typeface="Calibri" pitchFamily="34" charset="0"/>
                <a:ea typeface="ＭＳ Ｐゴシック" pitchFamily="34" charset="-128"/>
              </a:rPr>
              <a:t> Party</a:t>
            </a:r>
          </a:p>
          <a:p>
            <a:pPr lvl="2" eaLnBrk="1" hangingPunct="1">
              <a:defRPr/>
            </a:pPr>
            <a:r>
              <a:rPr lang="en-US" altLang="en-US" dirty="0">
                <a:latin typeface="Calibri" pitchFamily="34" charset="0"/>
                <a:ea typeface="ＭＳ Ｐゴシック" pitchFamily="34" charset="-128"/>
              </a:rPr>
              <a:t>From John Major to Tony Blair, Gordon Brown </a:t>
            </a:r>
          </a:p>
          <a:p>
            <a:pPr lvl="2" eaLnBrk="1" hangingPunct="1">
              <a:defRPr/>
            </a:pPr>
            <a:r>
              <a:rPr lang="en-US" altLang="en-US" dirty="0">
                <a:latin typeface="Calibri" pitchFamily="34" charset="0"/>
                <a:ea typeface="ＭＳ Ｐゴシック" pitchFamily="34" charset="-128"/>
              </a:rPr>
              <a:t>David Cameron (2010)</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200" kern="1200" dirty="0">
                <a:solidFill>
                  <a:srgbClr val="000000"/>
                </a:solidFill>
                <a:latin typeface="Calibri"/>
                <a:ea typeface="ＭＳ Ｐゴシック"/>
                <a:cs typeface="ＭＳ Ｐゴシック"/>
              </a:rPr>
              <a:t>Film &amp; History: </a:t>
            </a:r>
            <a:r>
              <a:rPr lang="en-US" sz="3200" i="1" kern="1200" dirty="0">
                <a:solidFill>
                  <a:srgbClr val="000000"/>
                </a:solidFill>
                <a:latin typeface="Calibri"/>
                <a:ea typeface="ＭＳ Ｐゴシック"/>
                <a:cs typeface="ＭＳ Ｐゴシック"/>
              </a:rPr>
              <a:t>The Lives of Others </a:t>
            </a:r>
            <a:r>
              <a:rPr lang="en-US" sz="3200" kern="1200" dirty="0">
                <a:solidFill>
                  <a:srgbClr val="000000"/>
                </a:solidFill>
                <a:latin typeface="Calibri"/>
                <a:ea typeface="ＭＳ Ｐゴシック"/>
                <a:cs typeface="ＭＳ Ｐゴシック"/>
              </a:rPr>
              <a:t>(2006)</a:t>
            </a:r>
            <a:endParaRPr lang="en-US" sz="3200" dirty="0"/>
          </a:p>
        </p:txBody>
      </p:sp>
      <p:sp>
        <p:nvSpPr>
          <p:cNvPr id="2867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p930</a:t>
            </a:r>
          </a:p>
        </p:txBody>
      </p:sp>
      <p:pic>
        <p:nvPicPr>
          <p:cNvPr id="19461" name="Picture 2" descr="Still from the movie Das Leben Der Anderen." title="Film &amp; History: The Lives of Others (200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0325" y="1447800"/>
            <a:ext cx="64833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2"/>
          <p:cNvSpPr>
            <a:spLocks noChangeArrowheads="1"/>
          </p:cNvSpPr>
          <p:nvPr/>
        </p:nvSpPr>
        <p:spPr bwMode="auto">
          <a:xfrm>
            <a:off x="1503363" y="5053013"/>
            <a:ext cx="6137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000">
                <a:latin typeface="Calibri" panose="020F0502020204030204" pitchFamily="34" charset="0"/>
              </a:rPr>
              <a:t>Georg Dreyman (Sebastian Koch) examines his Stasi files.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886" y="304800"/>
            <a:ext cx="9144000" cy="381000"/>
          </a:xfrm>
        </p:spPr>
        <p:txBody>
          <a:bodyPr/>
          <a:lstStyle/>
          <a:p>
            <a:pPr>
              <a:defRPr/>
            </a:pPr>
            <a:r>
              <a:rPr lang="en-US" sz="3000" kern="1200" dirty="0">
                <a:solidFill>
                  <a:srgbClr val="000000"/>
                </a:solidFill>
                <a:latin typeface="Calibri"/>
                <a:ea typeface="ＭＳ Ｐゴシック"/>
                <a:cs typeface="ＭＳ Ｐゴシック"/>
              </a:rPr>
              <a:t>With clenched fist, Boris Yeltsin speaks out against an attempted right-wing coup</a:t>
            </a:r>
            <a:endParaRPr lang="en-US" sz="3000" dirty="0"/>
          </a:p>
        </p:txBody>
      </p:sp>
      <p:sp>
        <p:nvSpPr>
          <p:cNvPr id="512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p920</a:t>
            </a:r>
          </a:p>
        </p:txBody>
      </p:sp>
      <p:pic>
        <p:nvPicPr>
          <p:cNvPr id="51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8186" y="1066800"/>
            <a:ext cx="6629400"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noChangeArrowheads="1"/>
          </p:cNvSpPr>
          <p:nvPr>
            <p:ph type="title"/>
          </p:nvPr>
        </p:nvSpPr>
        <p:spPr>
          <a:xfrm>
            <a:off x="685800" y="0"/>
            <a:ext cx="8458200" cy="1066800"/>
          </a:xfrm>
        </p:spPr>
        <p:txBody>
          <a:bodyPr/>
          <a:lstStyle/>
          <a:p>
            <a:pPr eaLnBrk="1" hangingPunct="1"/>
            <a:r>
              <a:rPr lang="en-US" altLang="en-US" sz="3800" dirty="0">
                <a:latin typeface="Calibri" panose="020F0502020204030204" pitchFamily="34" charset="0"/>
                <a:ea typeface="ＭＳ Ｐゴシック" panose="020B0600070205080204" pitchFamily="34" charset="-128"/>
              </a:rPr>
              <a:t>Western Europe and the Search for Unity</a:t>
            </a:r>
          </a:p>
        </p:txBody>
      </p:sp>
      <p:sp>
        <p:nvSpPr>
          <p:cNvPr id="30723" name="Rectangle 11"/>
          <p:cNvSpPr>
            <a:spLocks noGrp="1" noChangeArrowheads="1"/>
          </p:cNvSpPr>
          <p:nvPr>
            <p:ph type="body" idx="1"/>
          </p:nvPr>
        </p:nvSpPr>
        <p:spPr>
          <a:xfrm>
            <a:off x="685800" y="914400"/>
            <a:ext cx="8458200" cy="4494213"/>
          </a:xfrm>
        </p:spPr>
        <p:txBody>
          <a:bodyPr/>
          <a:lstStyle/>
          <a:p>
            <a:pPr eaLnBrk="1" hangingPunct="1"/>
            <a:r>
              <a:rPr lang="en-US" altLang="en-US" dirty="0">
                <a:latin typeface="Calibri" panose="020F0502020204030204" pitchFamily="34" charset="0"/>
                <a:ea typeface="ＭＳ Ｐゴシック" panose="020B0600070205080204" pitchFamily="34" charset="-128"/>
              </a:rPr>
              <a:t>France: Right and Left</a:t>
            </a:r>
          </a:p>
          <a:p>
            <a:pPr lvl="1" eaLnBrk="1" hangingPunct="1"/>
            <a:r>
              <a:rPr lang="en-US" altLang="en-US" dirty="0">
                <a:latin typeface="Calibri" panose="020F0502020204030204" pitchFamily="34" charset="0"/>
                <a:ea typeface="ＭＳ Ｐゴシック" panose="020B0600070205080204" pitchFamily="34" charset="-128"/>
              </a:rPr>
              <a:t>The conservative policies of Jacques Chirac</a:t>
            </a:r>
          </a:p>
          <a:p>
            <a:pPr lvl="2" eaLnBrk="1" hangingPunct="1"/>
            <a:r>
              <a:rPr lang="en-US" altLang="en-US" dirty="0">
                <a:latin typeface="Calibri" panose="020F0502020204030204" pitchFamily="34" charset="0"/>
                <a:ea typeface="ＭＳ Ｐゴシック" panose="020B0600070205080204" pitchFamily="34" charset="-128"/>
              </a:rPr>
              <a:t>Anti-foreign sentiment and its backlash</a:t>
            </a:r>
          </a:p>
          <a:p>
            <a:pPr lvl="3" eaLnBrk="1" hangingPunct="1"/>
            <a:r>
              <a:rPr lang="en-US" altLang="en-US" dirty="0">
                <a:latin typeface="Calibri" panose="020F0502020204030204" pitchFamily="34" charset="0"/>
                <a:ea typeface="ＭＳ Ｐゴシック" panose="020B0600070205080204" pitchFamily="34" charset="-128"/>
              </a:rPr>
              <a:t>2005 Muslim riots</a:t>
            </a:r>
          </a:p>
          <a:p>
            <a:pPr lvl="1" eaLnBrk="1" hangingPunct="1"/>
            <a:r>
              <a:rPr lang="en-US" altLang="en-US" dirty="0">
                <a:latin typeface="Calibri" panose="020F0502020204030204" pitchFamily="34" charset="0"/>
                <a:ea typeface="ＭＳ Ｐゴシック" panose="020B0600070205080204" pitchFamily="34" charset="-128"/>
              </a:rPr>
              <a:t>From right to left</a:t>
            </a:r>
          </a:p>
          <a:p>
            <a:pPr lvl="2" eaLnBrk="1" hangingPunct="1"/>
            <a:r>
              <a:rPr lang="en-US" altLang="en-US" dirty="0">
                <a:latin typeface="Calibri" panose="020F0502020204030204" pitchFamily="34" charset="0"/>
                <a:ea typeface="ＭＳ Ｐゴシック" panose="020B0600070205080204" pitchFamily="34" charset="-128"/>
              </a:rPr>
              <a:t>Nicolas Sarkozy and François Hollande</a:t>
            </a:r>
          </a:p>
          <a:p>
            <a:pPr lvl="2" eaLnBrk="1" hangingPunct="1"/>
            <a:r>
              <a:rPr lang="en-US" altLang="en-US" dirty="0">
                <a:latin typeface="Calibri" panose="020F0502020204030204" pitchFamily="34" charset="0"/>
                <a:ea typeface="ＭＳ Ｐゴシック" panose="020B0600070205080204" pitchFamily="34" charset="-128"/>
              </a:rPr>
              <a:t>2015 Paris terrorist attacks </a:t>
            </a:r>
          </a:p>
          <a:p>
            <a:pPr eaLnBrk="1" hangingPunct="1"/>
            <a:r>
              <a:rPr lang="en-US" altLang="en-US" dirty="0">
                <a:latin typeface="Calibri" panose="020F0502020204030204" pitchFamily="34" charset="0"/>
                <a:ea typeface="ＭＳ Ｐゴシック" panose="020B0600070205080204" pitchFamily="34" charset="-128"/>
              </a:rPr>
              <a:t>Corruption in Italy</a:t>
            </a:r>
          </a:p>
          <a:p>
            <a:pPr lvl="1" eaLnBrk="1" hangingPunct="1"/>
            <a:r>
              <a:rPr lang="en-US" altLang="en-US" dirty="0">
                <a:latin typeface="Calibri" panose="020F0502020204030204" pitchFamily="34" charset="0"/>
                <a:ea typeface="ＭＳ Ｐゴシック" panose="020B0600070205080204" pitchFamily="34" charset="-128"/>
              </a:rPr>
              <a:t>The domination of Silvio Berlusconi</a:t>
            </a:r>
          </a:p>
          <a:p>
            <a:pPr lvl="1" eaLnBrk="1" hangingPunct="1"/>
            <a:r>
              <a:rPr lang="en-US" altLang="en-US" dirty="0">
                <a:latin typeface="Calibri" panose="020F0502020204030204" pitchFamily="34" charset="0"/>
                <a:ea typeface="ＭＳ Ｐゴシック" panose="020B0600070205080204" pitchFamily="34" charset="-128"/>
              </a:rPr>
              <a:t>Mario Monti’s unpopular reforms lead to resignation, 2012</a:t>
            </a:r>
          </a:p>
          <a:p>
            <a:pPr lvl="1" eaLnBrk="1" hangingPunct="1"/>
            <a:r>
              <a:rPr lang="en-US" altLang="en-US" dirty="0">
                <a:latin typeface="Calibri" panose="020F0502020204030204" pitchFamily="34" charset="0"/>
                <a:ea typeface="ＭＳ Ｐゴシック" panose="020B0600070205080204" pitchFamily="34" charset="-128"/>
              </a:rPr>
              <a:t>2014 Matteo Renzi; economic reforms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228600"/>
            <a:ext cx="8534400" cy="454021"/>
          </a:xfrm>
        </p:spPr>
        <p:txBody>
          <a:bodyPr/>
          <a:lstStyle/>
          <a:p>
            <a:pPr eaLnBrk="1" hangingPunct="1">
              <a:defRPr/>
            </a:pPr>
            <a:r>
              <a:rPr lang="en-US" sz="3800" kern="1200" dirty="0">
                <a:solidFill>
                  <a:srgbClr val="000000"/>
                </a:solidFill>
                <a:latin typeface="Calibri"/>
                <a:ea typeface="ＭＳ Ｐゴシック"/>
                <a:cs typeface="ＭＳ Ｐゴシック"/>
              </a:rPr>
              <a:t>CHRONOLOGY Western Europe Since 1985</a:t>
            </a:r>
            <a:endParaRPr lang="en-US" sz="3800" dirty="0"/>
          </a:p>
        </p:txBody>
      </p:sp>
      <p:sp>
        <p:nvSpPr>
          <p:cNvPr id="3174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p932</a:t>
            </a:r>
          </a:p>
        </p:txBody>
      </p:sp>
      <p:graphicFrame>
        <p:nvGraphicFramePr>
          <p:cNvPr id="6" name="Table 5"/>
          <p:cNvGraphicFramePr>
            <a:graphicFrameLocks noGrp="1"/>
          </p:cNvGraphicFramePr>
          <p:nvPr>
            <p:extLst>
              <p:ext uri="{D42A27DB-BD31-4B8C-83A1-F6EECF244321}">
                <p14:modId xmlns:p14="http://schemas.microsoft.com/office/powerpoint/2010/main" val="724301334"/>
              </p:ext>
            </p:extLst>
          </p:nvPr>
        </p:nvGraphicFramePr>
        <p:xfrm>
          <a:off x="838200" y="792341"/>
          <a:ext cx="8077200" cy="5826120"/>
        </p:xfrm>
        <a:graphic>
          <a:graphicData uri="http://schemas.openxmlformats.org/drawingml/2006/table">
            <a:tbl>
              <a:tblPr firstRow="1"/>
              <a:tblGrid>
                <a:gridCol w="6743350">
                  <a:extLst>
                    <a:ext uri="{9D8B030D-6E8A-4147-A177-3AD203B41FA5}">
                      <a16:colId xmlns:a16="http://schemas.microsoft.com/office/drawing/2014/main" xmlns="" val="20000"/>
                    </a:ext>
                  </a:extLst>
                </a:gridCol>
                <a:gridCol w="1333850">
                  <a:extLst>
                    <a:ext uri="{9D8B030D-6E8A-4147-A177-3AD203B41FA5}">
                      <a16:colId xmlns:a16="http://schemas.microsoft.com/office/drawing/2014/main" xmlns="" val="20001"/>
                    </a:ext>
                  </a:extLst>
                </a:gridCol>
              </a:tblGrid>
              <a:tr h="388408">
                <a:tc>
                  <a:txBody>
                    <a:bodyPr/>
                    <a:lstStyle/>
                    <a:p>
                      <a:pPr marL="0" marR="0">
                        <a:lnSpc>
                          <a:spcPct val="115000"/>
                        </a:lnSpc>
                        <a:spcBef>
                          <a:spcPts val="0"/>
                        </a:spcBef>
                        <a:spcAft>
                          <a:spcPts val="0"/>
                        </a:spcAft>
                      </a:pPr>
                      <a:r>
                        <a:rPr lang="en-US" sz="20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38840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First all-German federal election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1990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38840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Victory of Conservative Party under John Major in Britain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1992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38840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Conservative victory in France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1993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3"/>
                  </a:ext>
                </a:extLst>
              </a:tr>
              <a:tr h="38840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Creation of European Union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1994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4"/>
                  </a:ext>
                </a:extLst>
              </a:tr>
              <a:tr h="38840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Jacques Chirac becomes president of France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1995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5"/>
                  </a:ext>
                </a:extLst>
              </a:tr>
              <a:tr h="38840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Election of Tony Blair in Britain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1997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6"/>
                  </a:ext>
                </a:extLst>
              </a:tr>
              <a:tr h="38840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Gerhard </a:t>
                      </a:r>
                      <a:r>
                        <a:rPr lang="en-US" sz="2000" dirty="0" err="1">
                          <a:effectLst/>
                          <a:latin typeface="Calibri" panose="020F0502020204030204" pitchFamily="34" charset="0"/>
                          <a:ea typeface="Calibri"/>
                          <a:cs typeface="Times New Roman"/>
                        </a:rPr>
                        <a:t>Schr</a:t>
                      </a:r>
                      <a:r>
                        <a:rPr lang="az-Cyrl-AZ" sz="2000" dirty="0">
                          <a:effectLst/>
                          <a:latin typeface="Calibri" panose="020F0502020204030204" pitchFamily="34" charset="0"/>
                          <a:ea typeface="Calibri"/>
                          <a:cs typeface="Times New Roman"/>
                        </a:rPr>
                        <a:t>ӧ</a:t>
                      </a:r>
                      <a:r>
                        <a:rPr lang="en-US" sz="2000" dirty="0">
                          <a:effectLst/>
                          <a:latin typeface="Calibri" panose="020F0502020204030204" pitchFamily="34" charset="0"/>
                          <a:ea typeface="Calibri"/>
                          <a:cs typeface="Times New Roman"/>
                        </a:rPr>
                        <a:t>der becomes chancellor of Germany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1998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7"/>
                  </a:ext>
                </a:extLst>
              </a:tr>
              <a:tr h="38840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Angela Merkel becomes chancellor of Germany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2005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9"/>
                  </a:ext>
                </a:extLst>
              </a:tr>
              <a:tr h="38840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Romano Prodi becomes prime minister of Italy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2006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438079909"/>
                  </a:ext>
                </a:extLst>
              </a:tr>
              <a:tr h="38840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Election of Nicolas Sarkozy in France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2007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10"/>
                  </a:ext>
                </a:extLst>
              </a:tr>
              <a:tr h="38840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David Cameron becomes prime</a:t>
                      </a:r>
                      <a:r>
                        <a:rPr lang="en-US" sz="2000" baseline="0" dirty="0">
                          <a:effectLst/>
                          <a:latin typeface="Calibri" panose="020F0502020204030204" pitchFamily="34" charset="0"/>
                          <a:ea typeface="Calibri"/>
                          <a:cs typeface="Times New Roman"/>
                        </a:rPr>
                        <a:t> minister of</a:t>
                      </a:r>
                      <a:r>
                        <a:rPr lang="en-US" sz="2000" dirty="0">
                          <a:effectLst/>
                          <a:latin typeface="Calibri" panose="020F0502020204030204" pitchFamily="34" charset="0"/>
                          <a:ea typeface="Calibri"/>
                          <a:cs typeface="Times New Roman"/>
                        </a:rPr>
                        <a:t> Britain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2010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11"/>
                  </a:ext>
                </a:extLst>
              </a:tr>
              <a:tr h="38840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Mario Monti becomes prime minister of Italy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2011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2853113519"/>
                  </a:ext>
                </a:extLst>
              </a:tr>
              <a:tr h="38840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Election of Fran</a:t>
                      </a:r>
                      <a:r>
                        <a:rPr lang="az-Cyrl-AZ" sz="2000" dirty="0">
                          <a:effectLst/>
                          <a:latin typeface="Calibri" panose="020F0502020204030204" pitchFamily="34" charset="0"/>
                          <a:ea typeface="Calibri"/>
                          <a:cs typeface="Times New Roman"/>
                        </a:rPr>
                        <a:t>ҫ</a:t>
                      </a:r>
                      <a:r>
                        <a:rPr lang="en-US" sz="2000" dirty="0" err="1">
                          <a:effectLst/>
                          <a:latin typeface="Calibri" panose="020F0502020204030204" pitchFamily="34" charset="0"/>
                          <a:ea typeface="Calibri"/>
                          <a:cs typeface="Times New Roman"/>
                        </a:rPr>
                        <a:t>ois</a:t>
                      </a:r>
                      <a:r>
                        <a:rPr lang="en-US" sz="2000" dirty="0">
                          <a:effectLst/>
                          <a:latin typeface="Calibri" panose="020F0502020204030204" pitchFamily="34" charset="0"/>
                          <a:ea typeface="Calibri"/>
                          <a:cs typeface="Times New Roman"/>
                        </a:rPr>
                        <a:t> Hollande in France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2012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2005056873"/>
                  </a:ext>
                </a:extLst>
              </a:tr>
              <a:tr h="38840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Matteo Renzi becomes prime minister of Italy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2014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2490221480"/>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noChangeArrowheads="1"/>
          </p:cNvSpPr>
          <p:nvPr>
            <p:ph type="title"/>
          </p:nvPr>
        </p:nvSpPr>
        <p:spPr>
          <a:xfrm>
            <a:off x="688975" y="4011"/>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a:t>
            </a:r>
            <a:r>
              <a:rPr lang="en-US" altLang="en-US" dirty="0">
                <a:solidFill>
                  <a:srgbClr val="FF0000"/>
                </a:solidFill>
                <a:latin typeface="Calibri" panose="020F0502020204030204" pitchFamily="34" charset="0"/>
                <a:ea typeface="ＭＳ Ｐゴシック" panose="020B0600070205080204" pitchFamily="34" charset="-128"/>
              </a:rPr>
              <a:t> </a:t>
            </a:r>
            <a:r>
              <a:rPr lang="en-US" altLang="en-US" dirty="0">
                <a:latin typeface="Calibri" panose="020F0502020204030204" pitchFamily="34" charset="0"/>
                <a:ea typeface="ＭＳ Ｐゴシック" panose="020B0600070205080204" pitchFamily="34" charset="-128"/>
              </a:rPr>
              <a:t>Unification of Europe</a:t>
            </a:r>
          </a:p>
        </p:txBody>
      </p:sp>
      <p:sp>
        <p:nvSpPr>
          <p:cNvPr id="12290" name="Rectangle 5"/>
          <p:cNvSpPr>
            <a:spLocks noGrp="1" noChangeArrowheads="1"/>
          </p:cNvSpPr>
          <p:nvPr>
            <p:ph type="body" idx="1"/>
          </p:nvPr>
        </p:nvSpPr>
        <p:spPr>
          <a:xfrm>
            <a:off x="688975" y="1385888"/>
            <a:ext cx="8378825" cy="5395912"/>
          </a:xfrm>
        </p:spPr>
        <p:txBody>
          <a:bodyPr>
            <a:normAutofit fontScale="92500" lnSpcReduction="10000"/>
          </a:bodyPr>
          <a:lstStyle/>
          <a:p>
            <a:pPr eaLnBrk="1" hangingPunct="1">
              <a:buFont typeface="Wingdings" charset="0"/>
              <a:buChar char="§"/>
              <a:defRPr/>
            </a:pPr>
            <a:r>
              <a:rPr lang="en-US" dirty="0">
                <a:latin typeface="Calibri" charset="0"/>
              </a:rPr>
              <a:t>The Coming of European Union</a:t>
            </a:r>
          </a:p>
          <a:p>
            <a:pPr lvl="1" eaLnBrk="1" hangingPunct="1">
              <a:buFont typeface="Wingdings" charset="0"/>
              <a:buChar char="§"/>
              <a:defRPr/>
            </a:pPr>
            <a:r>
              <a:rPr lang="en-US" dirty="0">
                <a:latin typeface="Calibri" charset="0"/>
              </a:rPr>
              <a:t>Treaty on European Union </a:t>
            </a:r>
          </a:p>
          <a:p>
            <a:pPr lvl="2" eaLnBrk="1" hangingPunct="1">
              <a:buFont typeface="Wingdings" charset="0"/>
              <a:buChar char="§"/>
              <a:defRPr/>
            </a:pPr>
            <a:r>
              <a:rPr lang="en-US" dirty="0">
                <a:latin typeface="Calibri" charset="0"/>
              </a:rPr>
              <a:t>EU established 1994</a:t>
            </a:r>
          </a:p>
          <a:p>
            <a:pPr lvl="3" eaLnBrk="1" hangingPunct="1">
              <a:buFont typeface="Wingdings" charset="0"/>
              <a:buChar char="§"/>
              <a:defRPr/>
            </a:pPr>
            <a:r>
              <a:rPr lang="en-US" dirty="0">
                <a:latin typeface="Calibri" charset="0"/>
              </a:rPr>
              <a:t>Single market and currency (the euro)</a:t>
            </a:r>
          </a:p>
          <a:p>
            <a:pPr eaLnBrk="1" hangingPunct="1">
              <a:buFont typeface="Wingdings" charset="0"/>
              <a:buChar char="§"/>
              <a:defRPr/>
            </a:pPr>
            <a:r>
              <a:rPr lang="en-US" dirty="0">
                <a:latin typeface="Calibri" charset="0"/>
              </a:rPr>
              <a:t>Goals</a:t>
            </a:r>
          </a:p>
          <a:p>
            <a:pPr lvl="1" eaLnBrk="1" hangingPunct="1">
              <a:buFont typeface="Wingdings" charset="0"/>
              <a:buChar char="§"/>
              <a:defRPr/>
            </a:pPr>
            <a:r>
              <a:rPr lang="en-US" dirty="0">
                <a:latin typeface="Calibri" charset="0"/>
              </a:rPr>
              <a:t>Common economic policies</a:t>
            </a:r>
          </a:p>
          <a:p>
            <a:pPr lvl="1" eaLnBrk="1" hangingPunct="1">
              <a:buFont typeface="Wingdings" charset="0"/>
              <a:buChar char="§"/>
              <a:defRPr/>
            </a:pPr>
            <a:r>
              <a:rPr lang="en-US" dirty="0">
                <a:latin typeface="Calibri" charset="0"/>
              </a:rPr>
              <a:t>Emerging political structure</a:t>
            </a:r>
          </a:p>
          <a:p>
            <a:pPr eaLnBrk="1" hangingPunct="1">
              <a:buFont typeface="Wingdings" charset="0"/>
              <a:buChar char="§"/>
              <a:defRPr/>
            </a:pPr>
            <a:r>
              <a:rPr lang="en-US" dirty="0">
                <a:latin typeface="Calibri" charset="0"/>
              </a:rPr>
              <a:t>Problems</a:t>
            </a:r>
          </a:p>
          <a:p>
            <a:pPr eaLnBrk="1" hangingPunct="1">
              <a:buFont typeface="Wingdings" charset="0"/>
              <a:buChar char="§"/>
              <a:defRPr/>
            </a:pPr>
            <a:r>
              <a:rPr lang="en-US" dirty="0">
                <a:latin typeface="Calibri" charset="0"/>
              </a:rPr>
              <a:t>Toward a United Europe</a:t>
            </a:r>
          </a:p>
          <a:p>
            <a:pPr lvl="1" eaLnBrk="1" hangingPunct="1">
              <a:buFont typeface="Wingdings" charset="0"/>
              <a:buChar char="§"/>
              <a:defRPr/>
            </a:pPr>
            <a:r>
              <a:rPr lang="en-US" dirty="0">
                <a:latin typeface="Calibri" charset="0"/>
              </a:rPr>
              <a:t>Goal of incorporation of states of eastern and southeastern Europe</a:t>
            </a:r>
            <a:endParaRPr lang="en-US" sz="2400" dirty="0">
              <a:latin typeface="Calibri" charset="0"/>
            </a:endParaRPr>
          </a:p>
          <a:p>
            <a:pPr lvl="1" eaLnBrk="1" hangingPunct="1">
              <a:buFont typeface="Wingdings" charset="0"/>
              <a:buNone/>
              <a:defRPr/>
            </a:pPr>
            <a:r>
              <a:rPr lang="en-US" sz="2400" b="1" dirty="0">
                <a:latin typeface="Calibri" charset="0"/>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30.3 European Union, 2013</a:t>
            </a:r>
            <a:endParaRPr lang="en-US" dirty="0"/>
          </a:p>
        </p:txBody>
      </p:sp>
      <p:sp>
        <p:nvSpPr>
          <p:cNvPr id="34818" name="TextBox 2"/>
          <p:cNvSpPr txBox="1">
            <a:spLocks noChangeArrowheads="1"/>
          </p:cNvSpPr>
          <p:nvPr/>
        </p:nvSpPr>
        <p:spPr bwMode="auto">
          <a:xfrm>
            <a:off x="7874000" y="6604000"/>
            <a:ext cx="127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Map 30.3 p933</a:t>
            </a:r>
          </a:p>
        </p:txBody>
      </p:sp>
      <p:pic>
        <p:nvPicPr>
          <p:cNvPr id="21509" name="Picture 2" descr="Map of Europe shows the various countries and their capital cities along with the year when these countries joined the European Union. The following countries joined the union in 1967: France, West Germany, Belgium, Netherlands, Luxembourg and Italy. Great Britain, Ireland and Denmark joined them in 1973. Next to join was Greece in 1981. Spain and Portugal followed in 1986. Austria, Finland and Sweden were next to join in 1995. The Czech Republic, Estonia, Hungary, Latvia, Lithuania, Malta, Poland, Slovakia, Slovenia and Cyprus become members of the union in 2004. Next to join were Bulgaria and Romania in 2007 and finally Croatia became a member in 2013.&#10;" title="MAP 30.3 European Union, 20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19138"/>
            <a:ext cx="8229600" cy="540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noChangeArrowheads="1"/>
          </p:cNvSpPr>
          <p:nvPr>
            <p:ph type="title"/>
          </p:nvPr>
        </p:nvSpPr>
        <p:spPr>
          <a:xfrm>
            <a:off x="690563" y="-76200"/>
            <a:ext cx="8453437" cy="1219200"/>
          </a:xfrm>
        </p:spPr>
        <p:txBody>
          <a:bodyPr/>
          <a:lstStyle/>
          <a:p>
            <a:pPr eaLnBrk="1" hangingPunct="1"/>
            <a:r>
              <a:rPr lang="en-US" altLang="en-US" dirty="0">
                <a:latin typeface="Calibri" panose="020F0502020204030204" pitchFamily="34" charset="0"/>
                <a:ea typeface="ＭＳ Ｐゴシック" panose="020B0600070205080204" pitchFamily="34" charset="-128"/>
              </a:rPr>
              <a:t>The United States: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Move to the Center</a:t>
            </a:r>
          </a:p>
        </p:txBody>
      </p:sp>
      <p:sp>
        <p:nvSpPr>
          <p:cNvPr id="36867" name="Rectangle 11"/>
          <p:cNvSpPr>
            <a:spLocks noGrp="1" noChangeArrowheads="1"/>
          </p:cNvSpPr>
          <p:nvPr>
            <p:ph type="body" idx="1"/>
          </p:nvPr>
        </p:nvSpPr>
        <p:spPr>
          <a:xfrm>
            <a:off x="685800" y="1143000"/>
            <a:ext cx="8305800" cy="5715000"/>
          </a:xfrm>
        </p:spPr>
        <p:txBody>
          <a:bodyPr/>
          <a:lstStyle/>
          <a:p>
            <a:pPr eaLnBrk="1" hangingPunct="1">
              <a:lnSpc>
                <a:spcPct val="90000"/>
              </a:lnSpc>
            </a:pPr>
            <a:r>
              <a:rPr lang="en-US" altLang="ja-JP">
                <a:latin typeface="Calibri" panose="020F0502020204030204" pitchFamily="34" charset="0"/>
                <a:ea typeface="ＭＳ Ｐゴシック" panose="020B0600070205080204" pitchFamily="34" charset="-128"/>
              </a:rPr>
              <a:t>“New Democrat</a:t>
            </a:r>
            <a:r>
              <a:rPr lang="en-US" altLang="en-US">
                <a:latin typeface="Calibri" panose="020F0502020204030204" pitchFamily="34" charset="0"/>
                <a:ea typeface="ＭＳ Ｐゴシック" panose="020B0600070205080204" pitchFamily="34" charset="-128"/>
              </a:rPr>
              <a:t>”</a:t>
            </a:r>
            <a:r>
              <a:rPr lang="en-US" altLang="ja-JP">
                <a:latin typeface="Calibri" panose="020F0502020204030204" pitchFamily="34" charset="0"/>
                <a:ea typeface="ＭＳ Ｐゴシック" panose="020B0600070205080204" pitchFamily="34" charset="-128"/>
              </a:rPr>
              <a:t> Bill Clinton, 1992-2000</a:t>
            </a:r>
          </a:p>
          <a:p>
            <a:pPr lvl="1" eaLnBrk="1" hangingPunct="1">
              <a:lnSpc>
                <a:spcPct val="90000"/>
              </a:lnSpc>
            </a:pPr>
            <a:r>
              <a:rPr lang="en-US" altLang="en-US">
                <a:latin typeface="Calibri" panose="020F0502020204030204" pitchFamily="34" charset="0"/>
                <a:ea typeface="ＭＳ Ｐゴシック" panose="020B0600070205080204" pitchFamily="34" charset="-128"/>
              </a:rPr>
              <a:t>Period of economic revival </a:t>
            </a:r>
          </a:p>
          <a:p>
            <a:pPr lvl="1" eaLnBrk="1" hangingPunct="1">
              <a:lnSpc>
                <a:spcPct val="90000"/>
              </a:lnSpc>
            </a:pPr>
            <a:r>
              <a:rPr lang="en-US" altLang="en-US">
                <a:latin typeface="Calibri" panose="020F0502020204030204" pitchFamily="34" charset="0"/>
                <a:ea typeface="ＭＳ Ｐゴシック" panose="020B0600070205080204" pitchFamily="34" charset="-128"/>
              </a:rPr>
              <a:t>2nd term impeachment</a:t>
            </a:r>
          </a:p>
          <a:p>
            <a:pPr eaLnBrk="1" hangingPunct="1">
              <a:lnSpc>
                <a:spcPct val="90000"/>
              </a:lnSpc>
            </a:pPr>
            <a:r>
              <a:rPr lang="en-US" altLang="en-US">
                <a:latin typeface="Calibri" panose="020F0502020204030204" pitchFamily="34" charset="0"/>
                <a:ea typeface="ＭＳ Ｐゴシック" panose="020B0600070205080204" pitchFamily="34" charset="-128"/>
              </a:rPr>
              <a:t>George W. Bush, 2000-2008</a:t>
            </a:r>
          </a:p>
          <a:p>
            <a:pPr lvl="1" eaLnBrk="1" hangingPunct="1">
              <a:lnSpc>
                <a:spcPct val="90000"/>
              </a:lnSpc>
            </a:pPr>
            <a:r>
              <a:rPr lang="en-US" altLang="en-US">
                <a:latin typeface="Calibri" panose="020F0502020204030204" pitchFamily="34" charset="0"/>
                <a:ea typeface="ＭＳ Ｐゴシック" panose="020B0600070205080204" pitchFamily="34" charset="-128"/>
              </a:rPr>
              <a:t>Growing disapproval</a:t>
            </a:r>
          </a:p>
          <a:p>
            <a:pPr lvl="2" eaLnBrk="1" hangingPunct="1">
              <a:lnSpc>
                <a:spcPct val="90000"/>
              </a:lnSpc>
            </a:pPr>
            <a:r>
              <a:rPr lang="en-US" altLang="en-US">
                <a:latin typeface="Calibri" panose="020F0502020204030204" pitchFamily="34" charset="0"/>
                <a:ea typeface="ＭＳ Ｐゴシック" panose="020B0600070205080204" pitchFamily="34" charset="-128"/>
              </a:rPr>
              <a:t>War in Iraq and its discontents</a:t>
            </a:r>
          </a:p>
          <a:p>
            <a:pPr lvl="2" eaLnBrk="1" hangingPunct="1">
              <a:lnSpc>
                <a:spcPct val="90000"/>
              </a:lnSpc>
            </a:pPr>
            <a:r>
              <a:rPr lang="en-US" altLang="en-US">
                <a:latin typeface="Calibri" panose="020F0502020204030204" pitchFamily="34" charset="0"/>
                <a:ea typeface="ＭＳ Ｐゴシック" panose="020B0600070205080204" pitchFamily="34" charset="-128"/>
              </a:rPr>
              <a:t>Bush tax cuts for the wealthy</a:t>
            </a:r>
          </a:p>
          <a:p>
            <a:pPr eaLnBrk="1" hangingPunct="1">
              <a:lnSpc>
                <a:spcPct val="90000"/>
              </a:lnSpc>
            </a:pPr>
            <a:r>
              <a:rPr lang="en-US" altLang="en-US">
                <a:latin typeface="Calibri" panose="020F0502020204030204" pitchFamily="34" charset="0"/>
                <a:ea typeface="ＭＳ Ｐゴシック" panose="020B0600070205080204" pitchFamily="34" charset="-128"/>
              </a:rPr>
              <a:t>Barack Obama, 2008-2016</a:t>
            </a:r>
          </a:p>
          <a:p>
            <a:pPr lvl="1" eaLnBrk="1" hangingPunct="1">
              <a:lnSpc>
                <a:spcPct val="90000"/>
              </a:lnSpc>
            </a:pPr>
            <a:r>
              <a:rPr lang="en-US" altLang="en-US">
                <a:latin typeface="Calibri" panose="020F0502020204030204" pitchFamily="34" charset="0"/>
                <a:ea typeface="ＭＳ Ｐゴシック" panose="020B0600070205080204" pitchFamily="34" charset="-128"/>
              </a:rPr>
              <a:t>Facing economic recession</a:t>
            </a:r>
          </a:p>
          <a:p>
            <a:pPr lvl="1" eaLnBrk="1" hangingPunct="1">
              <a:lnSpc>
                <a:spcPct val="90000"/>
              </a:lnSpc>
            </a:pPr>
            <a:r>
              <a:rPr lang="en-US" altLang="en-US">
                <a:latin typeface="Calibri" panose="020F0502020204030204" pitchFamily="34" charset="0"/>
                <a:ea typeface="ＭＳ Ｐゴシック" panose="020B0600070205080204" pitchFamily="34" charset="-128"/>
              </a:rPr>
              <a:t>Agenda: health care reform, combatting global warming and gun violence, education</a:t>
            </a:r>
          </a:p>
          <a:p>
            <a:pPr lvl="1" eaLnBrk="1" hangingPunct="1">
              <a:lnSpc>
                <a:spcPct val="90000"/>
              </a:lnSpc>
            </a:pPr>
            <a:r>
              <a:rPr lang="en-US" altLang="en-US">
                <a:latin typeface="Calibri" panose="020F0502020204030204" pitchFamily="34" charset="0"/>
                <a:ea typeface="ＭＳ Ｐゴシック" panose="020B0600070205080204" pitchFamily="34" charset="-128"/>
              </a:rPr>
              <a:t>Black Lives Matter movement </a:t>
            </a:r>
            <a:endParaRPr lang="en-US" altLang="en-US">
              <a:solidFill>
                <a:srgbClr val="FF0000"/>
              </a:solidFill>
              <a:latin typeface="Calibri" panose="020F0502020204030204" pitchFamily="34" charset="0"/>
              <a:ea typeface="ＭＳ Ｐゴシック" panose="020B0600070205080204" pitchFamily="34" charset="-12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noChangeArrowheads="1"/>
          </p:cNvSpPr>
          <p:nvPr>
            <p:ph type="title"/>
          </p:nvPr>
        </p:nvSpPr>
        <p:spPr>
          <a:xfrm>
            <a:off x="685800" y="36095"/>
            <a:ext cx="8458200" cy="1143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Contemporary</a:t>
            </a:r>
            <a:r>
              <a:rPr lang="en-US" altLang="en-US" dirty="0">
                <a:solidFill>
                  <a:srgbClr val="FF0000"/>
                </a:solidFill>
                <a:latin typeface="Calibri" panose="020F0502020204030204" pitchFamily="34" charset="0"/>
                <a:ea typeface="ＭＳ Ｐゴシック" panose="020B0600070205080204" pitchFamily="34" charset="-128"/>
              </a:rPr>
              <a:t> </a:t>
            </a:r>
            <a:r>
              <a:rPr lang="en-US" altLang="en-US" dirty="0">
                <a:latin typeface="Calibri" panose="020F0502020204030204" pitchFamily="34" charset="0"/>
                <a:ea typeface="ＭＳ Ｐゴシック" panose="020B0600070205080204" pitchFamily="34" charset="-128"/>
              </a:rPr>
              <a:t>Canada</a:t>
            </a:r>
          </a:p>
        </p:txBody>
      </p:sp>
      <p:sp>
        <p:nvSpPr>
          <p:cNvPr id="37891" name="Rectangle 11"/>
          <p:cNvSpPr>
            <a:spLocks noGrp="1" noChangeArrowheads="1"/>
          </p:cNvSpPr>
          <p:nvPr>
            <p:ph type="body" idx="1"/>
          </p:nvPr>
        </p:nvSpPr>
        <p:spPr>
          <a:xfrm>
            <a:off x="685800" y="1179095"/>
            <a:ext cx="7769225" cy="5334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Challenges and Change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unpopular policies of Brian Mulroney, 1984-1993</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Free trade agreement with the U.S.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Liberal Jean Chrétien, 1993-2006</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Conservative Stephen Harper, 2006</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crisis of Quebec</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René Lévesque and the </a:t>
            </a:r>
            <a:r>
              <a:rPr lang="en-US" altLang="en-US" dirty="0" err="1">
                <a:latin typeface="Calibri" panose="020F0502020204030204" pitchFamily="34" charset="0"/>
                <a:ea typeface="ＭＳ Ｐゴシック" panose="020B0600070205080204" pitchFamily="34" charset="-128"/>
              </a:rPr>
              <a:t>Parti</a:t>
            </a:r>
            <a:r>
              <a:rPr lang="en-US" altLang="en-US" dirty="0">
                <a:latin typeface="Calibri" panose="020F0502020204030204" pitchFamily="34" charset="0"/>
                <a:ea typeface="ＭＳ Ｐゴシック" panose="020B0600070205080204" pitchFamily="34" charset="-128"/>
              </a:rPr>
              <a:t> Québécois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Continued uncertainty of the province’s future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Quebec</a:t>
            </a:r>
            <a:endParaRPr lang="en-US" dirty="0"/>
          </a:p>
        </p:txBody>
      </p:sp>
      <p:sp>
        <p:nvSpPr>
          <p:cNvPr id="3891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p934</a:t>
            </a:r>
          </a:p>
        </p:txBody>
      </p:sp>
      <p:pic>
        <p:nvPicPr>
          <p:cNvPr id="23557" name="Picture 2" descr="Map shows the state of Quebec (Canada), located between the Hudson Bay and Atlantic Ocean. Quebec City is marked." title="Quebec"/>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250" y="1090613"/>
            <a:ext cx="5651500"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noChangeArrowheads="1"/>
          </p:cNvSpPr>
          <p:nvPr>
            <p:ph type="title"/>
          </p:nvPr>
        </p:nvSpPr>
        <p:spPr>
          <a:xfrm>
            <a:off x="685800" y="304800"/>
            <a:ext cx="8458200" cy="10668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After the Cold War: New World Order or Age of Terrorism?</a:t>
            </a:r>
          </a:p>
        </p:txBody>
      </p:sp>
      <p:sp>
        <p:nvSpPr>
          <p:cNvPr id="40963" name="Rectangle 3"/>
          <p:cNvSpPr>
            <a:spLocks noGrp="1" noChangeArrowheads="1"/>
          </p:cNvSpPr>
          <p:nvPr>
            <p:ph type="body" idx="1"/>
          </p:nvPr>
        </p:nvSpPr>
        <p:spPr>
          <a:xfrm>
            <a:off x="685800" y="1600200"/>
            <a:ext cx="7620000" cy="4419600"/>
          </a:xfrm>
        </p:spPr>
        <p:txBody>
          <a:bodyPr/>
          <a:lstStyle/>
          <a:p>
            <a:pPr eaLnBrk="1" hangingPunct="1"/>
            <a:r>
              <a:rPr lang="en-US" altLang="en-US">
                <a:latin typeface="Calibri" panose="020F0502020204030204" pitchFamily="34" charset="0"/>
                <a:ea typeface="ＭＳ Ｐゴシック" panose="020B0600070205080204" pitchFamily="34" charset="-128"/>
              </a:rPr>
              <a:t>The End of the Cold War</a:t>
            </a:r>
          </a:p>
          <a:p>
            <a:pPr lvl="1" eaLnBrk="1" hangingPunct="1"/>
            <a:r>
              <a:rPr lang="en-US" altLang="en-US">
                <a:latin typeface="Calibri" panose="020F0502020204030204" pitchFamily="34" charset="0"/>
                <a:ea typeface="ＭＳ Ｐゴシック" panose="020B0600070205080204" pitchFamily="34" charset="-128"/>
              </a:rPr>
              <a:t>Mikhail Gorbachev and “New Thinking”</a:t>
            </a:r>
          </a:p>
          <a:p>
            <a:pPr lvl="2" eaLnBrk="1" hangingPunct="1"/>
            <a:r>
              <a:rPr lang="en-US" altLang="en-US">
                <a:latin typeface="Calibri" panose="020F0502020204030204" pitchFamily="34" charset="0"/>
                <a:ea typeface="ＭＳ Ｐゴシック" panose="020B0600070205080204" pitchFamily="34" charset="-128"/>
              </a:rPr>
              <a:t>The INF Treaty </a:t>
            </a:r>
          </a:p>
          <a:p>
            <a:pPr lvl="2" eaLnBrk="1" hangingPunct="1"/>
            <a:r>
              <a:rPr lang="en-US" altLang="en-US">
                <a:latin typeface="Calibri" panose="020F0502020204030204" pitchFamily="34" charset="0"/>
                <a:ea typeface="ＭＳ Ｐゴシック" panose="020B0600070205080204" pitchFamily="34" charset="-128"/>
              </a:rPr>
              <a:t>Overthrow of Communist regimes</a:t>
            </a:r>
          </a:p>
          <a:p>
            <a:pPr lvl="1" eaLnBrk="1" hangingPunct="1"/>
            <a:r>
              <a:rPr lang="en-US" altLang="en-US">
                <a:latin typeface="Calibri" panose="020F0502020204030204" pitchFamily="34" charset="0"/>
                <a:ea typeface="ＭＳ Ｐゴシック" panose="020B0600070205080204" pitchFamily="34" charset="-128"/>
              </a:rPr>
              <a:t>The Persian Gulf War </a:t>
            </a:r>
          </a:p>
          <a:p>
            <a:pPr lvl="2" eaLnBrk="1" hangingPunct="1"/>
            <a:r>
              <a:rPr lang="en-US" altLang="en-US">
                <a:latin typeface="Calibri" panose="020F0502020204030204" pitchFamily="34" charset="0"/>
                <a:ea typeface="ＭＳ Ｐゴシック" panose="020B0600070205080204" pitchFamily="34" charset="-128"/>
              </a:rPr>
              <a:t>A minor role for the Soviets, followed by Soviet collapse</a:t>
            </a:r>
          </a:p>
          <a:p>
            <a:pPr lvl="1" eaLnBrk="1" hangingPunct="1"/>
            <a:r>
              <a:rPr lang="en-US" altLang="en-US">
                <a:latin typeface="Calibri" panose="020F0502020204030204" pitchFamily="34" charset="0"/>
                <a:ea typeface="ＭＳ Ｐゴシック" panose="020B0600070205080204" pitchFamily="34" charset="-128"/>
              </a:rPr>
              <a:t>The end of superpower rivalry</a:t>
            </a:r>
          </a:p>
          <a:p>
            <a:pPr lvl="2" eaLnBrk="1" hangingPunct="1"/>
            <a:r>
              <a:rPr lang="en-US" altLang="en-US">
                <a:latin typeface="Calibri" panose="020F0502020204030204" pitchFamily="34" charset="0"/>
                <a:ea typeface="ＭＳ Ｐゴシック" panose="020B0600070205080204" pitchFamily="34" charset="-128"/>
              </a:rPr>
              <a:t>Optimism for a ‘‘new world order’’ fades in the wake of new and old conflicts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Reagan and Gorbachev</a:t>
            </a:r>
            <a:endParaRPr lang="en-US" dirty="0"/>
          </a:p>
        </p:txBody>
      </p:sp>
      <p:sp>
        <p:nvSpPr>
          <p:cNvPr id="4198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p935</a:t>
            </a:r>
          </a:p>
        </p:txBody>
      </p:sp>
      <p:pic>
        <p:nvPicPr>
          <p:cNvPr id="4198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9125" y="838200"/>
            <a:ext cx="2825750" cy="404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Rectangle 2"/>
          <p:cNvSpPr>
            <a:spLocks noChangeArrowheads="1"/>
          </p:cNvSpPr>
          <p:nvPr/>
        </p:nvSpPr>
        <p:spPr bwMode="auto">
          <a:xfrm>
            <a:off x="419100" y="5259388"/>
            <a:ext cx="830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willingness of Mikhail Gorbachev and Ronald Reagan to dampen the arms race was a significant factor in ending the Cold War confrontation between the United States and the Soviet Union. </a:t>
            </a:r>
            <a:endParaRPr lang="en-US" altLang="en-US" sz="20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noChangeArrowheads="1"/>
          </p:cNvSpPr>
          <p:nvPr>
            <p:ph type="title"/>
          </p:nvPr>
        </p:nvSpPr>
        <p:spPr>
          <a:xfrm>
            <a:off x="690563" y="0"/>
            <a:ext cx="8453437" cy="1143000"/>
          </a:xfrm>
        </p:spPr>
        <p:txBody>
          <a:bodyPr/>
          <a:lstStyle/>
          <a:p>
            <a:pPr eaLnBrk="1" hangingPunct="1"/>
            <a:r>
              <a:rPr lang="en-US" altLang="en-US">
                <a:latin typeface="Calibri" panose="020F0502020204030204" pitchFamily="34" charset="0"/>
                <a:ea typeface="ＭＳ Ｐゴシック" panose="020B0600070205080204" pitchFamily="34" charset="-128"/>
              </a:rPr>
              <a:t>An Age of Terrorism?</a:t>
            </a:r>
          </a:p>
        </p:txBody>
      </p:sp>
      <p:sp>
        <p:nvSpPr>
          <p:cNvPr id="44035" name="Rectangle 3"/>
          <p:cNvSpPr>
            <a:spLocks noGrp="1" noChangeArrowheads="1"/>
          </p:cNvSpPr>
          <p:nvPr>
            <p:ph type="body" idx="1"/>
          </p:nvPr>
        </p:nvSpPr>
        <p:spPr>
          <a:xfrm>
            <a:off x="690563" y="1159042"/>
            <a:ext cx="7769225" cy="4113213"/>
          </a:xfrm>
        </p:spPr>
        <p:txBody>
          <a:bodyPr/>
          <a:lstStyle/>
          <a:p>
            <a:pPr eaLnBrk="1" hangingPunct="1"/>
            <a:r>
              <a:rPr lang="en-US" altLang="en-US" dirty="0">
                <a:latin typeface="Calibri" panose="020F0502020204030204" pitchFamily="34" charset="0"/>
                <a:ea typeface="ＭＳ Ｐゴシック" panose="020B0600070205080204" pitchFamily="34" charset="-128"/>
              </a:rPr>
              <a:t>“The Enemy of Our Generation”</a:t>
            </a:r>
          </a:p>
          <a:p>
            <a:pPr lvl="1" eaLnBrk="1" hangingPunct="1"/>
            <a:r>
              <a:rPr lang="en-US" altLang="en-US" dirty="0">
                <a:latin typeface="Calibri" panose="020F0502020204030204" pitchFamily="34" charset="0"/>
                <a:ea typeface="ＭＳ Ｐゴシック" panose="020B0600070205080204" pitchFamily="34" charset="-128"/>
              </a:rPr>
              <a:t>Drawing attention to demands through acts of terror</a:t>
            </a:r>
          </a:p>
          <a:p>
            <a:pPr lvl="2" eaLnBrk="1" hangingPunct="1"/>
            <a:r>
              <a:rPr lang="en-US" altLang="en-US" dirty="0">
                <a:latin typeface="Calibri" panose="020F0502020204030204" pitchFamily="34" charset="0"/>
                <a:ea typeface="ＭＳ Ｐゴシック" panose="020B0600070205080204" pitchFamily="34" charset="-128"/>
              </a:rPr>
              <a:t>Munich Olympic Games</a:t>
            </a:r>
          </a:p>
          <a:p>
            <a:pPr lvl="1" eaLnBrk="1" hangingPunct="1"/>
            <a:r>
              <a:rPr lang="en-US" altLang="en-US" sz="2400" dirty="0">
                <a:latin typeface="Calibri" panose="020F0502020204030204" pitchFamily="34" charset="0"/>
                <a:ea typeface="ＭＳ Ｐゴシック" panose="020B0600070205080204" pitchFamily="34" charset="-128"/>
              </a:rPr>
              <a:t>Proliferation of motives and organizations</a:t>
            </a:r>
          </a:p>
          <a:p>
            <a:pPr lvl="2" eaLnBrk="1" hangingPunct="1"/>
            <a:r>
              <a:rPr lang="en-US" altLang="en-US" dirty="0">
                <a:latin typeface="Calibri" panose="020F0502020204030204" pitchFamily="34" charset="0"/>
                <a:ea typeface="ＭＳ Ｐゴシック" panose="020B0600070205080204" pitchFamily="34" charset="-128"/>
              </a:rPr>
              <a:t>Left- and right-wing groups</a:t>
            </a:r>
          </a:p>
          <a:p>
            <a:pPr lvl="2" eaLnBrk="1" hangingPunct="1"/>
            <a:r>
              <a:rPr lang="en-US" altLang="en-US" dirty="0">
                <a:latin typeface="Calibri" panose="020F0502020204030204" pitchFamily="34" charset="0"/>
                <a:ea typeface="ＭＳ Ｐゴシック" panose="020B0600070205080204" pitchFamily="34" charset="-128"/>
              </a:rPr>
              <a:t>Militant nationalists</a:t>
            </a:r>
          </a:p>
          <a:p>
            <a:pPr lvl="2" eaLnBrk="1" hangingPunct="1"/>
            <a:r>
              <a:rPr lang="en-US" altLang="en-US" dirty="0">
                <a:latin typeface="Calibri" panose="020F0502020204030204" pitchFamily="34" charset="0"/>
                <a:ea typeface="ＭＳ Ｐゴシック" panose="020B0600070205080204" pitchFamily="34" charset="-128"/>
              </a:rPr>
              <a:t>The continuing threat of international terrorism</a:t>
            </a:r>
          </a:p>
          <a:p>
            <a:pPr lvl="3" eaLnBrk="1" hangingPunct="1"/>
            <a:r>
              <a:rPr lang="en-US" altLang="en-US" dirty="0">
                <a:latin typeface="Calibri" panose="020F0502020204030204" pitchFamily="34" charset="0"/>
                <a:ea typeface="ＭＳ Ｐゴシック" panose="020B0600070205080204" pitchFamily="34" charset="-128"/>
              </a:rPr>
              <a:t>Acts of Palestinian terrorists</a:t>
            </a:r>
          </a:p>
          <a:p>
            <a:pPr lvl="3" eaLnBrk="1" hangingPunct="1"/>
            <a:r>
              <a:rPr lang="en-US" altLang="en-US" dirty="0">
                <a:latin typeface="Calibri" panose="020F0502020204030204" pitchFamily="34" charset="0"/>
                <a:ea typeface="ＭＳ Ｐゴシック" panose="020B0600070205080204" pitchFamily="34" charset="-128"/>
              </a:rPr>
              <a:t>Sponsorship by military governments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7800" y="1600200"/>
            <a:ext cx="6477000" cy="4267200"/>
          </a:xfrm>
          <a:prstGeom prst="rect">
            <a:avLst/>
          </a:prstGeom>
        </p:spPr>
      </p:pic>
      <p:sp>
        <p:nvSpPr>
          <p:cNvPr id="3" name="TextBox 2"/>
          <p:cNvSpPr txBox="1"/>
          <p:nvPr/>
        </p:nvSpPr>
        <p:spPr>
          <a:xfrm>
            <a:off x="2667000" y="762000"/>
            <a:ext cx="3757375" cy="461665"/>
          </a:xfrm>
          <a:prstGeom prst="rect">
            <a:avLst/>
          </a:prstGeom>
          <a:noFill/>
        </p:spPr>
        <p:txBody>
          <a:bodyPr wrap="none" rtlCol="0">
            <a:spAutoFit/>
          </a:bodyPr>
          <a:lstStyle/>
          <a:p>
            <a:r>
              <a:rPr lang="en-US" dirty="0" smtClean="0"/>
              <a:t>Mikhail Gorbachev, 1931- </a:t>
            </a:r>
            <a:endParaRPr lang="en-US" dirty="0"/>
          </a:p>
        </p:txBody>
      </p:sp>
    </p:spTree>
    <p:extLst>
      <p:ext uri="{BB962C8B-B14F-4D97-AF65-F5344CB8AC3E}">
        <p14:creationId xmlns:p14="http://schemas.microsoft.com/office/powerpoint/2010/main" val="26596763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noChangeArrowheads="1"/>
          </p:cNvSpPr>
          <p:nvPr>
            <p:ph type="title"/>
          </p:nvPr>
        </p:nvSpPr>
        <p:spPr>
          <a:xfrm>
            <a:off x="685800" y="4011"/>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Terrorist Attack on the United States</a:t>
            </a:r>
          </a:p>
        </p:txBody>
      </p:sp>
      <p:sp>
        <p:nvSpPr>
          <p:cNvPr id="45059" name="Rectangle 3"/>
          <p:cNvSpPr>
            <a:spLocks noGrp="1" noChangeArrowheads="1"/>
          </p:cNvSpPr>
          <p:nvPr>
            <p:ph type="body" idx="1"/>
          </p:nvPr>
        </p:nvSpPr>
        <p:spPr>
          <a:xfrm>
            <a:off x="685800" y="1147011"/>
            <a:ext cx="7769225" cy="4127500"/>
          </a:xfrm>
        </p:spPr>
        <p:txBody>
          <a:bodyPr/>
          <a:lstStyle/>
          <a:p>
            <a:pPr eaLnBrk="1" hangingPunct="1"/>
            <a:r>
              <a:rPr lang="en-US" altLang="en-US" dirty="0">
                <a:latin typeface="Calibri" panose="020F0502020204030204" pitchFamily="34" charset="0"/>
                <a:ea typeface="ＭＳ Ｐゴシック" panose="020B0600070205080204" pitchFamily="34" charset="-128"/>
              </a:rPr>
              <a:t>September 11, 2001</a:t>
            </a:r>
          </a:p>
          <a:p>
            <a:pPr lvl="1" eaLnBrk="1" hangingPunct="1"/>
            <a:r>
              <a:rPr lang="en-US" altLang="en-US" dirty="0">
                <a:latin typeface="Calibri" panose="020F0502020204030204" pitchFamily="34" charset="0"/>
                <a:ea typeface="ＭＳ Ｐゴシック" panose="020B0600070205080204" pitchFamily="34" charset="-128"/>
              </a:rPr>
              <a:t>Hijackers attack the World Trade Center and the Pentagon</a:t>
            </a:r>
          </a:p>
          <a:p>
            <a:pPr lvl="2" eaLnBrk="1" hangingPunct="1"/>
            <a:r>
              <a:rPr lang="en-US" altLang="en-US" dirty="0">
                <a:latin typeface="Calibri" panose="020F0502020204030204" pitchFamily="34" charset="0"/>
                <a:ea typeface="ＭＳ Ｐゴシック" panose="020B0600070205080204" pitchFamily="34" charset="-128"/>
              </a:rPr>
              <a:t>Coordination by Osama bin Laden and al-Qaeda </a:t>
            </a:r>
          </a:p>
          <a:p>
            <a:pPr eaLnBrk="1" hangingPunct="1"/>
            <a:r>
              <a:rPr lang="en-US" altLang="en-US" dirty="0">
                <a:latin typeface="Calibri" panose="020F0502020204030204" pitchFamily="34" charset="0"/>
                <a:ea typeface="ＭＳ Ｐゴシック" panose="020B0600070205080204" pitchFamily="34" charset="-128"/>
              </a:rPr>
              <a:t>War in Afghanistan</a:t>
            </a:r>
          </a:p>
          <a:p>
            <a:pPr lvl="1" eaLnBrk="1" hangingPunct="1"/>
            <a:r>
              <a:rPr lang="en-US" altLang="en-US" dirty="0">
                <a:latin typeface="Calibri" panose="020F0502020204030204" pitchFamily="34" charset="0"/>
                <a:ea typeface="ＭＳ Ｐゴシック" panose="020B0600070205080204" pitchFamily="34" charset="-128"/>
              </a:rPr>
              <a:t>Ouster of the Taliban, 2001</a:t>
            </a:r>
          </a:p>
          <a:p>
            <a:pPr lvl="2" eaLnBrk="1" hangingPunct="1"/>
            <a:r>
              <a:rPr lang="en-US" altLang="en-US" dirty="0">
                <a:latin typeface="Calibri" panose="020F0502020204030204" pitchFamily="34" charset="0"/>
                <a:ea typeface="ＭＳ Ｐゴシック" panose="020B0600070205080204" pitchFamily="34" charset="-128"/>
              </a:rPr>
              <a:t>New multiethnic government faced problems of renewed Taliban activity</a:t>
            </a:r>
          </a:p>
          <a:p>
            <a:pPr eaLnBrk="1" hangingPunct="1"/>
            <a:r>
              <a:rPr lang="en-US" altLang="en-US" dirty="0">
                <a:latin typeface="Calibri" panose="020F0502020204030204" pitchFamily="34" charset="0"/>
                <a:ea typeface="ＭＳ Ｐゴシック" panose="020B0600070205080204" pitchFamily="34" charset="-128"/>
              </a:rPr>
              <a:t>War in Iraq</a:t>
            </a:r>
          </a:p>
          <a:p>
            <a:pPr lvl="1" eaLnBrk="1" hangingPunct="1"/>
            <a:r>
              <a:rPr lang="en-US" altLang="en-US" dirty="0">
                <a:latin typeface="Calibri" panose="020F0502020204030204" pitchFamily="34" charset="0"/>
                <a:ea typeface="ＭＳ Ｐゴシック" panose="020B0600070205080204" pitchFamily="34" charset="-128"/>
              </a:rPr>
              <a:t>U.S. attack on Saddam Hussein’s regime followed by instability and withdrawal</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99047"/>
            <a:ext cx="9144000" cy="381000"/>
          </a:xfrm>
        </p:spPr>
        <p:txBody>
          <a:bodyPr/>
          <a:lstStyle/>
          <a:p>
            <a:pPr>
              <a:defRPr/>
            </a:pPr>
            <a:r>
              <a:rPr lang="en-US" sz="3000" kern="1200" dirty="0">
                <a:solidFill>
                  <a:srgbClr val="000000"/>
                </a:solidFill>
                <a:latin typeface="Calibri"/>
                <a:ea typeface="ＭＳ Ｐゴシック"/>
                <a:cs typeface="ＭＳ Ｐゴシック"/>
              </a:rPr>
              <a:t>Terrorist Attack on the World Trade Center </a:t>
            </a:r>
            <a:br>
              <a:rPr lang="en-US" sz="3000" kern="1200" dirty="0">
                <a:solidFill>
                  <a:srgbClr val="000000"/>
                </a:solidFill>
                <a:latin typeface="Calibri"/>
                <a:ea typeface="ＭＳ Ｐゴシック"/>
                <a:cs typeface="ＭＳ Ｐゴシック"/>
              </a:rPr>
            </a:br>
            <a:r>
              <a:rPr lang="en-US" sz="3000" kern="1200" dirty="0">
                <a:solidFill>
                  <a:srgbClr val="000000"/>
                </a:solidFill>
                <a:latin typeface="Calibri"/>
                <a:ea typeface="ＭＳ Ｐゴシック"/>
                <a:cs typeface="ＭＳ Ｐゴシック"/>
              </a:rPr>
              <a:t>in New York City</a:t>
            </a:r>
            <a:endParaRPr lang="en-US" sz="3000" dirty="0"/>
          </a:p>
        </p:txBody>
      </p:sp>
      <p:sp>
        <p:nvSpPr>
          <p:cNvPr id="4608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p936</a:t>
            </a:r>
          </a:p>
        </p:txBody>
      </p:sp>
      <p:pic>
        <p:nvPicPr>
          <p:cNvPr id="4608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4125" y="1219200"/>
            <a:ext cx="40957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Rectangle 2"/>
          <p:cNvSpPr>
            <a:spLocks noChangeArrowheads="1"/>
          </p:cNvSpPr>
          <p:nvPr/>
        </p:nvSpPr>
        <p:spPr bwMode="auto">
          <a:xfrm>
            <a:off x="723900" y="5715000"/>
            <a:ext cx="769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dirty="0">
                <a:latin typeface="Calibri" panose="020F0502020204030204" pitchFamily="34" charset="0"/>
              </a:rPr>
              <a:t>On September 11, 2001, hijackers flew two commercial jetliners into the</a:t>
            </a:r>
          </a:p>
          <a:p>
            <a:pPr>
              <a:spcBef>
                <a:spcPct val="0"/>
              </a:spcBef>
              <a:buClrTx/>
              <a:buSzTx/>
              <a:buFontTx/>
              <a:buNone/>
            </a:pPr>
            <a:r>
              <a:rPr lang="en-US" altLang="en-US" sz="2000" dirty="0">
                <a:latin typeface="Calibri" panose="020F0502020204030204" pitchFamily="34" charset="0"/>
              </a:rPr>
              <a:t>twin towers of the World Trade Center. </a:t>
            </a:r>
            <a:endParaRPr lang="en-US" altLang="en-US" sz="20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noChangeArrowheads="1"/>
          </p:cNvSpPr>
          <p:nvPr>
            <p:ph type="title"/>
          </p:nvPr>
        </p:nvSpPr>
        <p:spPr>
          <a:xfrm>
            <a:off x="690563" y="230188"/>
            <a:ext cx="8453437" cy="836612"/>
          </a:xfrm>
        </p:spPr>
        <p:txBody>
          <a:bodyPr/>
          <a:lstStyle/>
          <a:p>
            <a:pPr eaLnBrk="1" hangingPunct="1"/>
            <a:r>
              <a:rPr lang="en-US" altLang="en-US" dirty="0">
                <a:latin typeface="Calibri" panose="020F0502020204030204" pitchFamily="34" charset="0"/>
                <a:ea typeface="ＭＳ Ｐゴシック" panose="020B0600070205080204" pitchFamily="34" charset="-128"/>
              </a:rPr>
              <a:t>The West and Islam</a:t>
            </a:r>
          </a:p>
        </p:txBody>
      </p:sp>
      <p:sp>
        <p:nvSpPr>
          <p:cNvPr id="47106" name="Rectangle 3"/>
          <p:cNvSpPr>
            <a:spLocks noGrp="1" noChangeArrowheads="1"/>
          </p:cNvSpPr>
          <p:nvPr>
            <p:ph type="body" idx="1"/>
          </p:nvPr>
        </p:nvSpPr>
        <p:spPr>
          <a:xfrm>
            <a:off x="685800" y="1143000"/>
            <a:ext cx="7769225" cy="5715000"/>
          </a:xfrm>
        </p:spPr>
        <p:txBody>
          <a:bodyPr/>
          <a:lstStyle/>
          <a:p>
            <a:pPr marL="347472" eaLnBrk="1" hangingPunct="1">
              <a:defRPr/>
            </a:pPr>
            <a:r>
              <a:rPr lang="en-US" altLang="en-US" sz="2800" dirty="0">
                <a:latin typeface="Calibri" pitchFamily="34" charset="0"/>
                <a:ea typeface="ＭＳ Ｐゴシック" pitchFamily="34" charset="-128"/>
              </a:rPr>
              <a:t>Sources Anti-Western Sentiment in the Muslim World</a:t>
            </a:r>
          </a:p>
          <a:p>
            <a:pPr marL="740664" lvl="1" eaLnBrk="1" hangingPunct="1">
              <a:defRPr/>
            </a:pPr>
            <a:r>
              <a:rPr lang="en-US" altLang="en-US" sz="2400" dirty="0">
                <a:latin typeface="Calibri" pitchFamily="34" charset="0"/>
                <a:ea typeface="ＭＳ Ｐゴシック" pitchFamily="34" charset="-128"/>
              </a:rPr>
              <a:t>Ongoing Israeli-Palestinian conflict</a:t>
            </a:r>
          </a:p>
          <a:p>
            <a:pPr marL="740664" lvl="1" eaLnBrk="1" hangingPunct="1">
              <a:defRPr/>
            </a:pPr>
            <a:r>
              <a:rPr lang="en-US" altLang="en-US" sz="2400" dirty="0">
                <a:latin typeface="Calibri" pitchFamily="34" charset="0"/>
                <a:ea typeface="ＭＳ Ｐゴシック" pitchFamily="34" charset="-128"/>
              </a:rPr>
              <a:t>Revolution in Iran, 1979; Ayatollah Khomeini</a:t>
            </a:r>
          </a:p>
          <a:p>
            <a:pPr marL="740664" lvl="1" eaLnBrk="1" hangingPunct="1">
              <a:defRPr/>
            </a:pPr>
            <a:r>
              <a:rPr lang="en-US" altLang="en-US" sz="2400" dirty="0">
                <a:latin typeface="Calibri" pitchFamily="34" charset="0"/>
                <a:ea typeface="ＭＳ Ｐゴシック" pitchFamily="34" charset="-128"/>
              </a:rPr>
              <a:t>Consequences of the Persian Gulf War; Resentment against the attack on Iraq in 2003</a:t>
            </a:r>
          </a:p>
          <a:p>
            <a:pPr marL="740664" lvl="2" eaLnBrk="1" hangingPunct="1">
              <a:defRPr/>
            </a:pPr>
            <a:r>
              <a:rPr lang="en-US" altLang="en-US" dirty="0">
                <a:latin typeface="Calibri" pitchFamily="34" charset="0"/>
                <a:ea typeface="ＭＳ Ｐゴシック" pitchFamily="34" charset="-128"/>
              </a:rPr>
              <a:t>U.S. forces in the Middle East considered an affront to Islam by anti-Western Islamic groups</a:t>
            </a:r>
          </a:p>
          <a:p>
            <a:pPr marL="347472" lvl="1" indent="-347472" eaLnBrk="1" hangingPunct="1">
              <a:defRPr/>
            </a:pPr>
            <a:r>
              <a:rPr lang="en-US" altLang="en-US" dirty="0">
                <a:latin typeface="Calibri" pitchFamily="34" charset="0"/>
                <a:ea typeface="ＭＳ Ｐゴシック" pitchFamily="34" charset="-128"/>
              </a:rPr>
              <a:t>Terrorism as Global War </a:t>
            </a:r>
          </a:p>
          <a:p>
            <a:pPr marL="740664" lvl="1" indent="-347472" eaLnBrk="1" hangingPunct="1">
              <a:defRPr/>
            </a:pPr>
            <a:r>
              <a:rPr lang="en-US" altLang="en-US" sz="2400" dirty="0">
                <a:latin typeface="Calibri" pitchFamily="34" charset="0"/>
                <a:ea typeface="ＭＳ Ｐゴシック" pitchFamily="34" charset="-128"/>
              </a:rPr>
              <a:t>ISIS/ISIL (Islamic State) </a:t>
            </a:r>
          </a:p>
          <a:p>
            <a:pPr marL="1143000" lvl="1" indent="-347472" eaLnBrk="1" hangingPunct="1">
              <a:defRPr/>
            </a:pPr>
            <a:r>
              <a:rPr lang="en-US" altLang="en-US" sz="2000" dirty="0">
                <a:latin typeface="Calibri" pitchFamily="34" charset="0"/>
                <a:ea typeface="ＭＳ Ｐゴシック" pitchFamily="34" charset="-128"/>
              </a:rPr>
              <a:t>Fighters from at least 90 countries </a:t>
            </a:r>
          </a:p>
          <a:p>
            <a:pPr marL="1143000" lvl="1" indent="-347472" eaLnBrk="1" hangingPunct="1">
              <a:defRPr/>
            </a:pPr>
            <a:r>
              <a:rPr lang="en-US" altLang="en-US" sz="2000" i="1" dirty="0">
                <a:latin typeface="Calibri" pitchFamily="34" charset="0"/>
                <a:ea typeface="ＭＳ Ｐゴシック" pitchFamily="34" charset="-128"/>
              </a:rPr>
              <a:t>Jihad</a:t>
            </a:r>
          </a:p>
          <a:p>
            <a:pPr marL="1143000" lvl="1" indent="-347472" eaLnBrk="1" hangingPunct="1">
              <a:defRPr/>
            </a:pPr>
            <a:r>
              <a:rPr lang="en-US" altLang="en-US" sz="2000" dirty="0">
                <a:latin typeface="Calibri" pitchFamily="34" charset="0"/>
                <a:ea typeface="ＭＳ Ｐゴシック" pitchFamily="34" charset="-128"/>
              </a:rPr>
              <a:t>November 2015 Paris Terrorist Attacks </a:t>
            </a:r>
          </a:p>
          <a:p>
            <a:pPr marL="1143000" lvl="1" eaLnBrk="1" hangingPunct="1">
              <a:defRPr/>
            </a:pPr>
            <a:endParaRPr lang="en-US" altLang="en-US" sz="2000" dirty="0">
              <a:latin typeface="Calibri" pitchFamily="34" charset="0"/>
              <a:ea typeface="ＭＳ Ｐゴシック" pitchFamily="34" charset="-12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Paris Terrorist Attacks </a:t>
            </a:r>
            <a:endParaRPr lang="en-US" sz="3000" dirty="0"/>
          </a:p>
        </p:txBody>
      </p:sp>
      <p:sp>
        <p:nvSpPr>
          <p:cNvPr id="4915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p939</a:t>
            </a:r>
          </a:p>
        </p:txBody>
      </p:sp>
      <p:pic>
        <p:nvPicPr>
          <p:cNvPr id="4915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628650"/>
            <a:ext cx="6065837"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Rectangle 2"/>
          <p:cNvSpPr>
            <a:spLocks noChangeArrowheads="1"/>
          </p:cNvSpPr>
          <p:nvPr/>
        </p:nvSpPr>
        <p:spPr bwMode="auto">
          <a:xfrm>
            <a:off x="403225" y="5029200"/>
            <a:ext cx="8337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United States president Barack Obama (right) pays tribute to the victims of the Paris attacks with French president François Hollande on November 30, 2015, outside the Bataclan music theatre, scene of terrorist attacks there on November 13, 2015.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noChangeArrowheads="1"/>
          </p:cNvSpPr>
          <p:nvPr>
            <p:ph type="title"/>
          </p:nvPr>
        </p:nvSpPr>
        <p:spPr>
          <a:xfrm>
            <a:off x="685800" y="2286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New Directions in Western Society (Slide 1 of 2)</a:t>
            </a:r>
          </a:p>
        </p:txBody>
      </p:sp>
      <p:sp>
        <p:nvSpPr>
          <p:cNvPr id="51203" name="Rectangle 3"/>
          <p:cNvSpPr>
            <a:spLocks noGrp="1" noChangeArrowheads="1"/>
          </p:cNvSpPr>
          <p:nvPr>
            <p:ph type="body" idx="1"/>
          </p:nvPr>
        </p:nvSpPr>
        <p:spPr>
          <a:xfrm>
            <a:off x="685800" y="1600200"/>
            <a:ext cx="8382000" cy="44196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Transformation in Women’s Lives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Work and family</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Falling birthrates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Woman in workforce on the rise</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New employment areas, continuing inequalities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Women’s Movement</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Activism for control over reproduction and varied political and social causes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Cooperation through international conferences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noChangeArrowheads="1"/>
          </p:cNvSpPr>
          <p:nvPr>
            <p:ph type="title"/>
          </p:nvPr>
        </p:nvSpPr>
        <p:spPr>
          <a:xfrm>
            <a:off x="685800" y="2286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New Directions in Western Society (Slide 2 of 2)</a:t>
            </a:r>
          </a:p>
        </p:txBody>
      </p:sp>
      <p:sp>
        <p:nvSpPr>
          <p:cNvPr id="19458" name="Rectangle 3"/>
          <p:cNvSpPr>
            <a:spLocks noGrp="1" noChangeArrowheads="1"/>
          </p:cNvSpPr>
          <p:nvPr>
            <p:ph type="body" idx="1"/>
          </p:nvPr>
        </p:nvSpPr>
        <p:spPr>
          <a:xfrm>
            <a:off x="685800" y="1600199"/>
            <a:ext cx="8382000" cy="5281863"/>
          </a:xfrm>
        </p:spPr>
        <p:txBody>
          <a:bodyPr>
            <a:normAutofit lnSpcReduction="10000"/>
          </a:bodyPr>
          <a:lstStyle/>
          <a:p>
            <a:pPr eaLnBrk="1" hangingPunct="1">
              <a:lnSpc>
                <a:spcPct val="90000"/>
              </a:lnSpc>
              <a:defRPr/>
            </a:pPr>
            <a:r>
              <a:rPr lang="en-US" altLang="en-US" sz="3500" dirty="0">
                <a:latin typeface="Calibri" pitchFamily="34" charset="0"/>
                <a:ea typeface="ＭＳ Ｐゴシック" pitchFamily="34" charset="-128"/>
              </a:rPr>
              <a:t>Guest Workers and Immigrants  </a:t>
            </a:r>
          </a:p>
          <a:p>
            <a:pPr lvl="1" eaLnBrk="1" hangingPunct="1">
              <a:lnSpc>
                <a:spcPct val="90000"/>
              </a:lnSpc>
              <a:defRPr/>
            </a:pPr>
            <a:r>
              <a:rPr lang="en-US" altLang="en-US" dirty="0">
                <a:latin typeface="Calibri" pitchFamily="34" charset="0"/>
                <a:ea typeface="ＭＳ Ｐゴシック" pitchFamily="34" charset="-128"/>
              </a:rPr>
              <a:t>Economic, political, and cultural tensions promote varied policies</a:t>
            </a:r>
          </a:p>
          <a:p>
            <a:pPr marL="347472" lvl="1" indent="-347472" eaLnBrk="1" hangingPunct="1">
              <a:lnSpc>
                <a:spcPct val="90000"/>
              </a:lnSpc>
              <a:defRPr/>
            </a:pPr>
            <a:r>
              <a:rPr lang="en-US" altLang="en-US" sz="3500" dirty="0">
                <a:latin typeface="Calibri" pitchFamily="34" charset="0"/>
                <a:ea typeface="ＭＳ Ｐゴシック" pitchFamily="34" charset="-128"/>
              </a:rPr>
              <a:t>The Migration Crisis </a:t>
            </a:r>
          </a:p>
          <a:p>
            <a:pPr marL="740664" lvl="1" indent="-347472" eaLnBrk="1" hangingPunct="1">
              <a:lnSpc>
                <a:spcPct val="90000"/>
              </a:lnSpc>
              <a:defRPr/>
            </a:pPr>
            <a:r>
              <a:rPr lang="en-US" altLang="en-US" dirty="0">
                <a:latin typeface="Calibri" pitchFamily="34" charset="0"/>
                <a:ea typeface="ＭＳ Ｐゴシック" pitchFamily="34" charset="-128"/>
              </a:rPr>
              <a:t>2015: Rise of migrants fleeing wars in Middle East</a:t>
            </a:r>
          </a:p>
          <a:p>
            <a:pPr marL="740664" lvl="1" indent="-347472" eaLnBrk="1" hangingPunct="1">
              <a:lnSpc>
                <a:spcPct val="90000"/>
              </a:lnSpc>
              <a:defRPr/>
            </a:pPr>
            <a:r>
              <a:rPr lang="en-US" altLang="en-US" dirty="0">
                <a:latin typeface="Calibri" pitchFamily="34" charset="0"/>
                <a:ea typeface="ＭＳ Ｐゴシック" pitchFamily="34" charset="-128"/>
              </a:rPr>
              <a:t>Angela Merkel and role of Germany  </a:t>
            </a:r>
          </a:p>
          <a:p>
            <a:pPr marL="740664" lvl="1" indent="-347472" eaLnBrk="1" hangingPunct="1">
              <a:lnSpc>
                <a:spcPct val="90000"/>
              </a:lnSpc>
              <a:defRPr/>
            </a:pPr>
            <a:r>
              <a:rPr lang="en-US" altLang="en-US" dirty="0">
                <a:latin typeface="Calibri" pitchFamily="34" charset="0"/>
                <a:ea typeface="ＭＳ Ｐゴシック" pitchFamily="34" charset="-128"/>
              </a:rPr>
              <a:t>Resistance and conflict among EU states </a:t>
            </a:r>
          </a:p>
          <a:p>
            <a:pPr marL="740664" lvl="1" indent="-347472" eaLnBrk="1" hangingPunct="1">
              <a:lnSpc>
                <a:spcPct val="90000"/>
              </a:lnSpc>
              <a:defRPr/>
            </a:pPr>
            <a:r>
              <a:rPr lang="en-US" altLang="en-US" dirty="0">
                <a:latin typeface="Calibri" pitchFamily="34" charset="0"/>
                <a:ea typeface="ＭＳ Ｐゴシック" pitchFamily="34" charset="-128"/>
              </a:rPr>
              <a:t>Rise in anti-immigration sentiment and racist incidents </a:t>
            </a:r>
          </a:p>
          <a:p>
            <a:pPr marL="347472" lvl="1" indent="-347472" eaLnBrk="1" hangingPunct="1">
              <a:lnSpc>
                <a:spcPct val="90000"/>
              </a:lnSpc>
              <a:defRPr/>
            </a:pPr>
            <a:r>
              <a:rPr lang="en-US" altLang="en-US" sz="3200" dirty="0">
                <a:latin typeface="Calibri" pitchFamily="34" charset="0"/>
                <a:ea typeface="ＭＳ Ｐゴシック" pitchFamily="34" charset="-128"/>
              </a:rPr>
              <a:t>The New Urban Environment </a:t>
            </a:r>
          </a:p>
          <a:p>
            <a:pPr marL="740664" lvl="1" indent="-347472" eaLnBrk="1" hangingPunct="1">
              <a:lnSpc>
                <a:spcPct val="90000"/>
              </a:lnSpc>
              <a:defRPr/>
            </a:pPr>
            <a:r>
              <a:rPr lang="en-US" altLang="en-US" dirty="0">
                <a:latin typeface="Calibri" pitchFamily="34" charset="0"/>
                <a:ea typeface="ＭＳ Ｐゴシック" pitchFamily="34" charset="-128"/>
              </a:rPr>
              <a:t>Return to urban areas;</a:t>
            </a:r>
            <a:r>
              <a:rPr lang="en-US" dirty="0">
                <a:latin typeface="Calibri" panose="020F0502020204030204" pitchFamily="34" charset="0"/>
              </a:rPr>
              <a:t> By 2010 majority of Europeans and Americans live in cities</a:t>
            </a:r>
            <a:endParaRPr lang="en-US" altLang="en-US" dirty="0">
              <a:latin typeface="Calibri" pitchFamily="34" charset="0"/>
              <a:ea typeface="ＭＳ Ｐゴシック" pitchFamily="34"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Migrant Crisis in Europe</a:t>
            </a:r>
            <a:endParaRPr lang="en-US" dirty="0"/>
          </a:p>
        </p:txBody>
      </p:sp>
      <p:sp>
        <p:nvSpPr>
          <p:cNvPr id="5325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p941</a:t>
            </a:r>
          </a:p>
        </p:txBody>
      </p:sp>
      <p:pic>
        <p:nvPicPr>
          <p:cNvPr id="5325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9563" y="914400"/>
            <a:ext cx="5984875"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Rectangle 2"/>
          <p:cNvSpPr>
            <a:spLocks noChangeArrowheads="1"/>
          </p:cNvSpPr>
          <p:nvPr/>
        </p:nvSpPr>
        <p:spPr bwMode="auto">
          <a:xfrm>
            <a:off x="555625" y="5105400"/>
            <a:ext cx="80327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In Budapest’s main railway station, thousands of refugees who had come through Serbia are seen attempting to board trains in Budapest before authorities closed the railway station.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noChangeArrowheads="1"/>
          </p:cNvSpPr>
          <p:nvPr>
            <p:ph type="title"/>
          </p:nvPr>
        </p:nvSpPr>
        <p:spPr>
          <a:xfrm>
            <a:off x="705017" y="0"/>
            <a:ext cx="8455025"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Western Culture Today</a:t>
            </a:r>
          </a:p>
        </p:txBody>
      </p:sp>
      <p:sp>
        <p:nvSpPr>
          <p:cNvPr id="20482" name="Rectangle 3"/>
          <p:cNvSpPr>
            <a:spLocks noGrp="1" noChangeArrowheads="1"/>
          </p:cNvSpPr>
          <p:nvPr>
            <p:ph type="body" idx="1"/>
          </p:nvPr>
        </p:nvSpPr>
        <p:spPr>
          <a:xfrm>
            <a:off x="705017" y="1295400"/>
            <a:ext cx="8302625" cy="5257800"/>
          </a:xfrm>
        </p:spPr>
        <p:txBody>
          <a:bodyPr>
            <a:normAutofit fontScale="92500" lnSpcReduction="20000"/>
          </a:bodyPr>
          <a:lstStyle/>
          <a:p>
            <a:pPr eaLnBrk="1" hangingPunct="1">
              <a:buFont typeface="Wingdings" charset="0"/>
              <a:buChar char="§"/>
              <a:defRPr/>
            </a:pPr>
            <a:r>
              <a:rPr lang="en-US" dirty="0">
                <a:latin typeface="Calibri" charset="0"/>
              </a:rPr>
              <a:t>Varieties of Religious Life</a:t>
            </a:r>
          </a:p>
          <a:p>
            <a:pPr lvl="1" eaLnBrk="1" hangingPunct="1">
              <a:buFont typeface="Wingdings" charset="0"/>
              <a:buChar char="§"/>
              <a:defRPr/>
            </a:pPr>
            <a:r>
              <a:rPr lang="en-US" sz="3000" dirty="0">
                <a:latin typeface="Calibri" charset="0"/>
              </a:rPr>
              <a:t>Growth of both secularism and fundamentalism</a:t>
            </a:r>
          </a:p>
          <a:p>
            <a:pPr lvl="1" eaLnBrk="1" hangingPunct="1">
              <a:buFont typeface="Wingdings" charset="0"/>
              <a:buChar char="§"/>
              <a:defRPr/>
            </a:pPr>
            <a:r>
              <a:rPr lang="en-US" sz="3000" dirty="0">
                <a:latin typeface="Calibri" charset="0"/>
              </a:rPr>
              <a:t>The growth of Islam</a:t>
            </a:r>
          </a:p>
          <a:p>
            <a:pPr lvl="1" eaLnBrk="1" hangingPunct="1">
              <a:buFont typeface="Wingdings" charset="0"/>
              <a:buChar char="§"/>
              <a:defRPr/>
            </a:pPr>
            <a:r>
              <a:rPr lang="en-US" sz="3000" dirty="0">
                <a:latin typeface="Calibri" charset="0"/>
              </a:rPr>
              <a:t>The Catholic Church</a:t>
            </a:r>
          </a:p>
          <a:p>
            <a:pPr lvl="2" eaLnBrk="1" hangingPunct="1">
              <a:buFont typeface="Wingdings" charset="0"/>
              <a:buChar char="§"/>
              <a:defRPr/>
            </a:pPr>
            <a:r>
              <a:rPr lang="en-US" sz="2600" dirty="0">
                <a:latin typeface="Calibri" charset="0"/>
              </a:rPr>
              <a:t>Pope John Paul II (1978) and Pope Francis (2013)</a:t>
            </a:r>
          </a:p>
          <a:p>
            <a:pPr lvl="2" eaLnBrk="1" hangingPunct="1">
              <a:buFont typeface="Wingdings" charset="0"/>
              <a:buChar char="§"/>
              <a:defRPr/>
            </a:pPr>
            <a:r>
              <a:rPr lang="en-US" sz="2600" dirty="0">
                <a:latin typeface="Calibri" charset="0"/>
              </a:rPr>
              <a:t>Social justice and a new global nature</a:t>
            </a:r>
          </a:p>
          <a:p>
            <a:pPr eaLnBrk="1" hangingPunct="1">
              <a:defRPr/>
            </a:pPr>
            <a:r>
              <a:rPr lang="en-US" sz="3500" dirty="0">
                <a:latin typeface="Calibri" charset="0"/>
              </a:rPr>
              <a:t>The Digital Age</a:t>
            </a:r>
          </a:p>
          <a:p>
            <a:pPr marL="740664" eaLnBrk="1" hangingPunct="1">
              <a:defRPr/>
            </a:pPr>
            <a:r>
              <a:rPr lang="en-US" altLang="en-US" sz="3000" dirty="0">
                <a:latin typeface="Calibri" pitchFamily="34" charset="0"/>
                <a:ea typeface="ＭＳ Ｐゴシック" pitchFamily="34" charset="-128"/>
              </a:rPr>
              <a:t>The Technological World</a:t>
            </a:r>
          </a:p>
          <a:p>
            <a:pPr marL="1143000" lvl="1" eaLnBrk="1" hangingPunct="1">
              <a:defRPr/>
            </a:pPr>
            <a:r>
              <a:rPr lang="en-US" altLang="en-US" sz="2600" dirty="0">
                <a:latin typeface="Calibri" pitchFamily="34" charset="0"/>
                <a:ea typeface="ＭＳ Ｐゴシック" pitchFamily="34" charset="-128"/>
              </a:rPr>
              <a:t>The Internet and its capabilities</a:t>
            </a:r>
          </a:p>
          <a:p>
            <a:pPr marL="1143000" lvl="1" eaLnBrk="1" hangingPunct="1">
              <a:defRPr/>
            </a:pPr>
            <a:r>
              <a:rPr lang="en-US" altLang="en-US" sz="2600" dirty="0">
                <a:latin typeface="Calibri" pitchFamily="34" charset="0"/>
                <a:ea typeface="ＭＳ Ｐゴシック" pitchFamily="34" charset="-128"/>
              </a:rPr>
              <a:t>New forms of communication</a:t>
            </a:r>
          </a:p>
          <a:p>
            <a:pPr marL="1600200" lvl="1" eaLnBrk="1" hangingPunct="1">
              <a:defRPr/>
            </a:pPr>
            <a:r>
              <a:rPr lang="en-US" altLang="en-US" sz="2200" dirty="0">
                <a:latin typeface="Calibri" pitchFamily="34" charset="0"/>
                <a:ea typeface="ＭＳ Ｐゴシック" pitchFamily="34" charset="-128"/>
              </a:rPr>
              <a:t>Cell phones and smart phones </a:t>
            </a:r>
          </a:p>
          <a:p>
            <a:pPr marL="1600200" lvl="1" eaLnBrk="1" hangingPunct="1">
              <a:defRPr/>
            </a:pPr>
            <a:r>
              <a:rPr lang="en-US" altLang="en-US" sz="2200" dirty="0">
                <a:latin typeface="Calibri" pitchFamily="34" charset="0"/>
                <a:ea typeface="ＭＳ Ｐゴシック" pitchFamily="34" charset="-128"/>
              </a:rPr>
              <a:t>The iPod and iPad</a:t>
            </a:r>
          </a:p>
          <a:p>
            <a:pPr marL="1600200" lvl="2" eaLnBrk="1" hangingPunct="1">
              <a:defRPr/>
            </a:pPr>
            <a:r>
              <a:rPr lang="en-US" altLang="en-US" sz="2200" dirty="0">
                <a:latin typeface="Calibri" pitchFamily="34" charset="0"/>
                <a:ea typeface="ＭＳ Ｐゴシック" pitchFamily="34" charset="-128"/>
              </a:rPr>
              <a:t>Social Media </a:t>
            </a:r>
          </a:p>
          <a:p>
            <a:pPr marL="347472" lvl="2" indent="-347472" eaLnBrk="1" hangingPunct="1">
              <a:buFont typeface="Wingdings" charset="0"/>
              <a:buChar char="§"/>
              <a:defRPr/>
            </a:pPr>
            <a:endParaRPr lang="en-US" sz="3200" dirty="0">
              <a:latin typeface="Calibri"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noChangeArrowheads="1"/>
          </p:cNvSpPr>
          <p:nvPr>
            <p:ph type="title"/>
          </p:nvPr>
        </p:nvSpPr>
        <p:spPr>
          <a:xfrm>
            <a:off x="685800" y="0"/>
            <a:ext cx="8458200" cy="1066800"/>
          </a:xfrm>
        </p:spPr>
        <p:txBody>
          <a:bodyPr/>
          <a:lstStyle/>
          <a:p>
            <a:pPr eaLnBrk="1" hangingPunct="1"/>
            <a:r>
              <a:rPr lang="en-US" altLang="en-US" dirty="0">
                <a:latin typeface="Calibri" panose="020F0502020204030204" pitchFamily="34" charset="0"/>
                <a:ea typeface="ＭＳ Ｐゴシック" panose="020B0600070205080204" pitchFamily="34" charset="-128"/>
              </a:rPr>
              <a:t>Western Culture Today </a:t>
            </a:r>
          </a:p>
        </p:txBody>
      </p:sp>
      <p:sp>
        <p:nvSpPr>
          <p:cNvPr id="2" name="Rectangle 3"/>
          <p:cNvSpPr>
            <a:spLocks noGrp="1" noChangeArrowheads="1"/>
          </p:cNvSpPr>
          <p:nvPr>
            <p:ph type="body" idx="1"/>
          </p:nvPr>
        </p:nvSpPr>
        <p:spPr>
          <a:xfrm>
            <a:off x="685800" y="1066800"/>
            <a:ext cx="7769225" cy="5791200"/>
          </a:xfrm>
        </p:spPr>
        <p:txBody>
          <a:bodyPr/>
          <a:lstStyle/>
          <a:p>
            <a:pPr eaLnBrk="1" hangingPunct="1">
              <a:defRPr/>
            </a:pPr>
            <a:r>
              <a:rPr lang="en-US" altLang="en-US" dirty="0">
                <a:latin typeface="Calibri" pitchFamily="34" charset="0"/>
                <a:ea typeface="ＭＳ Ｐゴシック" pitchFamily="34" charset="-128"/>
              </a:rPr>
              <a:t>Art in the Contemporary World </a:t>
            </a:r>
          </a:p>
          <a:p>
            <a:pPr marL="740664" eaLnBrk="1" hangingPunct="1">
              <a:defRPr/>
            </a:pPr>
            <a:r>
              <a:rPr lang="en-US" altLang="en-US" sz="2800" dirty="0">
                <a:latin typeface="Calibri" pitchFamily="34" charset="0"/>
                <a:ea typeface="ＭＳ Ｐゴシック" pitchFamily="34" charset="-128"/>
              </a:rPr>
              <a:t>Transformed by technology and finance </a:t>
            </a:r>
          </a:p>
          <a:p>
            <a:pPr marL="740664" eaLnBrk="1" hangingPunct="1">
              <a:defRPr/>
            </a:pPr>
            <a:r>
              <a:rPr lang="en-US" altLang="en-US" sz="2800" dirty="0">
                <a:latin typeface="Calibri" pitchFamily="34" charset="0"/>
                <a:ea typeface="ＭＳ Ｐゴシック" pitchFamily="34" charset="-128"/>
              </a:rPr>
              <a:t>New role for museums; Biennials </a:t>
            </a:r>
          </a:p>
          <a:p>
            <a:pPr eaLnBrk="1" hangingPunct="1">
              <a:defRPr/>
            </a:pPr>
            <a:r>
              <a:rPr lang="en-US" dirty="0">
                <a:latin typeface="Calibri" panose="020F0502020204030204" pitchFamily="34" charset="0"/>
              </a:rPr>
              <a:t>Contemporary Trends in the Visual Arts </a:t>
            </a:r>
          </a:p>
          <a:p>
            <a:pPr marL="740664" lvl="2">
              <a:defRPr/>
            </a:pPr>
            <a:r>
              <a:rPr lang="en-US" sz="2800" dirty="0">
                <a:latin typeface="Calibri" panose="020F0502020204030204" pitchFamily="34" charset="0"/>
              </a:rPr>
              <a:t>Neo-Expressionism (e.g. </a:t>
            </a:r>
            <a:r>
              <a:rPr lang="en-US" sz="2800" dirty="0" err="1">
                <a:latin typeface="Calibri" panose="020F0502020204030204" pitchFamily="34" charset="0"/>
              </a:rPr>
              <a:t>Anslem</a:t>
            </a:r>
            <a:r>
              <a:rPr lang="en-US" sz="2800" dirty="0">
                <a:latin typeface="Calibri" panose="020F0502020204030204" pitchFamily="34" charset="0"/>
              </a:rPr>
              <a:t> Kiefer)</a:t>
            </a:r>
          </a:p>
          <a:p>
            <a:pPr marL="740664" lvl="1" eaLnBrk="1" hangingPunct="1">
              <a:defRPr/>
            </a:pPr>
            <a:r>
              <a:rPr lang="en-US" altLang="en-US" dirty="0">
                <a:latin typeface="Calibri" pitchFamily="34" charset="0"/>
                <a:ea typeface="ＭＳ Ｐゴシック" pitchFamily="34" charset="-128"/>
              </a:rPr>
              <a:t>Identity politics (e.g. Shirin </a:t>
            </a:r>
            <a:r>
              <a:rPr lang="en-US" altLang="en-US" dirty="0" err="1">
                <a:latin typeface="Calibri" pitchFamily="34" charset="0"/>
                <a:ea typeface="ＭＳ Ｐゴシック" pitchFamily="34" charset="-128"/>
              </a:rPr>
              <a:t>Neshat</a:t>
            </a:r>
            <a:r>
              <a:rPr lang="en-US" altLang="en-US" dirty="0">
                <a:latin typeface="Calibri" pitchFamily="34" charset="0"/>
                <a:ea typeface="ＭＳ Ｐゴシック" pitchFamily="34" charset="-128"/>
              </a:rPr>
              <a:t>)</a:t>
            </a:r>
          </a:p>
          <a:p>
            <a:pPr marL="740664" lvl="2" eaLnBrk="1" hangingPunct="1">
              <a:defRPr/>
            </a:pPr>
            <a:r>
              <a:rPr lang="en-US" altLang="en-US" sz="2800" dirty="0">
                <a:latin typeface="Calibri" pitchFamily="34" charset="0"/>
                <a:ea typeface="ＭＳ Ｐゴシック" pitchFamily="34" charset="-128"/>
              </a:rPr>
              <a:t>Multiculturalism  (e.g. </a:t>
            </a:r>
            <a:r>
              <a:rPr lang="en-US" altLang="en-US" sz="2800" dirty="0" err="1">
                <a:latin typeface="Calibri" pitchFamily="34" charset="0"/>
                <a:ea typeface="ＭＳ Ｐゴシック" pitchFamily="34" charset="-128"/>
              </a:rPr>
              <a:t>Yinka</a:t>
            </a:r>
            <a:r>
              <a:rPr lang="en-US" altLang="en-US" sz="2800" dirty="0">
                <a:latin typeface="Calibri" pitchFamily="34" charset="0"/>
                <a:ea typeface="ＭＳ Ｐゴシック" pitchFamily="34" charset="-128"/>
              </a:rPr>
              <a:t> </a:t>
            </a:r>
            <a:r>
              <a:rPr lang="en-US" altLang="en-US" sz="2800" dirty="0" err="1">
                <a:latin typeface="Calibri" pitchFamily="34" charset="0"/>
                <a:ea typeface="ＭＳ Ｐゴシック" pitchFamily="34" charset="-128"/>
              </a:rPr>
              <a:t>Shonibare</a:t>
            </a:r>
            <a:r>
              <a:rPr lang="en-US" altLang="en-US" sz="2800" dirty="0">
                <a:latin typeface="Calibri" pitchFamily="34" charset="0"/>
                <a:ea typeface="ＭＳ Ｐゴシック" pitchFamily="34" charset="-128"/>
              </a:rPr>
              <a:t> )</a:t>
            </a:r>
          </a:p>
          <a:p>
            <a:pPr marL="740664" lvl="2" eaLnBrk="1" hangingPunct="1">
              <a:defRPr/>
            </a:pPr>
            <a:r>
              <a:rPr lang="en-US" altLang="en-US" sz="2800" dirty="0">
                <a:latin typeface="Calibri" pitchFamily="34" charset="0"/>
                <a:ea typeface="ＭＳ Ｐゴシック" pitchFamily="34" charset="-128"/>
              </a:rPr>
              <a:t>Time-based new media (e.g. Christian </a:t>
            </a:r>
            <a:r>
              <a:rPr lang="en-US" altLang="en-US" sz="2800" dirty="0" err="1">
                <a:latin typeface="Calibri" pitchFamily="34" charset="0"/>
                <a:ea typeface="ＭＳ Ｐゴシック" pitchFamily="34" charset="-128"/>
              </a:rPr>
              <a:t>Marclay</a:t>
            </a:r>
            <a:r>
              <a:rPr lang="en-US" altLang="en-US" sz="2800" dirty="0">
                <a:latin typeface="Calibri" pitchFamily="34" charset="0"/>
                <a:ea typeface="ＭＳ Ｐゴシック" pitchFamily="34" charset="-128"/>
              </a:rPr>
              <a:t>)</a:t>
            </a:r>
          </a:p>
          <a:p>
            <a:pPr marL="347472" lvl="1" indent="-347472">
              <a:defRPr/>
            </a:pPr>
            <a:r>
              <a:rPr lang="en-US" sz="3200" dirty="0">
                <a:latin typeface="Calibri" panose="020F0502020204030204" pitchFamily="34" charset="0"/>
              </a:rPr>
              <a:t>Music since 1985</a:t>
            </a:r>
          </a:p>
          <a:p>
            <a:pPr lvl="2">
              <a:defRPr/>
            </a:pPr>
            <a:r>
              <a:rPr lang="en-US" dirty="0">
                <a:latin typeface="Calibri" panose="020F0502020204030204" pitchFamily="34" charset="0"/>
              </a:rPr>
              <a:t>Grunge, rap, and hip hop</a:t>
            </a:r>
          </a:p>
          <a:p>
            <a:pPr lvl="2">
              <a:defRPr/>
            </a:pPr>
            <a:r>
              <a:rPr lang="en-US" dirty="0">
                <a:latin typeface="Calibri" panose="020F0502020204030204" pitchFamily="34" charset="0"/>
              </a:rPr>
              <a:t>ITunes and streaming services </a:t>
            </a:r>
          </a:p>
          <a:p>
            <a:pPr lvl="2" eaLnBrk="1" hangingPunct="1">
              <a:defRPr/>
            </a:pPr>
            <a:endParaRPr lang="en-US" altLang="en-US" dirty="0">
              <a:latin typeface="Calibri" pitchFamily="34" charset="0"/>
              <a:ea typeface="ＭＳ Ｐゴシック" pitchFamily="34"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Anselm Kiefer, </a:t>
            </a:r>
            <a:r>
              <a:rPr lang="en-US" sz="3000" kern="1200" dirty="0" err="1">
                <a:solidFill>
                  <a:srgbClr val="000000"/>
                </a:solidFill>
                <a:latin typeface="Calibri"/>
                <a:ea typeface="ＭＳ Ｐゴシック"/>
                <a:cs typeface="ＭＳ Ｐゴシック"/>
              </a:rPr>
              <a:t>Athanor</a:t>
            </a:r>
            <a:endParaRPr lang="en-US" dirty="0"/>
          </a:p>
        </p:txBody>
      </p:sp>
      <p:sp>
        <p:nvSpPr>
          <p:cNvPr id="5734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p943</a:t>
            </a:r>
          </a:p>
        </p:txBody>
      </p:sp>
      <p:pic>
        <p:nvPicPr>
          <p:cNvPr id="5734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5313" y="914400"/>
            <a:ext cx="2873375"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Rectangle 2"/>
          <p:cNvSpPr>
            <a:spLocks noChangeArrowheads="1"/>
          </p:cNvSpPr>
          <p:nvPr/>
        </p:nvSpPr>
        <p:spPr bwMode="auto">
          <a:xfrm>
            <a:off x="952500" y="5334000"/>
            <a:ext cx="723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In 2007, Kiefer painted a monumental work (30 feet by 15 feet) on the wall of a stairwell in the Louvre Museum in Paris.</a:t>
            </a:r>
            <a:endParaRPr lang="en-US" altLang="en-US" sz="2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a:xfrm>
            <a:off x="685800" y="32084"/>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Toward a New Western Order</a:t>
            </a:r>
          </a:p>
        </p:txBody>
      </p:sp>
      <p:sp>
        <p:nvSpPr>
          <p:cNvPr id="2" name="Rectangle 3"/>
          <p:cNvSpPr>
            <a:spLocks noGrp="1" noChangeArrowheads="1"/>
          </p:cNvSpPr>
          <p:nvPr>
            <p:ph type="body" idx="1"/>
          </p:nvPr>
        </p:nvSpPr>
        <p:spPr>
          <a:xfrm>
            <a:off x="685800" y="1175084"/>
            <a:ext cx="8305800" cy="5606716"/>
          </a:xfrm>
        </p:spPr>
        <p:txBody>
          <a:bodyPr>
            <a:normAutofit/>
          </a:bodyPr>
          <a:lstStyle/>
          <a:p>
            <a:pPr eaLnBrk="1" hangingPunct="1">
              <a:buFont typeface="Wingdings" charset="0"/>
              <a:buChar char="§"/>
              <a:defRPr/>
            </a:pPr>
            <a:r>
              <a:rPr lang="en-US" dirty="0">
                <a:latin typeface="Calibri" charset="0"/>
              </a:rPr>
              <a:t>The Revolutionary Era in the Soviet Union</a:t>
            </a:r>
          </a:p>
          <a:p>
            <a:pPr lvl="1" eaLnBrk="1" hangingPunct="1">
              <a:buFont typeface="Wingdings" charset="0"/>
              <a:buChar char="§"/>
              <a:defRPr/>
            </a:pPr>
            <a:r>
              <a:rPr lang="en-US" dirty="0">
                <a:latin typeface="Calibri" charset="0"/>
              </a:rPr>
              <a:t>The Gorbachev</a:t>
            </a:r>
            <a:r>
              <a:rPr lang="en-US" sz="3200" dirty="0">
                <a:latin typeface="Calibri" charset="0"/>
              </a:rPr>
              <a:t> Era</a:t>
            </a:r>
          </a:p>
          <a:p>
            <a:pPr lvl="2" eaLnBrk="1" hangingPunct="1">
              <a:buFont typeface="Wingdings" charset="0"/>
              <a:buChar char="§"/>
              <a:defRPr/>
            </a:pPr>
            <a:r>
              <a:rPr lang="en-US" dirty="0">
                <a:latin typeface="Calibri" charset="0"/>
              </a:rPr>
              <a:t>The policies of Mikhail Gorbachev, </a:t>
            </a:r>
            <a:r>
              <a:rPr lang="en-US" dirty="0" smtClean="0">
                <a:latin typeface="Calibri" charset="0"/>
              </a:rPr>
              <a:t>1985-1991</a:t>
            </a:r>
          </a:p>
          <a:p>
            <a:pPr lvl="3" eaLnBrk="1" hangingPunct="1">
              <a:buFont typeface="Wingdings" charset="0"/>
              <a:buChar char="§"/>
              <a:defRPr/>
            </a:pPr>
            <a:r>
              <a:rPr lang="en-US" dirty="0" smtClean="0">
                <a:latin typeface="Calibri" charset="0"/>
              </a:rPr>
              <a:t>Young reformer: “We cannot go on like this.”</a:t>
            </a:r>
          </a:p>
          <a:p>
            <a:pPr lvl="3" eaLnBrk="1" hangingPunct="1">
              <a:buFont typeface="Wingdings" charset="0"/>
              <a:buChar char="§"/>
              <a:defRPr/>
            </a:pPr>
            <a:r>
              <a:rPr lang="en-US" dirty="0" smtClean="0">
                <a:latin typeface="Calibri" charset="0"/>
              </a:rPr>
              <a:t>Product of the </a:t>
            </a:r>
            <a:r>
              <a:rPr lang="en-US" dirty="0" err="1" smtClean="0">
                <a:latin typeface="Calibri" charset="0"/>
              </a:rPr>
              <a:t>Khruschev</a:t>
            </a:r>
            <a:r>
              <a:rPr lang="en-US" dirty="0" smtClean="0">
                <a:latin typeface="Calibri" charset="0"/>
              </a:rPr>
              <a:t> years</a:t>
            </a:r>
          </a:p>
          <a:p>
            <a:pPr lvl="3" eaLnBrk="1" hangingPunct="1">
              <a:buFont typeface="Wingdings" charset="0"/>
              <a:buChar char="§"/>
              <a:defRPr/>
            </a:pPr>
            <a:r>
              <a:rPr lang="en-US" dirty="0" smtClean="0">
                <a:latin typeface="Calibri" charset="0"/>
              </a:rPr>
              <a:t>Low standard of living in the USSR, lack of high tech, like computers</a:t>
            </a:r>
            <a:endParaRPr lang="en-US" dirty="0">
              <a:latin typeface="Calibri" charset="0"/>
            </a:endParaRPr>
          </a:p>
          <a:p>
            <a:pPr lvl="3" eaLnBrk="1" hangingPunct="1">
              <a:buFont typeface="Wingdings" charset="0"/>
              <a:buChar char="§"/>
              <a:defRPr/>
            </a:pPr>
            <a:r>
              <a:rPr lang="en-US" dirty="0">
                <a:latin typeface="Calibri" charset="0"/>
              </a:rPr>
              <a:t>Economic reforms: </a:t>
            </a:r>
            <a:r>
              <a:rPr lang="en-US" b="1" i="1" dirty="0">
                <a:latin typeface="Calibri" charset="0"/>
              </a:rPr>
              <a:t>perestroika</a:t>
            </a:r>
            <a:r>
              <a:rPr lang="en-US" dirty="0">
                <a:latin typeface="Calibri" charset="0"/>
              </a:rPr>
              <a:t> and </a:t>
            </a:r>
            <a:r>
              <a:rPr lang="en-US" b="1" i="1" dirty="0" smtClean="0">
                <a:latin typeface="Calibri" charset="0"/>
              </a:rPr>
              <a:t>glasnost</a:t>
            </a:r>
          </a:p>
          <a:p>
            <a:pPr lvl="2" eaLnBrk="1" hangingPunct="1">
              <a:buFont typeface="Wingdings" charset="0"/>
              <a:buChar char="§"/>
              <a:defRPr/>
            </a:pPr>
            <a:r>
              <a:rPr lang="en-US" b="1" dirty="0" smtClean="0">
                <a:latin typeface="Calibri" charset="0"/>
              </a:rPr>
              <a:t>Perestroika: restructured economy, politics, society</a:t>
            </a:r>
          </a:p>
          <a:p>
            <a:pPr lvl="3" eaLnBrk="1" hangingPunct="1">
              <a:buFont typeface="Wingdings" charset="0"/>
              <a:buChar char="§"/>
              <a:defRPr/>
            </a:pPr>
            <a:r>
              <a:rPr lang="en-US" dirty="0" smtClean="0">
                <a:latin typeface="Calibri" charset="0"/>
              </a:rPr>
              <a:t>Limited free enterprise, some private property</a:t>
            </a:r>
          </a:p>
          <a:p>
            <a:pPr lvl="3" eaLnBrk="1" hangingPunct="1">
              <a:buFont typeface="Wingdings" charset="0"/>
              <a:buChar char="§"/>
              <a:defRPr/>
            </a:pPr>
            <a:r>
              <a:rPr lang="en-US" dirty="0" smtClean="0">
                <a:latin typeface="Calibri" charset="0"/>
              </a:rPr>
              <a:t>Beginning of a free market economy</a:t>
            </a:r>
            <a:endParaRPr lang="en-US" dirty="0">
              <a:latin typeface="Calibri"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6" name="Title 1"/>
          <p:cNvSpPr>
            <a:spLocks noGrp="1"/>
          </p:cNvSpPr>
          <p:nvPr>
            <p:ph type="title" idx="4294967295"/>
          </p:nvPr>
        </p:nvSpPr>
        <p:spPr>
          <a:xfrm>
            <a:off x="0" y="76200"/>
            <a:ext cx="9144000" cy="990600"/>
          </a:xfrm>
        </p:spPr>
        <p:txBody>
          <a:bodyPr/>
          <a:lstStyle/>
          <a:p>
            <a:r>
              <a:rPr lang="en-US" altLang="en-US" sz="3000" dirty="0">
                <a:latin typeface="Calibri" panose="020F0502020204030204" pitchFamily="34" charset="0"/>
                <a:ea typeface="ＭＳ Ｐゴシック" panose="020B0600070205080204" pitchFamily="34" charset="-128"/>
              </a:rPr>
              <a:t>Jeff </a:t>
            </a:r>
            <a:r>
              <a:rPr lang="en-US" altLang="en-US" sz="3000" dirty="0" err="1">
                <a:latin typeface="Calibri" panose="020F0502020204030204" pitchFamily="34" charset="0"/>
                <a:ea typeface="ＭＳ Ｐゴシック" panose="020B0600070205080204" pitchFamily="34" charset="-128"/>
              </a:rPr>
              <a:t>Koons</a:t>
            </a:r>
            <a:r>
              <a:rPr lang="en-US" altLang="en-US" sz="3000" dirty="0">
                <a:latin typeface="Calibri" panose="020F0502020204030204" pitchFamily="34" charset="0"/>
                <a:ea typeface="ＭＳ Ｐゴシック" panose="020B0600070205080204" pitchFamily="34" charset="-128"/>
              </a:rPr>
              <a:t>, Balloon Dog (1994–2006) on exhibition at the Palace of Versailles, France</a:t>
            </a:r>
            <a:endParaRPr lang="en-US" altLang="en-US" sz="3000" dirty="0">
              <a:ea typeface="ＭＳ Ｐゴシック" panose="020B0600070205080204" pitchFamily="34" charset="-128"/>
            </a:endParaRPr>
          </a:p>
        </p:txBody>
      </p:sp>
      <p:sp>
        <p:nvSpPr>
          <p:cNvPr id="5939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p944</a:t>
            </a:r>
          </a:p>
        </p:txBody>
      </p:sp>
      <p:pic>
        <p:nvPicPr>
          <p:cNvPr id="593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5463" y="1358900"/>
            <a:ext cx="55530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Rectangle 1"/>
          <p:cNvSpPr>
            <a:spLocks noChangeArrowheads="1"/>
          </p:cNvSpPr>
          <p:nvPr/>
        </p:nvSpPr>
        <p:spPr bwMode="auto">
          <a:xfrm>
            <a:off x="495300" y="5105400"/>
            <a:ext cx="8153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In 2008, Jeff Koons became the first contemporary artist to have an exhibition at Versailles, the former Palace of Louis XIV. While some criticized his work as banal, others found the materialism and self-aggrandizement of Koons’s artistic practice commensurate to that of the Sun King.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42900"/>
            <a:ext cx="9144000" cy="381000"/>
          </a:xfrm>
        </p:spPr>
        <p:txBody>
          <a:bodyPr/>
          <a:lstStyle/>
          <a:p>
            <a:pPr>
              <a:defRPr/>
            </a:pPr>
            <a:r>
              <a:rPr lang="en-US" sz="3000" kern="1200" dirty="0" err="1">
                <a:solidFill>
                  <a:srgbClr val="000000"/>
                </a:solidFill>
                <a:latin typeface="Calibri"/>
                <a:ea typeface="ＭＳ Ｐゴシック"/>
                <a:cs typeface="ＭＳ Ｐゴシック"/>
              </a:rPr>
              <a:t>Yinka</a:t>
            </a:r>
            <a:r>
              <a:rPr lang="en-US" sz="3000" kern="1200" dirty="0">
                <a:solidFill>
                  <a:srgbClr val="000000"/>
                </a:solidFill>
                <a:latin typeface="Calibri"/>
                <a:ea typeface="ＭＳ Ｐゴシック"/>
                <a:cs typeface="ＭＳ Ｐゴシック"/>
              </a:rPr>
              <a:t> </a:t>
            </a:r>
            <a:r>
              <a:rPr lang="en-US" sz="3000" kern="1200" dirty="0" err="1">
                <a:solidFill>
                  <a:srgbClr val="000000"/>
                </a:solidFill>
                <a:latin typeface="Calibri"/>
                <a:ea typeface="ＭＳ Ｐゴシック"/>
                <a:cs typeface="ＭＳ Ｐゴシック"/>
              </a:rPr>
              <a:t>Shonibare</a:t>
            </a:r>
            <a:r>
              <a:rPr lang="en-US" sz="3000" kern="1200" dirty="0">
                <a:solidFill>
                  <a:srgbClr val="000000"/>
                </a:solidFill>
                <a:latin typeface="Calibri"/>
                <a:ea typeface="ＭＳ Ｐゴシック"/>
                <a:cs typeface="ＭＳ Ｐゴシック"/>
              </a:rPr>
              <a:t>, How to Blow Up Two Heads at Once (Gentlemen)</a:t>
            </a:r>
            <a:endParaRPr lang="en-US" sz="3000" dirty="0"/>
          </a:p>
        </p:txBody>
      </p:sp>
      <p:sp>
        <p:nvSpPr>
          <p:cNvPr id="6144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p944</a:t>
            </a:r>
          </a:p>
        </p:txBody>
      </p:sp>
      <p:pic>
        <p:nvPicPr>
          <p:cNvPr id="6144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2875" y="1219200"/>
            <a:ext cx="63182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Rectangle 2"/>
          <p:cNvSpPr>
            <a:spLocks noChangeArrowheads="1"/>
          </p:cNvSpPr>
          <p:nvPr/>
        </p:nvSpPr>
        <p:spPr bwMode="auto">
          <a:xfrm>
            <a:off x="647700" y="5334000"/>
            <a:ext cx="7848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In this work, Yinka Shonibare humorously re-creates a nineteenth-century European duel in which two headless figures wearing Victorian costumes are simultaneously aiming guns at each other’s heads. </a:t>
            </a:r>
            <a:endParaRPr lang="en-US" altLang="en-US" sz="20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noChangeArrowheads="1"/>
          </p:cNvSpPr>
          <p:nvPr>
            <p:ph type="title"/>
          </p:nvPr>
        </p:nvSpPr>
        <p:spPr>
          <a:xfrm>
            <a:off x="690563" y="15240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Toward a Global Civilization: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New Challenges and Hopes</a:t>
            </a:r>
          </a:p>
        </p:txBody>
      </p:sp>
      <p:sp>
        <p:nvSpPr>
          <p:cNvPr id="22530" name="Rectangle 3"/>
          <p:cNvSpPr>
            <a:spLocks noGrp="1" noChangeArrowheads="1"/>
          </p:cNvSpPr>
          <p:nvPr>
            <p:ph type="body" idx="1"/>
          </p:nvPr>
        </p:nvSpPr>
        <p:spPr>
          <a:xfrm>
            <a:off x="685800" y="1447800"/>
            <a:ext cx="8305800" cy="5410200"/>
          </a:xfrm>
        </p:spPr>
        <p:txBody>
          <a:bodyPr>
            <a:normAutofit lnSpcReduction="10000"/>
          </a:bodyPr>
          <a:lstStyle/>
          <a:p>
            <a:pPr eaLnBrk="1" hangingPunct="1">
              <a:buFont typeface="Wingdings" charset="0"/>
              <a:buChar char="§"/>
              <a:defRPr/>
            </a:pPr>
            <a:r>
              <a:rPr lang="en-US" dirty="0">
                <a:latin typeface="Calibri" charset="0"/>
              </a:rPr>
              <a:t>Globalization</a:t>
            </a:r>
            <a:endParaRPr lang="en-US" sz="2800" dirty="0">
              <a:latin typeface="Calibri" charset="0"/>
            </a:endParaRPr>
          </a:p>
          <a:p>
            <a:pPr eaLnBrk="1" hangingPunct="1">
              <a:buFont typeface="Wingdings" charset="0"/>
              <a:buChar char="§"/>
              <a:defRPr/>
            </a:pPr>
            <a:r>
              <a:rPr lang="en-US" dirty="0">
                <a:latin typeface="Calibri" charset="0"/>
              </a:rPr>
              <a:t>The Global Economy</a:t>
            </a:r>
          </a:p>
          <a:p>
            <a:pPr lvl="1" eaLnBrk="1" hangingPunct="1">
              <a:buFont typeface="Wingdings" charset="0"/>
              <a:buChar char="§"/>
              <a:defRPr/>
            </a:pPr>
            <a:r>
              <a:rPr lang="en-US" dirty="0">
                <a:latin typeface="Calibri" charset="0"/>
              </a:rPr>
              <a:t>New structures and agreements</a:t>
            </a:r>
          </a:p>
          <a:p>
            <a:pPr lvl="2" eaLnBrk="1" hangingPunct="1">
              <a:buFont typeface="Wingdings" charset="0"/>
              <a:buChar char="§"/>
              <a:defRPr/>
            </a:pPr>
            <a:r>
              <a:rPr lang="en-US" dirty="0">
                <a:latin typeface="Calibri" charset="0"/>
              </a:rPr>
              <a:t>World Bank and the International Monetary Fund</a:t>
            </a:r>
          </a:p>
          <a:p>
            <a:pPr lvl="2" eaLnBrk="1" hangingPunct="1">
              <a:buFont typeface="Wingdings" charset="0"/>
              <a:buChar char="§"/>
              <a:defRPr/>
            </a:pPr>
            <a:r>
              <a:rPr lang="en-US" dirty="0">
                <a:latin typeface="Calibri" charset="0"/>
              </a:rPr>
              <a:t>Transnational corporations</a:t>
            </a:r>
          </a:p>
          <a:p>
            <a:pPr lvl="2" eaLnBrk="1" hangingPunct="1">
              <a:buFont typeface="Wingdings" charset="0"/>
              <a:buChar char="§"/>
              <a:defRPr/>
            </a:pPr>
            <a:r>
              <a:rPr lang="en-US" dirty="0">
                <a:latin typeface="Calibri" charset="0"/>
              </a:rPr>
              <a:t>General Agreement on Tariffs and Trade</a:t>
            </a:r>
          </a:p>
          <a:p>
            <a:pPr lvl="2" eaLnBrk="1" hangingPunct="1">
              <a:buFont typeface="Wingdings" charset="0"/>
              <a:buChar char="§"/>
              <a:defRPr/>
            </a:pPr>
            <a:r>
              <a:rPr lang="en-US" dirty="0">
                <a:latin typeface="Calibri" charset="0"/>
              </a:rPr>
              <a:t>World Trade Organization</a:t>
            </a:r>
          </a:p>
          <a:p>
            <a:pPr lvl="1" eaLnBrk="1" hangingPunct="1">
              <a:buFont typeface="Wingdings" charset="0"/>
              <a:buChar char="§"/>
              <a:defRPr/>
            </a:pPr>
            <a:r>
              <a:rPr lang="en-US" dirty="0">
                <a:latin typeface="Calibri" charset="0"/>
              </a:rPr>
              <a:t>The End of Excess</a:t>
            </a:r>
          </a:p>
          <a:p>
            <a:pPr lvl="2" eaLnBrk="1" hangingPunct="1">
              <a:buFont typeface="Wingdings" charset="0"/>
              <a:buChar char="§"/>
              <a:defRPr/>
            </a:pPr>
            <a:r>
              <a:rPr lang="en-US" dirty="0">
                <a:latin typeface="Calibri" charset="0"/>
              </a:rPr>
              <a:t>Troubles in the U.S. housing market</a:t>
            </a:r>
          </a:p>
          <a:p>
            <a:pPr lvl="3" eaLnBrk="1" hangingPunct="1">
              <a:buFont typeface="Wingdings" charset="0"/>
              <a:buChar char="§"/>
              <a:defRPr/>
            </a:pPr>
            <a:r>
              <a:rPr lang="en-US" dirty="0">
                <a:latin typeface="Calibri" charset="0"/>
              </a:rPr>
              <a:t>The impact of globalization: the spread of distress</a:t>
            </a:r>
          </a:p>
          <a:p>
            <a:pPr lvl="2" eaLnBrk="1" hangingPunct="1">
              <a:buFont typeface="Wingdings" charset="0"/>
              <a:buChar char="§"/>
              <a:defRPr/>
            </a:pPr>
            <a:r>
              <a:rPr lang="en-US" dirty="0">
                <a:latin typeface="Calibri" charset="0"/>
              </a:rPr>
              <a:t>The Greek crisis</a:t>
            </a:r>
          </a:p>
          <a:p>
            <a:pPr lvl="2" eaLnBrk="1" hangingPunct="1">
              <a:buFont typeface="Wingdings" charset="0"/>
              <a:buChar char="§"/>
              <a:defRPr/>
            </a:pPr>
            <a:r>
              <a:rPr lang="en-US" dirty="0">
                <a:latin typeface="Calibri" charset="0"/>
              </a:rPr>
              <a:t>Troubled recovery</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762000"/>
          </a:xfrm>
        </p:spPr>
        <p:txBody>
          <a:bodyPr/>
          <a:lstStyle/>
          <a:p>
            <a:pPr eaLnBrk="1" hangingPunct="1">
              <a:defRPr/>
            </a:pPr>
            <a:r>
              <a:rPr lang="en-US" sz="3000" kern="1200" dirty="0">
                <a:solidFill>
                  <a:srgbClr val="000000"/>
                </a:solidFill>
                <a:latin typeface="Calibri"/>
                <a:ea typeface="ＭＳ Ｐゴシック"/>
                <a:cs typeface="ＭＳ Ｐゴシック"/>
              </a:rPr>
              <a:t>Global Perspectives: </a:t>
            </a:r>
            <a:br>
              <a:rPr lang="en-US" sz="3000" kern="1200" dirty="0">
                <a:solidFill>
                  <a:srgbClr val="000000"/>
                </a:solidFill>
                <a:latin typeface="Calibri"/>
                <a:ea typeface="ＭＳ Ｐゴシック"/>
                <a:cs typeface="ＭＳ Ｐゴシック"/>
              </a:rPr>
            </a:br>
            <a:r>
              <a:rPr lang="en-US" sz="3000" kern="1200" dirty="0">
                <a:solidFill>
                  <a:srgbClr val="000000"/>
                </a:solidFill>
                <a:latin typeface="Calibri"/>
                <a:ea typeface="ＭＳ Ｐゴシック"/>
                <a:cs typeface="ＭＳ Ｐゴシック"/>
              </a:rPr>
              <a:t>The New Global Economy: Fast Fashion (Slide 1 of 3)</a:t>
            </a:r>
            <a:endParaRPr lang="en-US" dirty="0"/>
          </a:p>
        </p:txBody>
      </p:sp>
      <p:sp>
        <p:nvSpPr>
          <p:cNvPr id="6451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p946</a:t>
            </a:r>
          </a:p>
        </p:txBody>
      </p:sp>
      <p:pic>
        <p:nvPicPr>
          <p:cNvPr id="6451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813" y="990600"/>
            <a:ext cx="78263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Rectangle 2"/>
          <p:cNvSpPr>
            <a:spLocks noChangeArrowheads="1"/>
          </p:cNvSpPr>
          <p:nvPr/>
        </p:nvSpPr>
        <p:spPr bwMode="auto">
          <a:xfrm>
            <a:off x="658813" y="5845175"/>
            <a:ext cx="7826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Shown is the design area in the Zara factory in La Coruja, Spain, where a number of designers are working together.</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762000"/>
          </a:xfrm>
        </p:spPr>
        <p:txBody>
          <a:bodyPr/>
          <a:lstStyle/>
          <a:p>
            <a:pPr eaLnBrk="1" hangingPunct="1">
              <a:defRPr/>
            </a:pPr>
            <a:r>
              <a:rPr lang="en-US" sz="3000" kern="1200" dirty="0">
                <a:solidFill>
                  <a:srgbClr val="000000"/>
                </a:solidFill>
                <a:latin typeface="Calibri"/>
                <a:ea typeface="ＭＳ Ｐゴシック"/>
                <a:cs typeface="ＭＳ Ｐゴシック"/>
              </a:rPr>
              <a:t>Global Perspectives: </a:t>
            </a:r>
            <a:br>
              <a:rPr lang="en-US" sz="3000" kern="1200" dirty="0">
                <a:solidFill>
                  <a:srgbClr val="000000"/>
                </a:solidFill>
                <a:latin typeface="Calibri"/>
                <a:ea typeface="ＭＳ Ｐゴシック"/>
                <a:cs typeface="ＭＳ Ｐゴシック"/>
              </a:rPr>
            </a:br>
            <a:r>
              <a:rPr lang="en-US" sz="3000" kern="1200" dirty="0">
                <a:solidFill>
                  <a:srgbClr val="000000"/>
                </a:solidFill>
                <a:latin typeface="Calibri"/>
                <a:ea typeface="ＭＳ Ｐゴシック"/>
                <a:cs typeface="ＭＳ Ｐゴシック"/>
              </a:rPr>
              <a:t>The New Global Economy: Fast Fashion (Slide 2 of 3)</a:t>
            </a:r>
            <a:endParaRPr lang="en-US" dirty="0"/>
          </a:p>
        </p:txBody>
      </p:sp>
      <p:sp>
        <p:nvSpPr>
          <p:cNvPr id="6656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p946</a:t>
            </a:r>
          </a:p>
        </p:txBody>
      </p:sp>
      <p:pic>
        <p:nvPicPr>
          <p:cNvPr id="6656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813" y="990600"/>
            <a:ext cx="757237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ctangle 2"/>
          <p:cNvSpPr>
            <a:spLocks noChangeArrowheads="1"/>
          </p:cNvSpPr>
          <p:nvPr/>
        </p:nvSpPr>
        <p:spPr bwMode="auto">
          <a:xfrm>
            <a:off x="785813" y="6034088"/>
            <a:ext cx="6910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 shopper walks outside of a store in Beijing, China in 2015.</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noChangeArrowheads="1"/>
          </p:cNvSpPr>
          <p:nvPr>
            <p:ph type="title"/>
          </p:nvPr>
        </p:nvSpPr>
        <p:spPr>
          <a:xfrm>
            <a:off x="685800" y="20053"/>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Toward a Global Civilization</a:t>
            </a:r>
            <a:endParaRPr lang="en-US" altLang="en-US" sz="2800" b="1" dirty="0">
              <a:latin typeface="Calibri" panose="020F0502020204030204" pitchFamily="34" charset="0"/>
              <a:ea typeface="ＭＳ Ｐゴシック" panose="020B0600070205080204" pitchFamily="34" charset="-128"/>
            </a:endParaRPr>
          </a:p>
        </p:txBody>
      </p:sp>
      <p:sp>
        <p:nvSpPr>
          <p:cNvPr id="68611" name="Rectangle 3"/>
          <p:cNvSpPr>
            <a:spLocks noGrp="1" noChangeArrowheads="1"/>
          </p:cNvSpPr>
          <p:nvPr>
            <p:ph type="body" idx="1"/>
          </p:nvPr>
        </p:nvSpPr>
        <p:spPr>
          <a:xfrm>
            <a:off x="685800" y="1371600"/>
            <a:ext cx="8382000" cy="5257800"/>
          </a:xfrm>
        </p:spPr>
        <p:txBody>
          <a:bodyPr/>
          <a:lstStyle/>
          <a:p>
            <a:pPr eaLnBrk="1" hangingPunct="1">
              <a:lnSpc>
                <a:spcPct val="90000"/>
              </a:lnSpc>
            </a:pPr>
            <a:r>
              <a:rPr lang="en-US" altLang="en-US">
                <a:latin typeface="Calibri" panose="020F0502020204030204" pitchFamily="34" charset="0"/>
                <a:ea typeface="ＭＳ Ｐゴシック" panose="020B0600070205080204" pitchFamily="34" charset="-128"/>
              </a:rPr>
              <a:t>Globalization and the Environmental Crisis</a:t>
            </a:r>
          </a:p>
          <a:p>
            <a:pPr lvl="1" eaLnBrk="1" hangingPunct="1">
              <a:lnSpc>
                <a:spcPct val="90000"/>
              </a:lnSpc>
            </a:pPr>
            <a:r>
              <a:rPr lang="en-US" altLang="en-US" sz="3200">
                <a:latin typeface="Calibri" panose="020F0502020204030204" pitchFamily="34" charset="0"/>
                <a:ea typeface="ＭＳ Ｐゴシック" panose="020B0600070205080204" pitchFamily="34" charset="-128"/>
              </a:rPr>
              <a:t>Problems of population growth and consumption</a:t>
            </a:r>
          </a:p>
          <a:p>
            <a:pPr lvl="1" eaLnBrk="1" hangingPunct="1">
              <a:lnSpc>
                <a:spcPct val="90000"/>
              </a:lnSpc>
            </a:pPr>
            <a:r>
              <a:rPr lang="en-US" altLang="en-US" sz="3200">
                <a:latin typeface="Calibri" panose="020F0502020204030204" pitchFamily="34" charset="0"/>
                <a:ea typeface="ＭＳ Ｐゴシック" panose="020B0600070205080204" pitchFamily="34" charset="-128"/>
              </a:rPr>
              <a:t>Global warming and greenhouse gases</a:t>
            </a:r>
          </a:p>
          <a:p>
            <a:pPr eaLnBrk="1" hangingPunct="1">
              <a:lnSpc>
                <a:spcPct val="90000"/>
              </a:lnSpc>
            </a:pPr>
            <a:r>
              <a:rPr lang="en-US" altLang="en-US">
                <a:latin typeface="Calibri" panose="020F0502020204030204" pitchFamily="34" charset="0"/>
                <a:ea typeface="ＭＳ Ｐゴシック" panose="020B0600070205080204" pitchFamily="34" charset="-128"/>
              </a:rPr>
              <a:t>The Social Challenges of Globalization</a:t>
            </a:r>
          </a:p>
          <a:p>
            <a:pPr lvl="1" eaLnBrk="1" hangingPunct="1">
              <a:lnSpc>
                <a:spcPct val="90000"/>
              </a:lnSpc>
            </a:pPr>
            <a:r>
              <a:rPr lang="en-US" altLang="en-US" sz="3200">
                <a:latin typeface="Calibri" panose="020F0502020204030204" pitchFamily="34" charset="0"/>
                <a:ea typeface="ＭＳ Ｐゴシック" panose="020B0600070205080204" pitchFamily="34" charset="-128"/>
              </a:rPr>
              <a:t>The impact of migration</a:t>
            </a:r>
          </a:p>
          <a:p>
            <a:pPr lvl="1" eaLnBrk="1" hangingPunct="1">
              <a:lnSpc>
                <a:spcPct val="90000"/>
              </a:lnSpc>
            </a:pPr>
            <a:r>
              <a:rPr lang="en-US" altLang="en-US" sz="3200">
                <a:latin typeface="Calibri" panose="020F0502020204030204" pitchFamily="34" charset="0"/>
                <a:ea typeface="ＭＳ Ｐゴシック" panose="020B0600070205080204" pitchFamily="34" charset="-128"/>
              </a:rPr>
              <a:t>Developed and developing nations</a:t>
            </a:r>
          </a:p>
          <a:p>
            <a:pPr eaLnBrk="1" hangingPunct="1">
              <a:lnSpc>
                <a:spcPct val="90000"/>
              </a:lnSpc>
            </a:pPr>
            <a:r>
              <a:rPr lang="en-US" altLang="en-US">
                <a:latin typeface="Calibri" panose="020F0502020204030204" pitchFamily="34" charset="0"/>
                <a:ea typeface="ＭＳ Ｐゴシック" panose="020B0600070205080204" pitchFamily="34" charset="-128"/>
              </a:rPr>
              <a:t>New Global Movements and New Hopes</a:t>
            </a:r>
          </a:p>
          <a:p>
            <a:pPr lvl="1" eaLnBrk="1" hangingPunct="1">
              <a:lnSpc>
                <a:spcPct val="90000"/>
              </a:lnSpc>
            </a:pPr>
            <a:r>
              <a:rPr lang="en-US" altLang="en-US">
                <a:latin typeface="Calibri" panose="020F0502020204030204" pitchFamily="34" charset="0"/>
                <a:ea typeface="ＭＳ Ｐゴシック" panose="020B0600070205080204" pitchFamily="34" charset="-128"/>
              </a:rPr>
              <a:t>‘‘Think globally, act locally’’</a:t>
            </a:r>
          </a:p>
          <a:p>
            <a:pPr lvl="1" eaLnBrk="1" hangingPunct="1">
              <a:lnSpc>
                <a:spcPct val="90000"/>
              </a:lnSpc>
            </a:pPr>
            <a:r>
              <a:rPr lang="en-US" altLang="en-US">
                <a:latin typeface="Calibri" panose="020F0502020204030204" pitchFamily="34" charset="0"/>
                <a:ea typeface="ＭＳ Ｐゴシック" panose="020B0600070205080204" pitchFamily="34" charset="-128"/>
              </a:rPr>
              <a:t>Nongovernmental organizations (NGOs)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9144000" cy="381000"/>
          </a:xfrm>
        </p:spPr>
        <p:txBody>
          <a:bodyPr/>
          <a:lstStyle/>
          <a:p>
            <a:pPr eaLnBrk="1" hangingPunct="1">
              <a:defRPr/>
            </a:pPr>
            <a:r>
              <a:rPr lang="en-US" sz="2800" kern="1200" dirty="0">
                <a:solidFill>
                  <a:srgbClr val="000000"/>
                </a:solidFill>
                <a:latin typeface="Calibri"/>
                <a:ea typeface="ＭＳ Ｐゴシック"/>
                <a:cs typeface="ＭＳ Ｐゴシック"/>
              </a:rPr>
              <a:t>Global Perspectives: </a:t>
            </a:r>
            <a:br>
              <a:rPr lang="en-US" sz="2800" kern="1200" dirty="0">
                <a:solidFill>
                  <a:srgbClr val="000000"/>
                </a:solidFill>
                <a:latin typeface="Calibri"/>
                <a:ea typeface="ＭＳ Ｐゴシック"/>
                <a:cs typeface="ＭＳ Ｐゴシック"/>
              </a:rPr>
            </a:br>
            <a:r>
              <a:rPr lang="en-US" sz="2800" kern="1200" dirty="0">
                <a:solidFill>
                  <a:srgbClr val="000000"/>
                </a:solidFill>
                <a:latin typeface="Calibri"/>
                <a:ea typeface="ＭＳ Ｐゴシック"/>
                <a:cs typeface="ＭＳ Ｐゴシック"/>
              </a:rPr>
              <a:t>The New Global Economy: Fast Fashion (Slide 3 of 3)</a:t>
            </a:r>
            <a:endParaRPr lang="en-US" sz="2800" dirty="0"/>
          </a:p>
        </p:txBody>
      </p:sp>
      <p:sp>
        <p:nvSpPr>
          <p:cNvPr id="6963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p946</a:t>
            </a:r>
          </a:p>
        </p:txBody>
      </p:sp>
      <p:pic>
        <p:nvPicPr>
          <p:cNvPr id="6963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9436" y="1118937"/>
            <a:ext cx="192512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Rectangle 2"/>
          <p:cNvSpPr>
            <a:spLocks noChangeArrowheads="1"/>
          </p:cNvSpPr>
          <p:nvPr/>
        </p:nvSpPr>
        <p:spPr bwMode="auto">
          <a:xfrm>
            <a:off x="914400" y="6019800"/>
            <a:ext cx="723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Kate, the duchess of Cambridge, photographed in Zara clothing, is emblematic of Zara’s appeal.</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Chapter Timeline</a:t>
            </a:r>
            <a:endParaRPr lang="en-US" dirty="0"/>
          </a:p>
        </p:txBody>
      </p:sp>
      <p:sp>
        <p:nvSpPr>
          <p:cNvPr id="7168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p951</a:t>
            </a:r>
          </a:p>
        </p:txBody>
      </p:sp>
      <p:pic>
        <p:nvPicPr>
          <p:cNvPr id="7168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138" y="1216025"/>
            <a:ext cx="8721725"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noChangeArrowheads="1"/>
          </p:cNvSpPr>
          <p:nvPr>
            <p:ph type="title"/>
          </p:nvPr>
        </p:nvSpPr>
        <p:spPr>
          <a:xfrm>
            <a:off x="685800" y="20053"/>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Discussion Questions</a:t>
            </a:r>
          </a:p>
        </p:txBody>
      </p:sp>
      <p:sp>
        <p:nvSpPr>
          <p:cNvPr id="73731" name="Rectangle 5"/>
          <p:cNvSpPr>
            <a:spLocks noGrp="1" noChangeArrowheads="1"/>
          </p:cNvSpPr>
          <p:nvPr>
            <p:ph type="body" idx="1"/>
          </p:nvPr>
        </p:nvSpPr>
        <p:spPr>
          <a:xfrm>
            <a:off x="685800" y="1163053"/>
            <a:ext cx="8382000" cy="5410200"/>
          </a:xfrm>
        </p:spPr>
        <p:txBody>
          <a:bodyPr/>
          <a:lstStyle/>
          <a:p>
            <a:pPr eaLnBrk="1" hangingPunct="1">
              <a:buFontTx/>
              <a:buChar char="•"/>
            </a:pPr>
            <a:r>
              <a:rPr lang="en-US" altLang="en-US" sz="2800" dirty="0">
                <a:latin typeface="Calibri" panose="020F0502020204030204" pitchFamily="34" charset="0"/>
                <a:ea typeface="ＭＳ Ｐゴシック" panose="020B0600070205080204" pitchFamily="34" charset="-128"/>
              </a:rPr>
              <a:t>What was the impact of Mikhail Gorbachev’s reforms on the Soviet Union? Was he its savior or its destroyer?</a:t>
            </a:r>
          </a:p>
          <a:p>
            <a:pPr eaLnBrk="1" hangingPunct="1">
              <a:buFontTx/>
              <a:buChar char="•"/>
            </a:pPr>
            <a:r>
              <a:rPr lang="en-US" altLang="en-US" sz="2800" dirty="0">
                <a:latin typeface="Calibri" panose="020F0502020204030204" pitchFamily="34" charset="0"/>
                <a:ea typeface="ＭＳ Ｐゴシック" panose="020B0600070205080204" pitchFamily="34" charset="-128"/>
              </a:rPr>
              <a:t>How did Reagan’s push for weapons development contribute to the Soviet economic collapse?</a:t>
            </a:r>
          </a:p>
          <a:p>
            <a:pPr eaLnBrk="1" hangingPunct="1">
              <a:buFontTx/>
              <a:buChar char="•"/>
            </a:pPr>
            <a:r>
              <a:rPr lang="en-US" altLang="en-US" sz="2800" dirty="0">
                <a:latin typeface="Calibri" panose="020F0502020204030204" pitchFamily="34" charset="0"/>
                <a:ea typeface="ＭＳ Ｐゴシック" panose="020B0600070205080204" pitchFamily="34" charset="-128"/>
              </a:rPr>
              <a:t>What were the chief obstacles in the reunification of Germany? How were these obstacles resolved?</a:t>
            </a:r>
          </a:p>
          <a:p>
            <a:pPr eaLnBrk="1" hangingPunct="1">
              <a:buFontTx/>
              <a:buChar char="•"/>
            </a:pPr>
            <a:r>
              <a:rPr lang="en-US" altLang="en-US" sz="2800" dirty="0">
                <a:latin typeface="Calibri" panose="020F0502020204030204" pitchFamily="34" charset="0"/>
                <a:ea typeface="ＭＳ Ｐゴシック" panose="020B0600070205080204" pitchFamily="34" charset="-128"/>
              </a:rPr>
              <a:t>How has terrorism changed over the last two decades? What forces brought about these changes?</a:t>
            </a:r>
          </a:p>
          <a:p>
            <a:pPr eaLnBrk="1" hangingPunct="1">
              <a:buFontTx/>
              <a:buChar char="•"/>
            </a:pPr>
            <a:r>
              <a:rPr lang="en-US" altLang="en-US" sz="2800" dirty="0">
                <a:latin typeface="Calibri" panose="020F0502020204030204" pitchFamily="34" charset="0"/>
                <a:ea typeface="ＭＳ Ｐゴシック" panose="020B0600070205080204" pitchFamily="34" charset="-128"/>
              </a:rPr>
              <a:t>What unresolved challenges from the past still face Western civilization in the new global age?</a:t>
            </a:r>
          </a:p>
          <a:p>
            <a:pPr eaLnBrk="1" hangingPunct="1"/>
            <a:endParaRPr lang="en-US" altLang="en-US" sz="2800" b="1" dirty="0">
              <a:latin typeface="Calibri" panose="020F0502020204030204" pitchFamily="34" charset="0"/>
              <a:ea typeface="ＭＳ Ｐゴシック" panose="020B0600070205080204"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Revolutionary Era in the USSR</a:t>
            </a:r>
            <a:endParaRPr lang="en-US" dirty="0"/>
          </a:p>
        </p:txBody>
      </p:sp>
      <p:sp>
        <p:nvSpPr>
          <p:cNvPr id="3" name="Content Placeholder 2"/>
          <p:cNvSpPr>
            <a:spLocks noGrp="1"/>
          </p:cNvSpPr>
          <p:nvPr>
            <p:ph idx="1"/>
          </p:nvPr>
        </p:nvSpPr>
        <p:spPr>
          <a:xfrm>
            <a:off x="652463" y="762000"/>
            <a:ext cx="8034337" cy="6172200"/>
          </a:xfrm>
        </p:spPr>
        <p:txBody>
          <a:bodyPr/>
          <a:lstStyle/>
          <a:p>
            <a:pPr lvl="1" eaLnBrk="1" hangingPunct="1">
              <a:buFont typeface="Wingdings" charset="0"/>
              <a:buChar char="§"/>
              <a:defRPr/>
            </a:pPr>
            <a:r>
              <a:rPr lang="en-US" b="1" dirty="0" smtClean="0">
                <a:latin typeface="Calibri" charset="0"/>
              </a:rPr>
              <a:t>Glasnost:</a:t>
            </a:r>
            <a:r>
              <a:rPr lang="en-US" dirty="0" smtClean="0">
                <a:latin typeface="Calibri" charset="0"/>
              </a:rPr>
              <a:t> “Openness”</a:t>
            </a:r>
          </a:p>
          <a:p>
            <a:pPr lvl="2" eaLnBrk="1" hangingPunct="1">
              <a:buFont typeface="Wingdings" charset="0"/>
              <a:buChar char="§"/>
              <a:defRPr/>
            </a:pPr>
            <a:r>
              <a:rPr lang="en-US" dirty="0" smtClean="0">
                <a:latin typeface="Calibri" charset="0"/>
              </a:rPr>
              <a:t>Freedom to openly discuss problems of the USSR without fear</a:t>
            </a:r>
          </a:p>
          <a:p>
            <a:pPr lvl="2" eaLnBrk="1" hangingPunct="1">
              <a:buFont typeface="Wingdings" charset="0"/>
              <a:buChar char="§"/>
              <a:defRPr/>
            </a:pPr>
            <a:r>
              <a:rPr lang="en-US" dirty="0" smtClean="0">
                <a:latin typeface="Calibri" charset="0"/>
              </a:rPr>
              <a:t>Even the </a:t>
            </a:r>
            <a:r>
              <a:rPr lang="en-US" i="1" dirty="0" smtClean="0">
                <a:latin typeface="Calibri" charset="0"/>
              </a:rPr>
              <a:t>Pravda</a:t>
            </a:r>
            <a:r>
              <a:rPr lang="en-US" dirty="0" smtClean="0">
                <a:latin typeface="Calibri" charset="0"/>
              </a:rPr>
              <a:t> reported on corruption and factory conditions.</a:t>
            </a:r>
          </a:p>
          <a:p>
            <a:pPr lvl="2" eaLnBrk="1" hangingPunct="1">
              <a:buFont typeface="Wingdings" charset="0"/>
              <a:buChar char="§"/>
              <a:defRPr/>
            </a:pPr>
            <a:r>
              <a:rPr lang="en-US" dirty="0">
                <a:latin typeface="Calibri" charset="0"/>
              </a:rPr>
              <a:t>Political reforms: separation of state and </a:t>
            </a:r>
            <a:r>
              <a:rPr lang="en-US" dirty="0" smtClean="0">
                <a:latin typeface="Calibri" charset="0"/>
              </a:rPr>
              <a:t>party</a:t>
            </a:r>
          </a:p>
          <a:p>
            <a:pPr lvl="3" eaLnBrk="1" hangingPunct="1">
              <a:buFont typeface="Wingdings" charset="0"/>
              <a:buChar char="§"/>
              <a:defRPr/>
            </a:pPr>
            <a:r>
              <a:rPr lang="en-US" dirty="0" smtClean="0">
                <a:latin typeface="Calibri" charset="0"/>
              </a:rPr>
              <a:t>Democratization: 1988-1989- creation of new Soviet parliament.</a:t>
            </a:r>
          </a:p>
          <a:p>
            <a:pPr lvl="3" eaLnBrk="1" hangingPunct="1">
              <a:buFont typeface="Wingdings" charset="0"/>
              <a:buChar char="§"/>
              <a:defRPr/>
            </a:pPr>
            <a:r>
              <a:rPr lang="en-US" dirty="0" smtClean="0">
                <a:latin typeface="Calibri" charset="0"/>
              </a:rPr>
              <a:t>1990:Legalized other political parties, struck out Article 6, which guaranteed leading role of the Communist Party</a:t>
            </a:r>
          </a:p>
          <a:p>
            <a:pPr lvl="3" eaLnBrk="1" hangingPunct="1">
              <a:buFont typeface="Wingdings" charset="0"/>
              <a:buChar char="§"/>
              <a:defRPr/>
            </a:pPr>
            <a:r>
              <a:rPr lang="en-US" dirty="0" smtClean="0">
                <a:latin typeface="Calibri" charset="0"/>
              </a:rPr>
              <a:t>Established state presidency, separating the Party from the government.</a:t>
            </a:r>
          </a:p>
          <a:p>
            <a:pPr lvl="3" eaLnBrk="1" hangingPunct="1">
              <a:buFont typeface="Wingdings" charset="0"/>
              <a:buChar char="§"/>
              <a:defRPr/>
            </a:pPr>
            <a:r>
              <a:rPr lang="en-US" dirty="0" smtClean="0">
                <a:latin typeface="Calibri" charset="0"/>
              </a:rPr>
              <a:t>1990: Gorbachev become first Soviet President</a:t>
            </a:r>
            <a:endParaRPr lang="en-US" dirty="0">
              <a:latin typeface="Calibri" charset="0"/>
            </a:endParaRPr>
          </a:p>
          <a:p>
            <a:pPr lvl="2" eaLnBrk="1" hangingPunct="1">
              <a:buFont typeface="Wingdings" charset="0"/>
              <a:buChar char="§"/>
              <a:defRPr/>
            </a:pPr>
            <a:r>
              <a:rPr lang="en-US" dirty="0">
                <a:latin typeface="Calibri" charset="0"/>
              </a:rPr>
              <a:t>1988-1990 Emergence of ethnic nationalist movements within the Union of Soviet Socialist </a:t>
            </a:r>
            <a:r>
              <a:rPr lang="en-US" dirty="0" smtClean="0">
                <a:latin typeface="Calibri" charset="0"/>
              </a:rPr>
              <a:t>Republics</a:t>
            </a:r>
          </a:p>
        </p:txBody>
      </p:sp>
    </p:spTree>
    <p:extLst>
      <p:ext uri="{BB962C8B-B14F-4D97-AF65-F5344CB8AC3E}">
        <p14:creationId xmlns:p14="http://schemas.microsoft.com/office/powerpoint/2010/main" val="176479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Revolutionary Era in the USSR</a:t>
            </a:r>
            <a:endParaRPr lang="en-US" dirty="0"/>
          </a:p>
        </p:txBody>
      </p:sp>
      <p:sp>
        <p:nvSpPr>
          <p:cNvPr id="3" name="Content Placeholder 2"/>
          <p:cNvSpPr>
            <a:spLocks noGrp="1"/>
          </p:cNvSpPr>
          <p:nvPr>
            <p:ph idx="1"/>
          </p:nvPr>
        </p:nvSpPr>
        <p:spPr>
          <a:xfrm>
            <a:off x="652463" y="914400"/>
            <a:ext cx="8262937" cy="5638800"/>
          </a:xfrm>
        </p:spPr>
        <p:txBody>
          <a:bodyPr/>
          <a:lstStyle/>
          <a:p>
            <a:pPr eaLnBrk="1" hangingPunct="1">
              <a:buFont typeface="Wingdings" charset="0"/>
              <a:buChar char="§"/>
              <a:defRPr/>
            </a:pPr>
            <a:r>
              <a:rPr lang="en-US" sz="2800" dirty="0">
                <a:latin typeface="Calibri" charset="0"/>
              </a:rPr>
              <a:t>The End of the Soviet </a:t>
            </a:r>
            <a:r>
              <a:rPr lang="en-US" sz="2800" dirty="0" smtClean="0">
                <a:latin typeface="Calibri" charset="0"/>
              </a:rPr>
              <a:t>Union</a:t>
            </a:r>
          </a:p>
          <a:p>
            <a:pPr lvl="1" eaLnBrk="1" hangingPunct="1">
              <a:buFont typeface="Wingdings" charset="0"/>
              <a:buChar char="§"/>
              <a:defRPr/>
            </a:pPr>
            <a:r>
              <a:rPr lang="en-US" sz="2400" dirty="0" smtClean="0">
                <a:latin typeface="Calibri" charset="0"/>
              </a:rPr>
              <a:t>Gorbachev couldn’t deal with problems unleashed by glasnost and perestroika.</a:t>
            </a:r>
            <a:endParaRPr lang="en-US" sz="2400" dirty="0">
              <a:latin typeface="Calibri" charset="0"/>
            </a:endParaRPr>
          </a:p>
          <a:p>
            <a:pPr lvl="1" eaLnBrk="1" hangingPunct="1">
              <a:buFont typeface="Wingdings" charset="0"/>
              <a:buChar char="§"/>
              <a:defRPr/>
            </a:pPr>
            <a:r>
              <a:rPr lang="en-US" sz="2400" dirty="0">
                <a:latin typeface="Calibri" charset="0"/>
              </a:rPr>
              <a:t>Conservative </a:t>
            </a:r>
            <a:r>
              <a:rPr lang="en-US" sz="2400" dirty="0" smtClean="0">
                <a:latin typeface="Calibri" charset="0"/>
              </a:rPr>
              <a:t>reaction</a:t>
            </a:r>
          </a:p>
          <a:p>
            <a:pPr lvl="1" eaLnBrk="1" hangingPunct="1">
              <a:buFont typeface="Wingdings" charset="0"/>
              <a:buChar char="§"/>
              <a:defRPr/>
            </a:pPr>
            <a:r>
              <a:rPr lang="en-US" sz="2400" dirty="0" smtClean="0">
                <a:latin typeface="Calibri" charset="0"/>
              </a:rPr>
              <a:t>August 1991: </a:t>
            </a:r>
            <a:r>
              <a:rPr lang="en-US" sz="2400" dirty="0" err="1" smtClean="0">
                <a:latin typeface="Calibri" charset="0"/>
              </a:rPr>
              <a:t>Gorbi</a:t>
            </a:r>
            <a:r>
              <a:rPr lang="en-US" sz="2400" dirty="0" smtClean="0">
                <a:latin typeface="Calibri" charset="0"/>
              </a:rPr>
              <a:t> is arrested by conservative communists in attempted coup, but </a:t>
            </a:r>
            <a:r>
              <a:rPr lang="en-US" sz="2400" b="1" dirty="0" smtClean="0">
                <a:latin typeface="Calibri" charset="0"/>
              </a:rPr>
              <a:t>Boris Yeltsin </a:t>
            </a:r>
            <a:r>
              <a:rPr lang="en-US" sz="2400" dirty="0" smtClean="0">
                <a:latin typeface="Calibri" charset="0"/>
              </a:rPr>
              <a:t>(president of Russia), along with protestors in Moscow, holds them off. </a:t>
            </a:r>
            <a:endParaRPr lang="en-US" sz="2400" dirty="0">
              <a:latin typeface="Calibri" charset="0"/>
            </a:endParaRPr>
          </a:p>
          <a:p>
            <a:pPr lvl="1" eaLnBrk="1" hangingPunct="1">
              <a:buFont typeface="Wingdings" charset="0"/>
              <a:buChar char="§"/>
              <a:defRPr/>
            </a:pPr>
            <a:r>
              <a:rPr lang="en-US" sz="2400" dirty="0">
                <a:latin typeface="Calibri" charset="0"/>
              </a:rPr>
              <a:t>Independence of the Soviet republics, </a:t>
            </a:r>
            <a:r>
              <a:rPr lang="en-US" sz="2400" dirty="0" smtClean="0">
                <a:latin typeface="Calibri" charset="0"/>
              </a:rPr>
              <a:t>1991</a:t>
            </a:r>
          </a:p>
          <a:p>
            <a:pPr lvl="2" eaLnBrk="1" hangingPunct="1">
              <a:buFont typeface="Wingdings" charset="0"/>
              <a:buChar char="§"/>
              <a:defRPr/>
            </a:pPr>
            <a:r>
              <a:rPr lang="en-US" sz="2000" dirty="0" smtClean="0">
                <a:latin typeface="Calibri" charset="0"/>
              </a:rPr>
              <a:t>One by one, Soviet republics began to declare independence</a:t>
            </a:r>
            <a:endParaRPr lang="en-US" sz="2000" dirty="0">
              <a:latin typeface="Calibri" charset="0"/>
            </a:endParaRPr>
          </a:p>
          <a:p>
            <a:pPr lvl="2" eaLnBrk="1" hangingPunct="1">
              <a:buFont typeface="Wingdings" charset="0"/>
              <a:buChar char="§"/>
              <a:defRPr/>
            </a:pPr>
            <a:r>
              <a:rPr lang="en-US" sz="2000" dirty="0">
                <a:latin typeface="Calibri" charset="0"/>
              </a:rPr>
              <a:t>The creation of the Commonwealth of Independent States</a:t>
            </a:r>
          </a:p>
          <a:p>
            <a:pPr lvl="2" eaLnBrk="1" hangingPunct="1">
              <a:buFont typeface="Wingdings" charset="0"/>
              <a:buChar char="§"/>
              <a:defRPr/>
            </a:pPr>
            <a:r>
              <a:rPr lang="en-US" sz="2000" dirty="0">
                <a:latin typeface="Calibri" charset="0"/>
              </a:rPr>
              <a:t>Resignation of Gorbachev, December </a:t>
            </a:r>
            <a:r>
              <a:rPr lang="en-US" sz="2000" dirty="0" smtClean="0">
                <a:latin typeface="Calibri" charset="0"/>
              </a:rPr>
              <a:t>25, 1991</a:t>
            </a:r>
            <a:endParaRPr lang="en-US" sz="2000" dirty="0">
              <a:latin typeface="Calibri" charset="0"/>
            </a:endParaRPr>
          </a:p>
          <a:p>
            <a:pPr lvl="2" eaLnBrk="1" hangingPunct="1">
              <a:buFont typeface="Wingdings" charset="0"/>
              <a:buChar char="§"/>
              <a:defRPr/>
            </a:pPr>
            <a:r>
              <a:rPr lang="en-US" sz="2000" dirty="0">
                <a:latin typeface="Calibri" charset="0"/>
              </a:rPr>
              <a:t>Leadership passes to Boris Yeltsin, president of Russia, 1991-1999</a:t>
            </a:r>
          </a:p>
          <a:p>
            <a:endParaRPr lang="en-US" sz="2400" dirty="0"/>
          </a:p>
          <a:p>
            <a:endParaRPr lang="en-US" dirty="0"/>
          </a:p>
        </p:txBody>
      </p:sp>
    </p:spTree>
    <p:extLst>
      <p:ext uri="{BB962C8B-B14F-4D97-AF65-F5344CB8AC3E}">
        <p14:creationId xmlns:p14="http://schemas.microsoft.com/office/powerpoint/2010/main" val="124626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30.1 The New Europe</a:t>
            </a:r>
            <a:endParaRPr lang="en-US" dirty="0"/>
          </a:p>
        </p:txBody>
      </p:sp>
      <p:sp>
        <p:nvSpPr>
          <p:cNvPr id="8194" name="TextBox 2"/>
          <p:cNvSpPr txBox="1">
            <a:spLocks noChangeArrowheads="1"/>
          </p:cNvSpPr>
          <p:nvPr/>
        </p:nvSpPr>
        <p:spPr bwMode="auto">
          <a:xfrm>
            <a:off x="7874000" y="6604000"/>
            <a:ext cx="127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Map 30.1 p922</a:t>
            </a:r>
          </a:p>
        </p:txBody>
      </p:sp>
      <p:pic>
        <p:nvPicPr>
          <p:cNvPr id="7173" name="Picture 2" descr="Map shows European countries and their capital cities. &#10;Eastern European countries:&#10;European region of Russia- Moscow&#10;Ukraine- Kiev&#10;Belarus- Minsk&#10;Poland- Warsaw&#10;Bulgaria- Sofia&#10;Czech Republic- Prague&#10;Hungary- Budapest&#10;Moldova- Chisinau&#10;Romania- Bucharest&#10;Slovakia- Bratislava&#10;Western European countries:&#10;Austria- Vienna &#10;Belgium- Brussels &#10;France- Paris&#10;Germany- Berlin &#10;Liechtenstein&#10;Luxembourg- Luxembourg city&#10;Netherlands- Amsterdam&#10;Switzerland- Bern &#10;Ireland- Dublin&#10;United Kingdom- London&#10;Northern European countries:&#10;Norway- Oslo&#10;Sweden- Stockholm&#10;Finland- Helsinki&#10;Estonia- Tallinn&#10;Latvia- Riga&#10;Lithuania- Vilnius&#10;Southern European Countries:&#10;Portugal- Lisbon&#10;Spain- Madrid&#10;Italy- Rome&#10;Slovenia- Ljubljana&#10;Croatia- Zagreb&#10;Bosnia-Herzegovina- Sarajevo&#10;Montenegro- Podgorica&#10;Serbia- Belgrade&#10;Kosovo- Pristina&#10;Albania- Tirana&#10;Macedonia- Skopje&#10;Greece- Athens&#10;" title="MAP 30.1 The New Europ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063" y="806450"/>
            <a:ext cx="8143875"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noChangeArrowheads="1"/>
          </p:cNvSpPr>
          <p:nvPr>
            <p:ph type="title"/>
          </p:nvPr>
        </p:nvSpPr>
        <p:spPr>
          <a:xfrm>
            <a:off x="762000" y="152400"/>
            <a:ext cx="8382000" cy="685800"/>
          </a:xfrm>
        </p:spPr>
        <p:txBody>
          <a:bodyPr/>
          <a:lstStyle/>
          <a:p>
            <a:pPr eaLnBrk="1" hangingPunct="1"/>
            <a:r>
              <a:rPr lang="en-US" altLang="en-US" sz="3600" dirty="0">
                <a:latin typeface="Calibri" panose="020F0502020204030204" pitchFamily="34" charset="0"/>
                <a:ea typeface="ＭＳ Ｐゴシック" panose="020B0600070205080204" pitchFamily="34" charset="-128"/>
              </a:rPr>
              <a:t>The</a:t>
            </a:r>
            <a:r>
              <a:rPr lang="en-US" altLang="en-US" sz="3600" dirty="0">
                <a:solidFill>
                  <a:srgbClr val="FF0000"/>
                </a:solidFill>
                <a:latin typeface="Calibri" panose="020F0502020204030204" pitchFamily="34" charset="0"/>
                <a:ea typeface="ＭＳ Ｐゴシック" panose="020B0600070205080204" pitchFamily="34" charset="-128"/>
              </a:rPr>
              <a:t> </a:t>
            </a:r>
            <a:r>
              <a:rPr lang="en-US" altLang="en-US" sz="3600" dirty="0">
                <a:latin typeface="Calibri" panose="020F0502020204030204" pitchFamily="34" charset="0"/>
                <a:ea typeface="ＭＳ Ｐゴシック" panose="020B0600070205080204" pitchFamily="34" charset="-128"/>
              </a:rPr>
              <a:t>Revolutionary Era </a:t>
            </a:r>
            <a:r>
              <a:rPr lang="en-US" altLang="en-US" sz="3600" dirty="0" smtClean="0">
                <a:latin typeface="Calibri" panose="020F0502020204030204" pitchFamily="34" charset="0"/>
                <a:ea typeface="ＭＳ Ｐゴシック" panose="020B0600070205080204" pitchFamily="34" charset="-128"/>
              </a:rPr>
              <a:t>in </a:t>
            </a:r>
            <a:r>
              <a:rPr lang="en-US" altLang="en-US" sz="3600" dirty="0">
                <a:latin typeface="Calibri" panose="020F0502020204030204" pitchFamily="34" charset="0"/>
                <a:ea typeface="ＭＳ Ｐゴシック" panose="020B0600070205080204" pitchFamily="34" charset="-128"/>
              </a:rPr>
              <a:t>the Soviet </a:t>
            </a:r>
            <a:r>
              <a:rPr lang="en-US" altLang="en-US" sz="3600" dirty="0" smtClean="0">
                <a:latin typeface="Calibri" panose="020F0502020204030204" pitchFamily="34" charset="0"/>
                <a:ea typeface="ＭＳ Ｐゴシック" panose="020B0600070205080204" pitchFamily="34" charset="-128"/>
              </a:rPr>
              <a:t>Union</a:t>
            </a:r>
            <a:endParaRPr lang="en-US" altLang="en-US" sz="3600" dirty="0">
              <a:latin typeface="Calibri" panose="020F0502020204030204" pitchFamily="34" charset="0"/>
              <a:ea typeface="ＭＳ Ｐゴシック" panose="020B0600070205080204" pitchFamily="34" charset="-128"/>
            </a:endParaRPr>
          </a:p>
        </p:txBody>
      </p:sp>
      <p:sp>
        <p:nvSpPr>
          <p:cNvPr id="10243" name="Rectangle 3"/>
          <p:cNvSpPr>
            <a:spLocks noGrp="1" noChangeArrowheads="1"/>
          </p:cNvSpPr>
          <p:nvPr>
            <p:ph type="body" idx="1"/>
          </p:nvPr>
        </p:nvSpPr>
        <p:spPr>
          <a:xfrm>
            <a:off x="762000" y="990600"/>
            <a:ext cx="8153400" cy="5867400"/>
          </a:xfrm>
        </p:spPr>
        <p:txBody>
          <a:bodyPr/>
          <a:lstStyle/>
          <a:p>
            <a:pPr eaLnBrk="1" hangingPunct="1"/>
            <a:r>
              <a:rPr lang="en-US" altLang="en-US" dirty="0">
                <a:latin typeface="Calibri" panose="020F0502020204030204" pitchFamily="34" charset="0"/>
                <a:ea typeface="ＭＳ Ｐゴシック" panose="020B0600070205080204" pitchFamily="34" charset="-128"/>
              </a:rPr>
              <a:t>Historians Debate: Why Did the Soviet Union Collapse</a:t>
            </a:r>
            <a:r>
              <a:rPr lang="en-US" altLang="en-US" dirty="0" smtClean="0">
                <a:latin typeface="Calibri" panose="020F0502020204030204" pitchFamily="34" charset="0"/>
                <a:ea typeface="ＭＳ Ｐゴシック" panose="020B0600070205080204" pitchFamily="34" charset="-128"/>
              </a:rPr>
              <a:t>?</a:t>
            </a:r>
          </a:p>
          <a:p>
            <a:pPr lvl="1" eaLnBrk="1" hangingPunct="1"/>
            <a:r>
              <a:rPr lang="en-US" altLang="en-US" dirty="0" smtClean="0">
                <a:latin typeface="Calibri" panose="020F0502020204030204" pitchFamily="34" charset="0"/>
                <a:ea typeface="ＭＳ Ｐゴシック" panose="020B0600070205080204" pitchFamily="34" charset="-128"/>
              </a:rPr>
              <a:t>Some Americans think Reagan gets the credit</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Economic </a:t>
            </a:r>
            <a:r>
              <a:rPr lang="en-US" altLang="en-US" dirty="0" smtClean="0">
                <a:latin typeface="Calibri" panose="020F0502020204030204" pitchFamily="34" charset="0"/>
                <a:ea typeface="ＭＳ Ｐゴシック" panose="020B0600070205080204" pitchFamily="34" charset="-128"/>
              </a:rPr>
              <a:t>considerations- inefficient economy</a:t>
            </a:r>
          </a:p>
          <a:p>
            <a:pPr lvl="2" eaLnBrk="1" hangingPunct="1"/>
            <a:r>
              <a:rPr lang="en-US" altLang="en-US" dirty="0" smtClean="0">
                <a:latin typeface="Calibri" panose="020F0502020204030204" pitchFamily="34" charset="0"/>
                <a:ea typeface="ＭＳ Ｐゴシック" panose="020B0600070205080204" pitchFamily="34" charset="-128"/>
              </a:rPr>
              <a:t>Lack of innovation and consumer goods, lack of investment in new technology</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Multiethnic character of the </a:t>
            </a:r>
            <a:r>
              <a:rPr lang="en-US" altLang="en-US" dirty="0" smtClean="0">
                <a:latin typeface="Calibri" panose="020F0502020204030204" pitchFamily="34" charset="0"/>
                <a:ea typeface="ＭＳ Ｐゴシック" panose="020B0600070205080204" pitchFamily="34" charset="-128"/>
              </a:rPr>
              <a:t>republics, wanting independence from white-dominated Moscow</a:t>
            </a:r>
            <a:endParaRPr lang="en-US" altLang="en-US" dirty="0">
              <a:latin typeface="Calibri" panose="020F0502020204030204" pitchFamily="34" charset="0"/>
              <a:ea typeface="ＭＳ Ｐゴシック" panose="020B0600070205080204" pitchFamily="34" charset="-128"/>
            </a:endParaRPr>
          </a:p>
          <a:p>
            <a:pPr eaLnBrk="1" hangingPunct="1"/>
            <a:r>
              <a:rPr lang="en-US" altLang="en-US" dirty="0">
                <a:latin typeface="Calibri" panose="020F0502020204030204" pitchFamily="34" charset="0"/>
                <a:ea typeface="ＭＳ Ｐゴシック" panose="020B0600070205080204" pitchFamily="34" charset="-128"/>
              </a:rPr>
              <a:t>The New Russia</a:t>
            </a:r>
          </a:p>
          <a:p>
            <a:pPr lvl="1" eaLnBrk="1" hangingPunct="1"/>
            <a:r>
              <a:rPr lang="en-US" altLang="en-US" dirty="0">
                <a:latin typeface="Calibri" panose="020F0502020204030204" pitchFamily="34" charset="0"/>
                <a:ea typeface="ＭＳ Ｐゴシック" panose="020B0600070205080204" pitchFamily="34" charset="-128"/>
              </a:rPr>
              <a:t>The emergence of a power struggle</a:t>
            </a:r>
          </a:p>
          <a:p>
            <a:pPr lvl="1" eaLnBrk="1" hangingPunct="1"/>
            <a:r>
              <a:rPr lang="en-US" altLang="en-US" dirty="0">
                <a:latin typeface="Calibri" panose="020F0502020204030204" pitchFamily="34" charset="0"/>
                <a:ea typeface="ＭＳ Ｐゴシック" panose="020B0600070205080204" pitchFamily="34" charset="-128"/>
              </a:rPr>
              <a:t>Yeltsin’s attempts to create a pluralistic political system and market economy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4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2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1127</TotalTime>
  <Words>3987</Words>
  <Application>Microsoft Office PowerPoint</Application>
  <PresentationFormat>On-screen Show (4:3)</PresentationFormat>
  <Paragraphs>541</Paragraphs>
  <Slides>58</Slides>
  <Notes>24</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Default Design</vt:lpstr>
      <vt:lpstr>After the Fall:  The Western World in a Global Age  (Since 1985)</vt:lpstr>
      <vt:lpstr>Focus Questions</vt:lpstr>
      <vt:lpstr>With clenched fist, Boris Yeltsin speaks out against an attempted right-wing coup</vt:lpstr>
      <vt:lpstr>PowerPoint Presentation</vt:lpstr>
      <vt:lpstr>Toward a New Western Order</vt:lpstr>
      <vt:lpstr>Revolutionary Era in the USSR</vt:lpstr>
      <vt:lpstr>Revolutionary Era in the USSR</vt:lpstr>
      <vt:lpstr>MAP 30.1 The New Europe</vt:lpstr>
      <vt:lpstr>The Revolutionary Era in the Soviet Union</vt:lpstr>
      <vt:lpstr>Yeltsin Resists a Right-Wing Coup</vt:lpstr>
      <vt:lpstr>The Revolutionary Era in the Soviet Union</vt:lpstr>
      <vt:lpstr>Chechnya</vt:lpstr>
      <vt:lpstr>Eastern Europe: The Revolutions of 1989 and the Collapse of the Communist Order</vt:lpstr>
      <vt:lpstr>A Romanian Revolutionary</vt:lpstr>
      <vt:lpstr>Eastern Europe</vt:lpstr>
      <vt:lpstr>The Reunification of Germany</vt:lpstr>
      <vt:lpstr>Concerts at the Wall</vt:lpstr>
      <vt:lpstr>Graffiti on the Berlin Wall</vt:lpstr>
      <vt:lpstr>And the Wall Came Tumbling Down</vt:lpstr>
      <vt:lpstr>Eastern Europe</vt:lpstr>
      <vt:lpstr>Yugoslavia</vt:lpstr>
      <vt:lpstr>Yugoslavia</vt:lpstr>
      <vt:lpstr>PowerPoint Presentation</vt:lpstr>
      <vt:lpstr>Slobodan Milosevic</vt:lpstr>
      <vt:lpstr>MAP 30.2 The Lands of the Former Yugoslavia, 1995</vt:lpstr>
      <vt:lpstr>CHRONOLOGY The Fall of the Soviet Bloc (Slide 1 of 2)</vt:lpstr>
      <vt:lpstr>CHRONOLOGY The Fall of the Soviet Bloc (Slide 2 of 2)</vt:lpstr>
      <vt:lpstr>Western Europe  and the Search for Unity</vt:lpstr>
      <vt:lpstr>Film &amp; History: The Lives of Others (2006)</vt:lpstr>
      <vt:lpstr>Western Europe and the Search for Unity</vt:lpstr>
      <vt:lpstr>CHRONOLOGY Western Europe Since 1985</vt:lpstr>
      <vt:lpstr>The Unification of Europe</vt:lpstr>
      <vt:lpstr>MAP 30.3 European Union, 2013</vt:lpstr>
      <vt:lpstr>The United States:  Move to the Center</vt:lpstr>
      <vt:lpstr>Contemporary Canada</vt:lpstr>
      <vt:lpstr>Quebec</vt:lpstr>
      <vt:lpstr>After the Cold War: New World Order or Age of Terrorism?</vt:lpstr>
      <vt:lpstr>Reagan and Gorbachev</vt:lpstr>
      <vt:lpstr>An Age of Terrorism?</vt:lpstr>
      <vt:lpstr>Terrorist Attack on the United States</vt:lpstr>
      <vt:lpstr>Terrorist Attack on the World Trade Center  in New York City</vt:lpstr>
      <vt:lpstr>The West and Islam</vt:lpstr>
      <vt:lpstr>Paris Terrorist Attacks </vt:lpstr>
      <vt:lpstr>New Directions in Western Society (Slide 1 of 2)</vt:lpstr>
      <vt:lpstr>New Directions in Western Society (Slide 2 of 2)</vt:lpstr>
      <vt:lpstr>Migrant Crisis in Europe</vt:lpstr>
      <vt:lpstr>Western Culture Today</vt:lpstr>
      <vt:lpstr>Western Culture Today </vt:lpstr>
      <vt:lpstr>Anselm Kiefer, Athanor</vt:lpstr>
      <vt:lpstr>Jeff Koons, Balloon Dog (1994–2006) on exhibition at the Palace of Versailles, France</vt:lpstr>
      <vt:lpstr>Yinka Shonibare, How to Blow Up Two Heads at Once (Gentlemen)</vt:lpstr>
      <vt:lpstr>Toward a Global Civilization:  New Challenges and Hopes</vt:lpstr>
      <vt:lpstr>Global Perspectives:  The New Global Economy: Fast Fashion (Slide 1 of 3)</vt:lpstr>
      <vt:lpstr>Global Perspectives:  The New Global Economy: Fast Fashion (Slide 2 of 3)</vt:lpstr>
      <vt:lpstr>Toward a Global Civilization</vt:lpstr>
      <vt:lpstr>Global Perspectives:  The New Global Economy: Fast Fashion (Slide 3 of 3)</vt:lpstr>
      <vt:lpstr>Chapter Timeline</vt:lpstr>
      <vt:lpstr>Discussion Questions</vt:lpstr>
    </vt:vector>
  </TitlesOfParts>
  <Company>Learning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dc:title>
  <dc:creator>Thomson</dc:creator>
  <cp:lastModifiedBy>dillonp</cp:lastModifiedBy>
  <cp:revision>101</cp:revision>
  <dcterms:created xsi:type="dcterms:W3CDTF">2008-08-28T18:47:09Z</dcterms:created>
  <dcterms:modified xsi:type="dcterms:W3CDTF">2018-05-11T07:14:06Z</dcterms:modified>
</cp:coreProperties>
</file>