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59" r:id="rId6"/>
    <p:sldId id="261" r:id="rId7"/>
    <p:sldId id="262" r:id="rId8"/>
    <p:sldId id="263" r:id="rId9"/>
    <p:sldId id="265" r:id="rId10"/>
    <p:sldId id="264"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D760772F-E77E-402E-9BD5-53D558A5FB5D}" type="datetimeFigureOut">
              <a:rPr lang="en-US" smtClean="0"/>
              <a:t>10/30/2017</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030E56AB-60D7-4EDC-9BC2-C516F568E13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60772F-E77E-402E-9BD5-53D558A5FB5D}" type="datetimeFigureOut">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0E56AB-60D7-4EDC-9BC2-C516F568E13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60772F-E77E-402E-9BD5-53D558A5FB5D}" type="datetimeFigureOut">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0E56AB-60D7-4EDC-9BC2-C516F568E13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60772F-E77E-402E-9BD5-53D558A5FB5D}" type="datetimeFigureOut">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0E56AB-60D7-4EDC-9BC2-C516F568E13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60772F-E77E-402E-9BD5-53D558A5FB5D}" type="datetimeFigureOut">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0E56AB-60D7-4EDC-9BC2-C516F568E13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D760772F-E77E-402E-9BD5-53D558A5FB5D}" type="datetimeFigureOut">
              <a:rPr lang="en-US" smtClean="0"/>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0E56AB-60D7-4EDC-9BC2-C516F568E133}" type="slidenum">
              <a:rPr lang="en-US" smtClean="0"/>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D760772F-E77E-402E-9BD5-53D558A5FB5D}" type="datetimeFigureOut">
              <a:rPr lang="en-US" smtClean="0"/>
              <a:t>10/30/2017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0E56AB-60D7-4EDC-9BC2-C516F568E133}" type="slidenum">
              <a:rPr lang="en-US" smtClean="0"/>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60772F-E77E-402E-9BD5-53D558A5FB5D}" type="datetimeFigureOut">
              <a:rPr lang="en-US" smtClean="0"/>
              <a:t>10/30/2017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0E56AB-60D7-4EDC-9BC2-C516F568E13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60772F-E77E-402E-9BD5-53D558A5FB5D}" type="datetimeFigureOut">
              <a:rPr lang="en-US" smtClean="0"/>
              <a:t>10/30/2017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0E56AB-60D7-4EDC-9BC2-C516F568E13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D760772F-E77E-402E-9BD5-53D558A5FB5D}" type="datetimeFigureOut">
              <a:rPr lang="en-US" smtClean="0"/>
              <a:t>10/30/2017</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030E56AB-60D7-4EDC-9BC2-C516F568E13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D760772F-E77E-402E-9BD5-53D558A5FB5D}" type="datetimeFigureOut">
              <a:rPr lang="en-US" smtClean="0"/>
              <a:t>10/30/2017</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030E56AB-60D7-4EDC-9BC2-C516F568E13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D760772F-E77E-402E-9BD5-53D558A5FB5D}" type="datetimeFigureOut">
              <a:rPr lang="en-US" smtClean="0"/>
              <a:t>10/30/2017</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030E56AB-60D7-4EDC-9BC2-C516F568E13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Document-Based Question Essay</a:t>
            </a:r>
            <a:endParaRPr lang="en-US" dirty="0"/>
          </a:p>
        </p:txBody>
      </p:sp>
      <p:sp>
        <p:nvSpPr>
          <p:cNvPr id="3" name="Subtitle 2"/>
          <p:cNvSpPr>
            <a:spLocks noGrp="1"/>
          </p:cNvSpPr>
          <p:nvPr>
            <p:ph type="subTitle" idx="1"/>
          </p:nvPr>
        </p:nvSpPr>
        <p:spPr/>
        <p:txBody>
          <a:bodyPr/>
          <a:lstStyle/>
          <a:p>
            <a:r>
              <a:rPr lang="en-US" dirty="0" smtClean="0"/>
              <a:t>Writer’s Workshop</a:t>
            </a:r>
            <a:endParaRPr lang="en-US" dirty="0"/>
          </a:p>
        </p:txBody>
      </p:sp>
    </p:spTree>
    <p:extLst>
      <p:ext uri="{BB962C8B-B14F-4D97-AF65-F5344CB8AC3E}">
        <p14:creationId xmlns:p14="http://schemas.microsoft.com/office/powerpoint/2010/main" val="2925370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Points: Documents, Evidence, and Analysis</a:t>
            </a:r>
            <a:endParaRPr lang="en-US" dirty="0"/>
          </a:p>
        </p:txBody>
      </p:sp>
      <p:sp>
        <p:nvSpPr>
          <p:cNvPr id="3" name="Content Placeholder 2"/>
          <p:cNvSpPr>
            <a:spLocks noGrp="1"/>
          </p:cNvSpPr>
          <p:nvPr>
            <p:ph idx="1"/>
          </p:nvPr>
        </p:nvSpPr>
        <p:spPr>
          <a:xfrm>
            <a:off x="1463040" y="2119256"/>
            <a:ext cx="6196405" cy="3976743"/>
          </a:xfrm>
        </p:spPr>
        <p:txBody>
          <a:bodyPr>
            <a:normAutofit/>
          </a:bodyPr>
          <a:lstStyle/>
          <a:p>
            <a:r>
              <a:rPr lang="en-US" dirty="0" smtClean="0"/>
              <a:t>1 Point: DESCRIBE the content of at least </a:t>
            </a:r>
            <a:r>
              <a:rPr lang="en-US" b="1" u="sng" dirty="0" smtClean="0"/>
              <a:t>3</a:t>
            </a:r>
            <a:r>
              <a:rPr lang="en-US" dirty="0" smtClean="0"/>
              <a:t> documents </a:t>
            </a:r>
            <a:r>
              <a:rPr lang="en-US" i="1" dirty="0" smtClean="0"/>
              <a:t>correctly</a:t>
            </a:r>
            <a:r>
              <a:rPr lang="en-US" dirty="0" smtClean="0"/>
              <a:t> to address the topic of the prompt. </a:t>
            </a:r>
            <a:endParaRPr lang="en-US" dirty="0"/>
          </a:p>
          <a:p>
            <a:pPr lvl="1"/>
            <a:r>
              <a:rPr lang="en-US" dirty="0" smtClean="0"/>
              <a:t>You should NOT quote the document. That will earn 0 points.</a:t>
            </a:r>
          </a:p>
          <a:p>
            <a:pPr lvl="1"/>
            <a:r>
              <a:rPr lang="en-US" dirty="0" smtClean="0"/>
              <a:t>The reader knows what the document says- they want to see if you know!</a:t>
            </a:r>
          </a:p>
          <a:p>
            <a:pPr lvl="1"/>
            <a:r>
              <a:rPr lang="en-US" dirty="0" smtClean="0"/>
              <a:t>Make a </a:t>
            </a:r>
            <a:r>
              <a:rPr lang="en-US" b="1" dirty="0" smtClean="0"/>
              <a:t>specific</a:t>
            </a:r>
            <a:r>
              <a:rPr lang="en-US" dirty="0" smtClean="0"/>
              <a:t> reference to the document’s content. Mention the speaker/author by name and include the document number.</a:t>
            </a:r>
          </a:p>
          <a:p>
            <a:pPr lvl="1"/>
            <a:endParaRPr lang="en-US" dirty="0"/>
          </a:p>
        </p:txBody>
      </p:sp>
    </p:spTree>
    <p:extLst>
      <p:ext uri="{BB962C8B-B14F-4D97-AF65-F5344CB8AC3E}">
        <p14:creationId xmlns:p14="http://schemas.microsoft.com/office/powerpoint/2010/main" val="316567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Points: Documents, Evidence, and Analysis</a:t>
            </a:r>
            <a:endParaRPr lang="en-US" dirty="0"/>
          </a:p>
        </p:txBody>
      </p:sp>
      <p:sp>
        <p:nvSpPr>
          <p:cNvPr id="3" name="Content Placeholder 2"/>
          <p:cNvSpPr>
            <a:spLocks noGrp="1"/>
          </p:cNvSpPr>
          <p:nvPr>
            <p:ph idx="1"/>
          </p:nvPr>
        </p:nvSpPr>
        <p:spPr>
          <a:xfrm>
            <a:off x="1463040" y="2119256"/>
            <a:ext cx="6196405" cy="4205344"/>
          </a:xfrm>
        </p:spPr>
        <p:txBody>
          <a:bodyPr>
            <a:normAutofit fontScale="92500" lnSpcReduction="10000"/>
          </a:bodyPr>
          <a:lstStyle/>
          <a:p>
            <a:r>
              <a:rPr lang="en-US" dirty="0" smtClean="0"/>
              <a:t>1 Point: SUPPORTS an argument in response to the prompt using at least 6 documents.</a:t>
            </a:r>
          </a:p>
          <a:p>
            <a:pPr lvl="1"/>
            <a:r>
              <a:rPr lang="en-US" dirty="0" smtClean="0"/>
              <a:t>These documents should meet (and exceed) the standard set for the description point.</a:t>
            </a:r>
          </a:p>
          <a:p>
            <a:pPr lvl="1"/>
            <a:r>
              <a:rPr lang="en-US" dirty="0" smtClean="0"/>
              <a:t>Not just what the document says, but how can it be used to support your argument??</a:t>
            </a:r>
          </a:p>
          <a:p>
            <a:pPr lvl="2"/>
            <a:r>
              <a:rPr lang="en-US" dirty="0" smtClean="0"/>
              <a:t>Analysis</a:t>
            </a:r>
          </a:p>
          <a:p>
            <a:pPr lvl="2"/>
            <a:r>
              <a:rPr lang="en-US" dirty="0" smtClean="0"/>
              <a:t>This is where “grouping” comes in handy.  </a:t>
            </a:r>
          </a:p>
          <a:p>
            <a:pPr lvl="2"/>
            <a:r>
              <a:rPr lang="en-US" dirty="0" smtClean="0"/>
              <a:t>Use topic sentences for paragraphs. </a:t>
            </a:r>
          </a:p>
          <a:p>
            <a:pPr lvl="2"/>
            <a:r>
              <a:rPr lang="en-US" dirty="0" smtClean="0"/>
              <a:t>If you get this point, you automatically get the previous point (description).</a:t>
            </a:r>
          </a:p>
          <a:p>
            <a:pPr lvl="1"/>
            <a:r>
              <a:rPr lang="en-US" dirty="0" smtClean="0"/>
              <a:t>You should use all 7 documents in case you get one wrong (as insurance!)</a:t>
            </a:r>
            <a:endParaRPr lang="en-US" dirty="0"/>
          </a:p>
        </p:txBody>
      </p:sp>
    </p:spTree>
    <p:extLst>
      <p:ext uri="{BB962C8B-B14F-4D97-AF65-F5344CB8AC3E}">
        <p14:creationId xmlns:p14="http://schemas.microsoft.com/office/powerpoint/2010/main" val="4030241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85800"/>
            <a:ext cx="6965245" cy="935018"/>
          </a:xfrm>
        </p:spPr>
        <p:txBody>
          <a:bodyPr>
            <a:normAutofit fontScale="90000"/>
          </a:bodyPr>
          <a:lstStyle/>
          <a:p>
            <a:r>
              <a:rPr lang="en-US" dirty="0"/>
              <a:t>3 Points: Documents, Evidence, and Analysis</a:t>
            </a:r>
          </a:p>
        </p:txBody>
      </p:sp>
      <p:sp>
        <p:nvSpPr>
          <p:cNvPr id="3" name="Content Placeholder 2"/>
          <p:cNvSpPr>
            <a:spLocks noGrp="1"/>
          </p:cNvSpPr>
          <p:nvPr>
            <p:ph idx="1"/>
          </p:nvPr>
        </p:nvSpPr>
        <p:spPr>
          <a:xfrm>
            <a:off x="990600" y="1905000"/>
            <a:ext cx="7162800" cy="4419600"/>
          </a:xfrm>
        </p:spPr>
        <p:txBody>
          <a:bodyPr>
            <a:normAutofit fontScale="92500"/>
          </a:bodyPr>
          <a:lstStyle/>
          <a:p>
            <a:r>
              <a:rPr lang="en-US" dirty="0" smtClean="0"/>
              <a:t>1 Point: EXPLAIN in at least 3 documents HOW or WHY the document’s </a:t>
            </a:r>
            <a:r>
              <a:rPr lang="en-US" u="sng" dirty="0" smtClean="0"/>
              <a:t>point of view</a:t>
            </a:r>
            <a:r>
              <a:rPr lang="en-US" dirty="0" smtClean="0"/>
              <a:t>, </a:t>
            </a:r>
            <a:r>
              <a:rPr lang="en-US" u="sng" dirty="0" smtClean="0"/>
              <a:t>purpose</a:t>
            </a:r>
            <a:r>
              <a:rPr lang="en-US" dirty="0" smtClean="0"/>
              <a:t>, </a:t>
            </a:r>
            <a:r>
              <a:rPr lang="en-US" u="sng" dirty="0" smtClean="0"/>
              <a:t>historical situation</a:t>
            </a:r>
            <a:r>
              <a:rPr lang="en-US" dirty="0" smtClean="0"/>
              <a:t>, and/or </a:t>
            </a:r>
            <a:r>
              <a:rPr lang="en-US" u="sng" dirty="0" smtClean="0"/>
              <a:t>audience</a:t>
            </a:r>
            <a:r>
              <a:rPr lang="en-US" dirty="0" smtClean="0"/>
              <a:t> is relevant to an argument.  </a:t>
            </a:r>
          </a:p>
          <a:p>
            <a:r>
              <a:rPr lang="en-US" dirty="0" smtClean="0"/>
              <a:t>This “humanizes” the documents</a:t>
            </a:r>
          </a:p>
          <a:p>
            <a:r>
              <a:rPr lang="en-US" dirty="0" smtClean="0"/>
              <a:t>Only one of these types needs to be used.</a:t>
            </a:r>
          </a:p>
          <a:p>
            <a:r>
              <a:rPr lang="en-US" b="1" dirty="0" smtClean="0"/>
              <a:t>Point of view</a:t>
            </a:r>
            <a:r>
              <a:rPr lang="en-US" dirty="0" smtClean="0"/>
              <a:t>: who and what are they?</a:t>
            </a:r>
          </a:p>
          <a:p>
            <a:r>
              <a:rPr lang="en-US" b="1" dirty="0" smtClean="0"/>
              <a:t>Purpose</a:t>
            </a:r>
            <a:r>
              <a:rPr lang="en-US" dirty="0" smtClean="0"/>
              <a:t>: what do they want the audience to believe?</a:t>
            </a:r>
          </a:p>
          <a:p>
            <a:r>
              <a:rPr lang="en-US" b="1" dirty="0" smtClean="0"/>
              <a:t>Historical situation</a:t>
            </a:r>
            <a:r>
              <a:rPr lang="en-US" dirty="0" smtClean="0"/>
              <a:t>: additional background to the document itself (different point from outside info/contextualization).</a:t>
            </a:r>
          </a:p>
          <a:p>
            <a:r>
              <a:rPr lang="en-US" b="1" dirty="0" smtClean="0"/>
              <a:t>Audience</a:t>
            </a:r>
            <a:r>
              <a:rPr lang="en-US" dirty="0" smtClean="0"/>
              <a:t>: who is the intended audience for the doc?</a:t>
            </a:r>
          </a:p>
          <a:p>
            <a:endParaRPr lang="en-US" dirty="0" smtClean="0"/>
          </a:p>
          <a:p>
            <a:endParaRPr lang="en-US" dirty="0" smtClean="0"/>
          </a:p>
          <a:p>
            <a:endParaRPr lang="en-US" dirty="0"/>
          </a:p>
        </p:txBody>
      </p:sp>
    </p:spTree>
    <p:extLst>
      <p:ext uri="{BB962C8B-B14F-4D97-AF65-F5344CB8AC3E}">
        <p14:creationId xmlns:p14="http://schemas.microsoft.com/office/powerpoint/2010/main" val="3117662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Point: Outside Evidence</a:t>
            </a:r>
            <a:endParaRPr lang="en-US" dirty="0"/>
          </a:p>
        </p:txBody>
      </p:sp>
      <p:sp>
        <p:nvSpPr>
          <p:cNvPr id="3" name="Content Placeholder 2"/>
          <p:cNvSpPr>
            <a:spLocks noGrp="1"/>
          </p:cNvSpPr>
          <p:nvPr>
            <p:ph idx="1"/>
          </p:nvPr>
        </p:nvSpPr>
        <p:spPr>
          <a:xfrm>
            <a:off x="990600" y="2119256"/>
            <a:ext cx="7162800" cy="3976743"/>
          </a:xfrm>
        </p:spPr>
        <p:txBody>
          <a:bodyPr>
            <a:normAutofit fontScale="92500" lnSpcReduction="20000"/>
          </a:bodyPr>
          <a:lstStyle/>
          <a:p>
            <a:r>
              <a:rPr lang="en-US" dirty="0" smtClean="0"/>
              <a:t>Use at least one additional piece of </a:t>
            </a:r>
            <a:r>
              <a:rPr lang="en-US" i="1" u="sng" dirty="0" smtClean="0"/>
              <a:t>specific</a:t>
            </a:r>
            <a:r>
              <a:rPr lang="en-US" dirty="0" smtClean="0"/>
              <a:t> historical evidence (beyond what is found in the documents) relevant to the argument.</a:t>
            </a:r>
          </a:p>
          <a:p>
            <a:pPr lvl="1"/>
            <a:r>
              <a:rPr lang="en-US" dirty="0" smtClean="0"/>
              <a:t>Cannot “double-dip” with contextualization point. </a:t>
            </a:r>
          </a:p>
          <a:p>
            <a:pPr lvl="1"/>
            <a:r>
              <a:rPr lang="en-US" dirty="0" smtClean="0"/>
              <a:t>Must describe the evidence and must use more than a phrase or reference.</a:t>
            </a:r>
          </a:p>
          <a:p>
            <a:pPr lvl="1"/>
            <a:r>
              <a:rPr lang="en-US" b="1" i="1" dirty="0" smtClean="0"/>
              <a:t>Must support the argument-  can’t just be a random “namedrop”.</a:t>
            </a:r>
          </a:p>
          <a:p>
            <a:pPr lvl="1"/>
            <a:r>
              <a:rPr lang="en-US" b="1" i="1" dirty="0" smtClean="0"/>
              <a:t>More than one sentence- be specific, not vague!</a:t>
            </a:r>
          </a:p>
          <a:p>
            <a:pPr lvl="1"/>
            <a:r>
              <a:rPr lang="en-US" dirty="0" smtClean="0"/>
              <a:t>This should actually be easy- the documents leave “gaps” of knowledge. They do this on purpose to make it easy for you!</a:t>
            </a:r>
          </a:p>
          <a:p>
            <a:pPr lvl="1"/>
            <a:r>
              <a:rPr lang="en-US" dirty="0" smtClean="0"/>
              <a:t>However, this point can sometimes be forgotten in the “rush” to finish the essay. </a:t>
            </a:r>
          </a:p>
          <a:p>
            <a:pPr lvl="1"/>
            <a:endParaRPr lang="en-US" dirty="0"/>
          </a:p>
        </p:txBody>
      </p:sp>
    </p:spTree>
    <p:extLst>
      <p:ext uri="{BB962C8B-B14F-4D97-AF65-F5344CB8AC3E}">
        <p14:creationId xmlns:p14="http://schemas.microsoft.com/office/powerpoint/2010/main" val="1978739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17583"/>
            <a:ext cx="7391399" cy="858818"/>
          </a:xfrm>
        </p:spPr>
        <p:txBody>
          <a:bodyPr>
            <a:normAutofit fontScale="90000"/>
          </a:bodyPr>
          <a:lstStyle/>
          <a:p>
            <a:r>
              <a:rPr lang="en-US" dirty="0" smtClean="0"/>
              <a:t>1 Point: Complex Understanding</a:t>
            </a:r>
            <a:endParaRPr lang="en-US" dirty="0"/>
          </a:p>
        </p:txBody>
      </p:sp>
      <p:sp>
        <p:nvSpPr>
          <p:cNvPr id="3" name="Content Placeholder 2"/>
          <p:cNvSpPr>
            <a:spLocks noGrp="1"/>
          </p:cNvSpPr>
          <p:nvPr>
            <p:ph idx="1"/>
          </p:nvPr>
        </p:nvSpPr>
        <p:spPr>
          <a:xfrm>
            <a:off x="1066800" y="1752600"/>
            <a:ext cx="7010400" cy="4495800"/>
          </a:xfrm>
        </p:spPr>
        <p:txBody>
          <a:bodyPr>
            <a:normAutofit fontScale="85000" lnSpcReduction="10000"/>
          </a:bodyPr>
          <a:lstStyle/>
          <a:p>
            <a:r>
              <a:rPr lang="en-US" dirty="0" smtClean="0"/>
              <a:t>Demonstrate a complex understanding of historical development that is the focus of the prompt, using evidence to corroborate, qualify, or modify an argument that addresses the question.</a:t>
            </a:r>
          </a:p>
          <a:p>
            <a:r>
              <a:rPr lang="en-US" dirty="0" smtClean="0"/>
              <a:t>Must be part of the argument, not just a phrase or reference.</a:t>
            </a:r>
          </a:p>
          <a:p>
            <a:pPr lvl="1"/>
            <a:r>
              <a:rPr lang="en-US" dirty="0" smtClean="0"/>
              <a:t>Explain nuance by looking at various variables</a:t>
            </a:r>
          </a:p>
          <a:p>
            <a:pPr lvl="1"/>
            <a:r>
              <a:rPr lang="en-US" dirty="0" smtClean="0"/>
              <a:t>Explain both similarity and difference, or both continuity and change, or both cause and effect.</a:t>
            </a:r>
          </a:p>
          <a:p>
            <a:pPr lvl="1"/>
            <a:r>
              <a:rPr lang="en-US" dirty="0" smtClean="0"/>
              <a:t>Explain relevant, insightful connections within and across periods.</a:t>
            </a:r>
          </a:p>
          <a:p>
            <a:pPr lvl="1"/>
            <a:r>
              <a:rPr lang="en-US" dirty="0" smtClean="0"/>
              <a:t>Confirm validity of argument by corroborating with other perspectives</a:t>
            </a:r>
          </a:p>
          <a:p>
            <a:pPr lvl="1"/>
            <a:r>
              <a:rPr lang="en-US" dirty="0" smtClean="0"/>
              <a:t>Qualify or modify an argument by considering diverse/alternative views of evidence</a:t>
            </a:r>
          </a:p>
          <a:p>
            <a:pPr lvl="1"/>
            <a:r>
              <a:rPr lang="en-US" dirty="0" smtClean="0"/>
              <a:t>Put documents in “conversation” with each other.</a:t>
            </a:r>
          </a:p>
          <a:p>
            <a:pPr lvl="1"/>
            <a:endParaRPr lang="en-US" dirty="0" smtClean="0"/>
          </a:p>
          <a:p>
            <a:endParaRPr lang="en-US" dirty="0"/>
          </a:p>
        </p:txBody>
      </p:sp>
    </p:spTree>
    <p:extLst>
      <p:ext uri="{BB962C8B-B14F-4D97-AF65-F5344CB8AC3E}">
        <p14:creationId xmlns:p14="http://schemas.microsoft.com/office/powerpoint/2010/main" val="1256815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DBQ?</a:t>
            </a:r>
            <a:endParaRPr lang="en-US" dirty="0"/>
          </a:p>
        </p:txBody>
      </p:sp>
      <p:sp>
        <p:nvSpPr>
          <p:cNvPr id="3" name="Content Placeholder 2"/>
          <p:cNvSpPr>
            <a:spLocks noGrp="1"/>
          </p:cNvSpPr>
          <p:nvPr>
            <p:ph idx="1"/>
          </p:nvPr>
        </p:nvSpPr>
        <p:spPr/>
        <p:txBody>
          <a:bodyPr>
            <a:normAutofit/>
          </a:bodyPr>
          <a:lstStyle/>
          <a:p>
            <a:r>
              <a:rPr lang="en-US" dirty="0" smtClean="0"/>
              <a:t>An essay that presents a prompt with a </a:t>
            </a:r>
            <a:r>
              <a:rPr lang="en-US" u="sng" dirty="0" smtClean="0"/>
              <a:t>task</a:t>
            </a:r>
            <a:r>
              <a:rPr lang="en-US" dirty="0" smtClean="0"/>
              <a:t> that demands a </a:t>
            </a:r>
            <a:r>
              <a:rPr lang="en-US" i="1" dirty="0" smtClean="0"/>
              <a:t>complex thesis </a:t>
            </a:r>
            <a:r>
              <a:rPr lang="en-US" dirty="0" smtClean="0"/>
              <a:t>and use of evidence.</a:t>
            </a:r>
          </a:p>
          <a:p>
            <a:r>
              <a:rPr lang="en-US" dirty="0" smtClean="0"/>
              <a:t>1 question, Topic 1600-2001</a:t>
            </a:r>
          </a:p>
          <a:p>
            <a:r>
              <a:rPr lang="en-US" dirty="0" smtClean="0"/>
              <a:t>60 minutes</a:t>
            </a:r>
          </a:p>
          <a:p>
            <a:r>
              <a:rPr lang="en-US" dirty="0" smtClean="0"/>
              <a:t>7 documents</a:t>
            </a:r>
          </a:p>
          <a:p>
            <a:r>
              <a:rPr lang="en-US" dirty="0" smtClean="0"/>
              <a:t>25% of overall grade</a:t>
            </a:r>
          </a:p>
          <a:p>
            <a:r>
              <a:rPr lang="en-US" dirty="0" smtClean="0"/>
              <a:t>Scored out of 7 points. </a:t>
            </a:r>
            <a:endParaRPr lang="en-US" dirty="0"/>
          </a:p>
        </p:txBody>
      </p:sp>
    </p:spTree>
    <p:extLst>
      <p:ext uri="{BB962C8B-B14F-4D97-AF65-F5344CB8AC3E}">
        <p14:creationId xmlns:p14="http://schemas.microsoft.com/office/powerpoint/2010/main" val="1721724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Point: Contextualization</a:t>
            </a:r>
            <a:endParaRPr lang="en-US" dirty="0"/>
          </a:p>
        </p:txBody>
      </p:sp>
      <p:sp>
        <p:nvSpPr>
          <p:cNvPr id="3" name="Content Placeholder 2"/>
          <p:cNvSpPr>
            <a:spLocks noGrp="1"/>
          </p:cNvSpPr>
          <p:nvPr>
            <p:ph idx="1"/>
          </p:nvPr>
        </p:nvSpPr>
        <p:spPr>
          <a:xfrm>
            <a:off x="1463040" y="2119256"/>
            <a:ext cx="6196405" cy="4052943"/>
          </a:xfrm>
        </p:spPr>
        <p:txBody>
          <a:bodyPr>
            <a:normAutofit/>
          </a:bodyPr>
          <a:lstStyle/>
          <a:p>
            <a:r>
              <a:rPr lang="en-US" dirty="0" smtClean="0"/>
              <a:t>Describes broader historical context relevant to the prompt.</a:t>
            </a:r>
          </a:p>
          <a:p>
            <a:pPr lvl="1"/>
            <a:r>
              <a:rPr lang="en-US" dirty="0" smtClean="0"/>
              <a:t>Must be related to the prompt, not a random event. </a:t>
            </a:r>
          </a:p>
          <a:p>
            <a:pPr lvl="1"/>
            <a:r>
              <a:rPr lang="en-US" dirty="0" smtClean="0"/>
              <a:t>Must relate to the topic of the prompt to broader historical events, developments, and processes that occurred before, during, or continue after the time frame of the question. </a:t>
            </a:r>
          </a:p>
          <a:p>
            <a:pPr lvl="1"/>
            <a:r>
              <a:rPr lang="en-US" dirty="0" smtClean="0"/>
              <a:t>Point is not awarded for a mere phrase or reference. </a:t>
            </a:r>
            <a:endParaRPr lang="en-US" dirty="0"/>
          </a:p>
        </p:txBody>
      </p:sp>
    </p:spTree>
    <p:extLst>
      <p:ext uri="{BB962C8B-B14F-4D97-AF65-F5344CB8AC3E}">
        <p14:creationId xmlns:p14="http://schemas.microsoft.com/office/powerpoint/2010/main" val="3995592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Contextualization</a:t>
            </a:r>
            <a:endParaRPr lang="en-US" dirty="0"/>
          </a:p>
        </p:txBody>
      </p:sp>
      <p:sp>
        <p:nvSpPr>
          <p:cNvPr id="3" name="Content Placeholder 2"/>
          <p:cNvSpPr>
            <a:spLocks noGrp="1"/>
          </p:cNvSpPr>
          <p:nvPr>
            <p:ph idx="1"/>
          </p:nvPr>
        </p:nvSpPr>
        <p:spPr>
          <a:xfrm>
            <a:off x="1143000" y="1905000"/>
            <a:ext cx="6934200" cy="4038599"/>
          </a:xfrm>
        </p:spPr>
        <p:txBody>
          <a:bodyPr>
            <a:normAutofit fontScale="92500"/>
          </a:bodyPr>
          <a:lstStyle/>
          <a:p>
            <a:r>
              <a:rPr lang="en-US" dirty="0" smtClean="0"/>
              <a:t>Background- assume the reader doesn’t know anything. What would they need to know to make sense of the topic?</a:t>
            </a:r>
          </a:p>
          <a:p>
            <a:pPr lvl="1"/>
            <a:r>
              <a:rPr lang="en-US" dirty="0" smtClean="0"/>
              <a:t>But, do not go into an encyclopedic history of the topic either. Stay relevant.</a:t>
            </a:r>
          </a:p>
          <a:p>
            <a:r>
              <a:rPr lang="en-US" dirty="0" smtClean="0"/>
              <a:t>IT IS THE LINK BETWEEN YOUR PROMPT AND YOUR THESIS and gives your thesis something to sink its teeth into. </a:t>
            </a:r>
          </a:p>
          <a:p>
            <a:r>
              <a:rPr lang="en-US" dirty="0" smtClean="0"/>
              <a:t>You </a:t>
            </a:r>
            <a:r>
              <a:rPr lang="en-US" i="1" dirty="0" smtClean="0"/>
              <a:t>should</a:t>
            </a:r>
            <a:r>
              <a:rPr lang="en-US" dirty="0" smtClean="0"/>
              <a:t> place it in your introduction before your thesis, but can be woven throughout your essay. </a:t>
            </a:r>
          </a:p>
          <a:p>
            <a:r>
              <a:rPr lang="en-US" dirty="0" smtClean="0"/>
              <a:t>Should be MULTIPLE SENTENCES.</a:t>
            </a:r>
          </a:p>
        </p:txBody>
      </p:sp>
    </p:spTree>
    <p:extLst>
      <p:ext uri="{BB962C8B-B14F-4D97-AF65-F5344CB8AC3E}">
        <p14:creationId xmlns:p14="http://schemas.microsoft.com/office/powerpoint/2010/main" val="818508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Point: Thesis/Claim</a:t>
            </a:r>
            <a:endParaRPr lang="en-US" dirty="0"/>
          </a:p>
        </p:txBody>
      </p:sp>
      <p:sp>
        <p:nvSpPr>
          <p:cNvPr id="3" name="Content Placeholder 2"/>
          <p:cNvSpPr>
            <a:spLocks noGrp="1"/>
          </p:cNvSpPr>
          <p:nvPr>
            <p:ph idx="1"/>
          </p:nvPr>
        </p:nvSpPr>
        <p:spPr/>
        <p:txBody>
          <a:bodyPr/>
          <a:lstStyle/>
          <a:p>
            <a:r>
              <a:rPr lang="en-US" dirty="0" smtClean="0"/>
              <a:t>Responds to the prompt with </a:t>
            </a:r>
            <a:r>
              <a:rPr lang="en-US" b="1" u="sng" dirty="0" smtClean="0"/>
              <a:t>historically defensible claim</a:t>
            </a:r>
            <a:r>
              <a:rPr lang="en-US" dirty="0" smtClean="0"/>
              <a:t> that establishes a line of reasoning. </a:t>
            </a:r>
          </a:p>
          <a:p>
            <a:pPr lvl="1"/>
            <a:r>
              <a:rPr lang="en-US" dirty="0" smtClean="0"/>
              <a:t>Must respond to the whole prompt (all parts of it), rather than just restate or rephrase the prompt. </a:t>
            </a:r>
          </a:p>
          <a:p>
            <a:pPr lvl="1"/>
            <a:r>
              <a:rPr lang="en-US" dirty="0" smtClean="0"/>
              <a:t>Must consist of one or more sentences located in one place, either in the introduction or the conclusion. </a:t>
            </a:r>
            <a:endParaRPr lang="en-US" dirty="0"/>
          </a:p>
        </p:txBody>
      </p:sp>
    </p:spTree>
    <p:extLst>
      <p:ext uri="{BB962C8B-B14F-4D97-AF65-F5344CB8AC3E}">
        <p14:creationId xmlns:p14="http://schemas.microsoft.com/office/powerpoint/2010/main" val="2558916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935018"/>
          </a:xfrm>
        </p:spPr>
        <p:txBody>
          <a:bodyPr/>
          <a:lstStyle/>
          <a:p>
            <a:r>
              <a:rPr lang="en-US" dirty="0" smtClean="0"/>
              <a:t>The Thesis</a:t>
            </a:r>
            <a:endParaRPr lang="en-US" dirty="0"/>
          </a:p>
        </p:txBody>
      </p:sp>
      <p:sp>
        <p:nvSpPr>
          <p:cNvPr id="3" name="Content Placeholder 2"/>
          <p:cNvSpPr>
            <a:spLocks noGrp="1"/>
          </p:cNvSpPr>
          <p:nvPr>
            <p:ph idx="1"/>
          </p:nvPr>
        </p:nvSpPr>
        <p:spPr>
          <a:xfrm>
            <a:off x="990600" y="1828800"/>
            <a:ext cx="6934200" cy="3894269"/>
          </a:xfrm>
        </p:spPr>
        <p:txBody>
          <a:bodyPr>
            <a:normAutofit lnSpcReduction="10000"/>
          </a:bodyPr>
          <a:lstStyle/>
          <a:p>
            <a:r>
              <a:rPr lang="en-US" dirty="0" smtClean="0"/>
              <a:t>Historically defensible = historically accurate</a:t>
            </a:r>
          </a:p>
          <a:p>
            <a:r>
              <a:rPr lang="en-US" dirty="0" smtClean="0"/>
              <a:t>Establish a line of reasoning by:</a:t>
            </a:r>
          </a:p>
          <a:p>
            <a:pPr lvl="1"/>
            <a:r>
              <a:rPr lang="en-US" dirty="0" smtClean="0"/>
              <a:t>Previewing multiple points you will discuss. </a:t>
            </a:r>
          </a:p>
          <a:p>
            <a:pPr lvl="1"/>
            <a:r>
              <a:rPr lang="en-US" dirty="0" smtClean="0"/>
              <a:t>This gives you something to develop.</a:t>
            </a:r>
          </a:p>
          <a:p>
            <a:pPr lvl="1"/>
            <a:r>
              <a:rPr lang="en-US" dirty="0" smtClean="0"/>
              <a:t>It provides a roadmap- these points will be the body paragraphs of your essay.</a:t>
            </a:r>
          </a:p>
          <a:p>
            <a:pPr lvl="1"/>
            <a:r>
              <a:rPr lang="en-US" dirty="0" smtClean="0"/>
              <a:t>In the DBQ, you will </a:t>
            </a:r>
            <a:r>
              <a:rPr lang="en-US" i="1" dirty="0" smtClean="0"/>
              <a:t>use the documents</a:t>
            </a:r>
            <a:r>
              <a:rPr lang="en-US" dirty="0" smtClean="0"/>
              <a:t> to make these points. </a:t>
            </a:r>
          </a:p>
          <a:p>
            <a:pPr lvl="1"/>
            <a:r>
              <a:rPr lang="en-US" dirty="0" smtClean="0"/>
              <a:t>In the </a:t>
            </a:r>
            <a:r>
              <a:rPr lang="en-US" dirty="0"/>
              <a:t>i</a:t>
            </a:r>
            <a:r>
              <a:rPr lang="en-US" dirty="0" smtClean="0"/>
              <a:t>ntroduction or conclusion, as long as it’s all in one place. </a:t>
            </a:r>
            <a:endParaRPr lang="en-US" dirty="0"/>
          </a:p>
        </p:txBody>
      </p:sp>
    </p:spTree>
    <p:extLst>
      <p:ext uri="{BB962C8B-B14F-4D97-AF65-F5344CB8AC3E}">
        <p14:creationId xmlns:p14="http://schemas.microsoft.com/office/powerpoint/2010/main" val="2818034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thesis</a:t>
            </a:r>
            <a:endParaRPr lang="en-US" dirty="0"/>
          </a:p>
        </p:txBody>
      </p:sp>
      <p:sp>
        <p:nvSpPr>
          <p:cNvPr id="3" name="Content Placeholder 2"/>
          <p:cNvSpPr>
            <a:spLocks noGrp="1"/>
          </p:cNvSpPr>
          <p:nvPr>
            <p:ph idx="1"/>
          </p:nvPr>
        </p:nvSpPr>
        <p:spPr>
          <a:xfrm>
            <a:off x="990600" y="2119256"/>
            <a:ext cx="7086600" cy="3976743"/>
          </a:xfrm>
        </p:spPr>
        <p:txBody>
          <a:bodyPr/>
          <a:lstStyle/>
          <a:p>
            <a:r>
              <a:rPr lang="en-US" b="1" dirty="0" smtClean="0"/>
              <a:t>Prompt</a:t>
            </a:r>
            <a:r>
              <a:rPr lang="en-US" dirty="0" smtClean="0"/>
              <a:t>: Evaluate the extent to which the invention of the printing press altered the lives of Europeans.</a:t>
            </a:r>
          </a:p>
          <a:p>
            <a:r>
              <a:rPr lang="en-US" b="1" dirty="0" smtClean="0"/>
              <a:t>Unacceptable thesis</a:t>
            </a:r>
            <a:r>
              <a:rPr lang="en-US" dirty="0" smtClean="0"/>
              <a:t>: The printing press altered the lives of Europeans in a lot of different ways.</a:t>
            </a:r>
          </a:p>
          <a:p>
            <a:r>
              <a:rPr lang="en-US" b="1" dirty="0" smtClean="0"/>
              <a:t>Unacceptable thesis</a:t>
            </a:r>
            <a:r>
              <a:rPr lang="en-US" dirty="0" smtClean="0"/>
              <a:t>: The invention of the printing press resulted in a decline in religious belief in Europe because it allowed the widespread circulation of works of existentialist philosophy. </a:t>
            </a:r>
            <a:endParaRPr lang="en-US" dirty="0"/>
          </a:p>
        </p:txBody>
      </p:sp>
    </p:spTree>
    <p:extLst>
      <p:ext uri="{BB962C8B-B14F-4D97-AF65-F5344CB8AC3E}">
        <p14:creationId xmlns:p14="http://schemas.microsoft.com/office/powerpoint/2010/main" val="704583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782618"/>
          </a:xfrm>
        </p:spPr>
        <p:txBody>
          <a:bodyPr/>
          <a:lstStyle/>
          <a:p>
            <a:r>
              <a:rPr lang="en-US" dirty="0" smtClean="0"/>
              <a:t>Example thesis</a:t>
            </a:r>
            <a:endParaRPr lang="en-US" dirty="0"/>
          </a:p>
        </p:txBody>
      </p:sp>
      <p:sp>
        <p:nvSpPr>
          <p:cNvPr id="3" name="Content Placeholder 2"/>
          <p:cNvSpPr>
            <a:spLocks noGrp="1"/>
          </p:cNvSpPr>
          <p:nvPr>
            <p:ph idx="1"/>
          </p:nvPr>
        </p:nvSpPr>
        <p:spPr>
          <a:xfrm>
            <a:off x="1066800" y="1752600"/>
            <a:ext cx="6934200" cy="4572000"/>
          </a:xfrm>
        </p:spPr>
        <p:txBody>
          <a:bodyPr>
            <a:normAutofit lnSpcReduction="10000"/>
          </a:bodyPr>
          <a:lstStyle/>
          <a:p>
            <a:r>
              <a:rPr lang="en-US" b="1" dirty="0" smtClean="0"/>
              <a:t>Good thesis</a:t>
            </a:r>
            <a:r>
              <a:rPr lang="en-US" dirty="0" smtClean="0"/>
              <a:t>: The printing press greatly altered the lives of Europeans because it increased literacy, made the Reformation possible, and aided the Scientific Revolution. </a:t>
            </a:r>
          </a:p>
          <a:p>
            <a:pPr lvl="1"/>
            <a:r>
              <a:rPr lang="en-US" dirty="0" smtClean="0"/>
              <a:t>Acceptable, but lacking in historical complexity</a:t>
            </a:r>
          </a:p>
          <a:p>
            <a:r>
              <a:rPr lang="en-US" b="1" dirty="0" smtClean="0"/>
              <a:t>Excellent thesis</a:t>
            </a:r>
            <a:r>
              <a:rPr lang="en-US" dirty="0" smtClean="0"/>
              <a:t>: While the invention of the printing press increased literacy and helped bring about the Reformation and Scientific Revolution, it did not change the mindset of the Catholic Church leaders, who continued to condemn those who opposed their doctrines. </a:t>
            </a:r>
          </a:p>
          <a:p>
            <a:pPr lvl="1"/>
            <a:r>
              <a:rPr lang="en-US" dirty="0" smtClean="0"/>
              <a:t>Complex-Split Thesis</a:t>
            </a:r>
          </a:p>
          <a:p>
            <a:pPr lvl="1"/>
            <a:r>
              <a:rPr lang="en-US" dirty="0" smtClean="0"/>
              <a:t>Nuance and qualification, contextualization</a:t>
            </a:r>
            <a:endParaRPr lang="en-US" dirty="0"/>
          </a:p>
        </p:txBody>
      </p:sp>
    </p:spTree>
    <p:extLst>
      <p:ext uri="{BB962C8B-B14F-4D97-AF65-F5344CB8AC3E}">
        <p14:creationId xmlns:p14="http://schemas.microsoft.com/office/powerpoint/2010/main" val="3148541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t>
            </a:r>
            <a:endParaRPr lang="en-US" dirty="0"/>
          </a:p>
        </p:txBody>
      </p:sp>
      <p:sp>
        <p:nvSpPr>
          <p:cNvPr id="3" name="Content Placeholder 2"/>
          <p:cNvSpPr>
            <a:spLocks noGrp="1"/>
          </p:cNvSpPr>
          <p:nvPr>
            <p:ph idx="1"/>
          </p:nvPr>
        </p:nvSpPr>
        <p:spPr/>
        <p:txBody>
          <a:bodyPr>
            <a:normAutofit lnSpcReduction="10000"/>
          </a:bodyPr>
          <a:lstStyle/>
          <a:p>
            <a:r>
              <a:rPr lang="en-US" dirty="0" smtClean="0"/>
              <a:t>Your thesis should preview 2-3 points you will prove. </a:t>
            </a:r>
          </a:p>
          <a:p>
            <a:r>
              <a:rPr lang="en-US" dirty="0" smtClean="0"/>
              <a:t>The documents are actually compiled in a way that you can “group” them into 3 different categories. You should use this as a guide.</a:t>
            </a:r>
          </a:p>
          <a:p>
            <a:r>
              <a:rPr lang="en-US" dirty="0" smtClean="0"/>
              <a:t>“Grouping” documents is NOT a requirement, but it is recommended as a way to help you organize your thoughts and ideas. </a:t>
            </a:r>
            <a:endParaRPr lang="en-US" dirty="0"/>
          </a:p>
        </p:txBody>
      </p:sp>
    </p:spTree>
    <p:extLst>
      <p:ext uri="{BB962C8B-B14F-4D97-AF65-F5344CB8AC3E}">
        <p14:creationId xmlns:p14="http://schemas.microsoft.com/office/powerpoint/2010/main" val="1578199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118</TotalTime>
  <Words>1076</Words>
  <Application>Microsoft Office PowerPoint</Application>
  <PresentationFormat>On-screen Show (4:3)</PresentationFormat>
  <Paragraphs>86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Pushpin</vt:lpstr>
      <vt:lpstr>Document-Based Question Essay</vt:lpstr>
      <vt:lpstr>What is the DBQ?</vt:lpstr>
      <vt:lpstr>1 Point: Contextualization</vt:lpstr>
      <vt:lpstr>Contextualization</vt:lpstr>
      <vt:lpstr>1 Point: Thesis/Claim</vt:lpstr>
      <vt:lpstr>The Thesis</vt:lpstr>
      <vt:lpstr>Example thesis</vt:lpstr>
      <vt:lpstr>Example thesis</vt:lpstr>
      <vt:lpstr>Organization</vt:lpstr>
      <vt:lpstr>3 Points: Documents, Evidence, and Analysis</vt:lpstr>
      <vt:lpstr>3 Points: Documents, Evidence, and Analysis</vt:lpstr>
      <vt:lpstr>3 Points: Documents, Evidence, and Analysis</vt:lpstr>
      <vt:lpstr>1 Point: Outside Evidence</vt:lpstr>
      <vt:lpstr>1 Point: Complex Understanding</vt:lpstr>
    </vt:vector>
  </TitlesOfParts>
  <Company>MDUSD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Document-Based Question Essay</dc:title>
  <dc:creator>Paula Dillon</dc:creator>
  <cp:lastModifiedBy>Paula Dillon</cp:lastModifiedBy>
  <cp:revision>10</cp:revision>
  <dcterms:created xsi:type="dcterms:W3CDTF">2017-10-31T03:39:01Z</dcterms:created>
  <dcterms:modified xsi:type="dcterms:W3CDTF">2017-10-31T05:37:53Z</dcterms:modified>
</cp:coreProperties>
</file>