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Old Standard TT"/>
      <p:regular r:id="rId27"/>
      <p:bold r:id="rId28"/>
      <p: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26DACB1-732E-49BB-ACDE-C09B938C733B}">
  <a:tblStyle styleId="{826DACB1-732E-49BB-ACDE-C09B938C733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OldStandardTT-bold.fntdata"/><Relationship Id="rId27" Type="http://schemas.openxmlformats.org/officeDocument/2006/relationships/font" Target="fonts/OldStandardT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OldStandardT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drive.google.com/file/d/0B2xaOQj5a9OUOGZSMWxhTE9WdEk/view" TargetMode="External"/><Relationship Id="rId4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drive.google.com/file/d/0B2xaOQj5a9OUOGZSMWxhTE9WdEk/view" TargetMode="External"/><Relationship Id="rId4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drive.google.com/file/d/0B2xaOQj5a9OUOGZSMWxhTE9WdEk/view" TargetMode="External"/><Relationship Id="rId4" Type="http://schemas.openxmlformats.org/officeDocument/2006/relationships/image" Target="../media/image6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drive.google.com/file/d/0B2xaOQj5a9OUOGZSMWxhTE9WdEk/view" TargetMode="External"/><Relationship Id="rId4" Type="http://schemas.openxmlformats.org/officeDocument/2006/relationships/image" Target="../media/image7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drive.google.com/file/d/0B2xaOQj5a9OUOGZSMWxhTE9WdEk/view" TargetMode="External"/><Relationship Id="rId4" Type="http://schemas.openxmlformats.org/officeDocument/2006/relationships/image" Target="../media/image6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0B2xaOQj5a9OUVHVSX1pud0hXWmc/view" TargetMode="External"/><Relationship Id="rId4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drive.google.com/file/d/0B2xaOQj5a9OUa0Z3MHV3NlFYaEk/view" TargetMode="External"/><Relationship Id="rId4" Type="http://schemas.openxmlformats.org/officeDocument/2006/relationships/image" Target="../media/image8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drive.google.com/file/d/0B2xaOQj5a9OUa0Z3MHV3NlFYaEk/view" TargetMode="External"/><Relationship Id="rId4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0B2xaOQj5a9OUVHVSX1pud0hXWmc/view" TargetMode="External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rive.google.com/file/d/0B2xaOQj5a9OUVHVSX1pud0hXWmc/view" TargetMode="External"/><Relationship Id="rId4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Document Based Question: Writer’s Workshop</a:t>
            </a:r>
            <a:endParaRPr/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 European History: Printing Press DBQ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Sourcing: Videos/DBQ/And Rubric from Tom Richey (www.TomRichey.net)</a:t>
            </a:r>
            <a:endParaRPr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Contextualization</a:t>
            </a:r>
            <a:endParaRPr/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Brainstorm with your table what items you could/should use in your contextualization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Make sure that they connect to the prompt!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SPECIFIC details/evidence could you include in here?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Organization</a:t>
            </a:r>
            <a:endParaRPr/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paragraph-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Contextualization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Thesis Statement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Body Paragraphs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Topic Sentence!  Each paragraph should really be covering one of the supporting details from your thesis!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At the end of the body paragraph, you should tie the topic back to HOW it answers the thesis question! 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the Documents-</a:t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6" name="Shape 136" title="Using the Documents (The AP Euro DBQ- Part II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93850" y="613200"/>
            <a:ext cx="5977825" cy="448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le:Blue Mini Cooper car speeding.jpg - Wikimedia Commons"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2888" y="-1041500"/>
            <a:ext cx="6576024" cy="4194799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>
            <p:ph type="title"/>
          </p:nvPr>
        </p:nvSpPr>
        <p:spPr>
          <a:xfrm>
            <a:off x="-39125" y="132975"/>
            <a:ext cx="8592300" cy="81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Don’t do a drive by description!</a:t>
            </a:r>
            <a:endParaRPr sz="4800"/>
          </a:p>
        </p:txBody>
      </p:sp>
      <p:sp>
        <p:nvSpPr>
          <p:cNvPr id="143" name="Shape 143"/>
          <p:cNvSpPr txBox="1"/>
          <p:nvPr/>
        </p:nvSpPr>
        <p:spPr>
          <a:xfrm>
            <a:off x="743250" y="2728550"/>
            <a:ext cx="7657500" cy="179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This was a HUGE issue.  You need to show that you understand the document.  My telling you to allude to the document didn’t mean to ignore the document completely! I simply meant to not quote the document. 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Old Standard TT"/>
                <a:ea typeface="Old Standard TT"/>
                <a:cs typeface="Old Standard TT"/>
                <a:sym typeface="Old Standard TT"/>
              </a:rPr>
              <a:t>The reader knows what the document says. They want to make sure you do.</a:t>
            </a:r>
            <a:endParaRPr b="1" sz="18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 title="Using the Documents (The AP Euro DBQ- Part II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2100" y="479100"/>
            <a:ext cx="6219200" cy="466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>
            <p:ph type="title"/>
          </p:nvPr>
        </p:nvSpPr>
        <p:spPr>
          <a:xfrm>
            <a:off x="317100" y="68450"/>
            <a:ext cx="8118600" cy="52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So what does this look like?</a:t>
            </a:r>
            <a:endParaRPr sz="3500"/>
          </a:p>
        </p:txBody>
      </p:sp>
      <p:sp>
        <p:nvSpPr>
          <p:cNvPr id="150" name="Shape 150"/>
          <p:cNvSpPr txBox="1"/>
          <p:nvPr/>
        </p:nvSpPr>
        <p:spPr>
          <a:xfrm>
            <a:off x="0" y="1946150"/>
            <a:ext cx="2317800" cy="1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Notice… he says this is done in a </a:t>
            </a:r>
            <a:r>
              <a:rPr lang="en" sz="1800" u="sng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SINGLE SENTENCE</a:t>
            </a:r>
            <a:endParaRPr sz="1800" u="sng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Practice</a:t>
            </a:r>
            <a:endParaRPr/>
          </a:p>
        </p:txBody>
      </p:sp>
      <p:sp>
        <p:nvSpPr>
          <p:cNvPr id="156" name="Shape 15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“Describing” Point</a:t>
            </a:r>
            <a:endParaRPr/>
          </a:p>
        </p:txBody>
      </p:sp>
      <p:sp>
        <p:nvSpPr>
          <p:cNvPr id="157" name="Shape 15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 at your first supporting detail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Identify and re-read one of the documents that work with this ideal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Write a “describing” sentence that you could use in your essay about that document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Exchange with each other and provide feedback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the documents to </a:t>
            </a:r>
            <a:r>
              <a:rPr b="1" lang="en" u="sng"/>
              <a:t>Support</a:t>
            </a:r>
            <a:r>
              <a:rPr lang="en"/>
              <a:t> your argument</a:t>
            </a:r>
            <a:endParaRPr/>
          </a:p>
        </p:txBody>
      </p:sp>
      <p:pic>
        <p:nvPicPr>
          <p:cNvPr id="163" name="Shape 163" title="Using the Documents (The AP Euro DBQ- Part II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1814" y="613200"/>
            <a:ext cx="6040381" cy="453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265500" y="0"/>
            <a:ext cx="4045200" cy="84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Practice</a:t>
            </a:r>
            <a:endParaRPr/>
          </a:p>
        </p:txBody>
      </p:sp>
      <p:sp>
        <p:nvSpPr>
          <p:cNvPr id="169" name="Shape 169"/>
          <p:cNvSpPr txBox="1"/>
          <p:nvPr>
            <p:ph idx="1" type="subTitle"/>
          </p:nvPr>
        </p:nvSpPr>
        <p:spPr>
          <a:xfrm>
            <a:off x="187275" y="724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“Supporting” Point</a:t>
            </a:r>
            <a:endParaRPr/>
          </a:p>
        </p:txBody>
      </p:sp>
      <p:sp>
        <p:nvSpPr>
          <p:cNvPr id="170" name="Shape 17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Watch the Clip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Let’s write the paragraph topic sentences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Look at the “describing” sentence that you wrote in the previous section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Write a second sentence that now supports the thesis point you are emphasizing in this paragraph (should be your topic sentence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Exchange with each other and provide feedback</a:t>
            </a:r>
            <a:endParaRPr/>
          </a:p>
        </p:txBody>
      </p:sp>
      <p:pic>
        <p:nvPicPr>
          <p:cNvPr id="171" name="Shape 171" title="Using the Documents (The AP Euro DBQ- Part II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00" y="1376450"/>
            <a:ext cx="4537800" cy="340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311700" y="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the documents to </a:t>
            </a:r>
            <a:r>
              <a:rPr b="1" lang="en" u="sng"/>
              <a:t>explain</a:t>
            </a:r>
            <a:endParaRPr/>
          </a:p>
        </p:txBody>
      </p:sp>
      <p:pic>
        <p:nvPicPr>
          <p:cNvPr id="177" name="Shape 177" title="Using the Documents (The AP Euro DBQ- Part II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1814" y="613200"/>
            <a:ext cx="6040381" cy="453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285075" y="1301075"/>
            <a:ext cx="4045200" cy="84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Practice</a:t>
            </a:r>
            <a:endParaRPr/>
          </a:p>
        </p:txBody>
      </p:sp>
      <p:sp>
        <p:nvSpPr>
          <p:cNvPr id="183" name="Shape 183"/>
          <p:cNvSpPr txBox="1"/>
          <p:nvPr>
            <p:ph idx="1" type="subTitle"/>
          </p:nvPr>
        </p:nvSpPr>
        <p:spPr>
          <a:xfrm>
            <a:off x="138375" y="2142276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“Explaining” Point</a:t>
            </a:r>
            <a:endParaRPr/>
          </a:p>
        </p:txBody>
      </p:sp>
      <p:sp>
        <p:nvSpPr>
          <p:cNvPr id="184" name="Shape 18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Look at the “describing and supporting” sentences that you wrote in the previous section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Write a Third sentence that now explains one of the HIPP points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Exchange with each other and provide feedback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96850" y="-64500"/>
            <a:ext cx="7675800" cy="75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The DBQ in General</a:t>
            </a:r>
            <a:endParaRPr sz="2400"/>
          </a:p>
        </p:txBody>
      </p:sp>
      <p:pic>
        <p:nvPicPr>
          <p:cNvPr id="66" name="Shape 66" title="The AP Euro DBQ (Updated for 2017 Rubric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17999" y="524050"/>
            <a:ext cx="6159286" cy="46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174775" y="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Last Two Points: Outside Evidence</a:t>
            </a:r>
            <a:endParaRPr/>
          </a:p>
        </p:txBody>
      </p:sp>
      <p:pic>
        <p:nvPicPr>
          <p:cNvPr id="190" name="Shape 190" title="Evidence and Understanding (The AP Euro DBQ- Part III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1800" y="613200"/>
            <a:ext cx="6040400" cy="453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11700" y="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Last Point: Complex Understanding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7012025" y="655250"/>
            <a:ext cx="2132100" cy="4488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This is the hardest point to get.</a:t>
            </a:r>
            <a:endParaRPr sz="16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 will never tell you to not do a part of the rubric</a:t>
            </a:r>
            <a:endParaRPr sz="16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But….</a:t>
            </a:r>
            <a:endParaRPr sz="16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If you are short on time (only during timed writing) this is what you should cut because it’s the one you are going to have the hardest time doing</a:t>
            </a:r>
            <a:endParaRPr sz="16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97" name="Shape 197" title="Evidence and Understanding (The AP Euro DBQ- Part III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350" y="570025"/>
            <a:ext cx="6098033" cy="457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The Prompt</a:t>
            </a:r>
            <a:endParaRPr u="sng"/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71600"/>
            <a:ext cx="8520600" cy="10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Evaluate the extent to which the invention of the printing press altered the lives of Europeans.  </a:t>
            </a:r>
            <a:endParaRPr b="1" sz="30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73" name="Shape 73"/>
          <p:cNvSpPr txBox="1"/>
          <p:nvPr/>
        </p:nvSpPr>
        <p:spPr>
          <a:xfrm>
            <a:off x="991200" y="2346500"/>
            <a:ext cx="7161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00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Step one should ALWAYS be analyzing the prompt and understanding what it is asking you to do.  </a:t>
            </a:r>
            <a:endParaRPr b="1" sz="2000">
              <a:solidFill>
                <a:srgbClr val="FF0000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74" name="Shape 74"/>
          <p:cNvSpPr/>
          <p:nvPr/>
        </p:nvSpPr>
        <p:spPr>
          <a:xfrm>
            <a:off x="347275" y="1238950"/>
            <a:ext cx="1698900" cy="5349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1281150" y="3256625"/>
            <a:ext cx="6278400" cy="5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Old Standard TT"/>
                <a:ea typeface="Old Standard TT"/>
                <a:cs typeface="Old Standard TT"/>
                <a:sym typeface="Old Standard TT"/>
              </a:rPr>
              <a:t>What does it mean to “evaluate”</a:t>
            </a:r>
            <a:endParaRPr b="1" sz="18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1281150" y="3614400"/>
            <a:ext cx="6278400" cy="5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Old Standard TT"/>
                <a:ea typeface="Old Standard TT"/>
                <a:cs typeface="Old Standard TT"/>
                <a:sym typeface="Old Standard TT"/>
              </a:rPr>
              <a:t>What are we evaluating?</a:t>
            </a:r>
            <a:endParaRPr b="1" sz="18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1432800" y="3952600"/>
            <a:ext cx="6278400" cy="5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Old Standard TT"/>
                <a:ea typeface="Old Standard TT"/>
                <a:cs typeface="Old Standard TT"/>
                <a:sym typeface="Old Standard TT"/>
              </a:rPr>
              <a:t>To do a good job answering this question, what time frames do we need to talk about?</a:t>
            </a:r>
            <a:endParaRPr b="1" sz="18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should we do next?  </a:t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5211300" y="1132500"/>
            <a:ext cx="31404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-Why do we need to HIPP the documents first?  </a:t>
            </a:r>
            <a:endParaRPr/>
          </a:p>
          <a:p>
            <a:pPr indent="0" lvl="0" mar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 Let’s do this and then talk them out together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518325" y="1364100"/>
            <a:ext cx="4254000" cy="2934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u="sng">
                <a:latin typeface="Old Standard TT"/>
                <a:ea typeface="Old Standard TT"/>
                <a:cs typeface="Old Standard TT"/>
                <a:sym typeface="Old Standard TT"/>
              </a:rPr>
              <a:t>HIPP THE DOCUMENTS!</a:t>
            </a:r>
            <a:endParaRPr b="1" sz="2100" u="sng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H- Historical Situation/Context</a:t>
            </a:r>
            <a:endParaRPr b="1" sz="21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I- Intended Audience</a:t>
            </a:r>
            <a:endParaRPr b="1" sz="21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P- Purpose of the Document</a:t>
            </a:r>
            <a:endParaRPr b="1" sz="21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P- Point of View</a:t>
            </a:r>
            <a:endParaRPr b="1" sz="21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184575" y="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to think about a thesis:  </a:t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Shape 91" title="The AP Euro DBQ (Updated for 2017 Rubric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30750" y="605050"/>
            <a:ext cx="6040400" cy="453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236600" y="5080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Let’s Practice</a:t>
            </a:r>
            <a:endParaRPr b="1" u="sng"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236600" y="7774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/>
              <a:t>1st- </a:t>
            </a:r>
            <a:r>
              <a:rPr lang="en" sz="2600"/>
              <a:t>Remember the THREEsis.  What three items can you find to become your supporting points?</a:t>
            </a:r>
            <a:endParaRPr sz="26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600"/>
              <a:t>2nd-</a:t>
            </a:r>
            <a:r>
              <a:rPr lang="en" sz="2600"/>
              <a:t> Let’s Review the Complex/Split Thesis Model</a:t>
            </a:r>
            <a:endParaRPr sz="26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600"/>
              <a:t>3rd- </a:t>
            </a:r>
            <a:r>
              <a:rPr lang="en" sz="2600"/>
              <a:t>Write your thesis</a:t>
            </a:r>
            <a:endParaRPr sz="2600"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600"/>
              <a:t>3rd-</a:t>
            </a:r>
            <a:r>
              <a:rPr lang="en" sz="2600"/>
              <a:t> Before we move on, let’s sort our documents</a:t>
            </a:r>
            <a:endParaRPr sz="2600"/>
          </a:p>
          <a:p>
            <a:pPr indent="-3937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" sz="2600"/>
              <a:t>Which documents line-up with which items in your supporting points?</a:t>
            </a:r>
            <a:endParaRPr sz="2600"/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the following chart on your paper</a:t>
            </a:r>
            <a:endParaRPr/>
          </a:p>
        </p:txBody>
      </p:sp>
      <p:graphicFrame>
        <p:nvGraphicFramePr>
          <p:cNvPr id="103" name="Shape 103"/>
          <p:cNvGraphicFramePr/>
          <p:nvPr/>
        </p:nvGraphicFramePr>
        <p:xfrm>
          <a:off x="825350" y="1643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{826DACB1-732E-49BB-ACDE-C09B938C733B}</a:tableStyleId>
              </a:tblPr>
              <a:tblGrid>
                <a:gridCol w="2413000"/>
                <a:gridCol w="2413000"/>
                <a:gridCol w="2413000"/>
              </a:tblGrid>
              <a:tr h="489175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Supporting Topic 1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CC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Supporting Topic 2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CC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Supporting Topic 3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CCCCCC"/>
                    </a:solidFill>
                  </a:tcPr>
                </a:tc>
              </a:tr>
              <a:tr h="113015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4" name="Shape 104"/>
          <p:cNvSpPr txBox="1"/>
          <p:nvPr/>
        </p:nvSpPr>
        <p:spPr>
          <a:xfrm>
            <a:off x="547650" y="3677150"/>
            <a:ext cx="7941000" cy="8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Old Standard TT"/>
              <a:buChar char="-"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Obviously, don’t write “supporting topic 1”.  Put your supporting argument there instead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Old Standard TT"/>
              <a:buChar char="-"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Sort your documents.  Strive for a 2/2/3 split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116100" y="-7330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Contextualization</a:t>
            </a:r>
            <a:endParaRPr/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Shape 111" title="The AP Euro DBQ (Updated for 2017 Rubric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15600" y="456300"/>
            <a:ext cx="6163650" cy="462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90250" y="526350"/>
            <a:ext cx="35292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you catch that???</a:t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4635550" y="972750"/>
            <a:ext cx="3863100" cy="31980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You could get a 2, which is the average on the Euro DBQ just by doing an excellent job on the intro paragraph.  </a:t>
            </a:r>
            <a:endParaRPr sz="30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