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84" r:id="rId4"/>
    <p:sldId id="285" r:id="rId5"/>
    <p:sldId id="286" r:id="rId6"/>
    <p:sldId id="287" r:id="rId7"/>
    <p:sldId id="258" r:id="rId8"/>
    <p:sldId id="268" r:id="rId9"/>
    <p:sldId id="261" r:id="rId10"/>
    <p:sldId id="262" r:id="rId11"/>
    <p:sldId id="260" r:id="rId12"/>
    <p:sldId id="263" r:id="rId13"/>
    <p:sldId id="269" r:id="rId14"/>
    <p:sldId id="270" r:id="rId15"/>
    <p:sldId id="274" r:id="rId16"/>
    <p:sldId id="271" r:id="rId17"/>
    <p:sldId id="259" r:id="rId18"/>
    <p:sldId id="264" r:id="rId19"/>
    <p:sldId id="265" r:id="rId20"/>
    <p:sldId id="266" r:id="rId21"/>
    <p:sldId id="267" r:id="rId22"/>
    <p:sldId id="288" r:id="rId23"/>
    <p:sldId id="272" r:id="rId24"/>
    <p:sldId id="273" r:id="rId25"/>
    <p:sldId id="275" r:id="rId26"/>
    <p:sldId id="277" r:id="rId27"/>
    <p:sldId id="289" r:id="rId28"/>
    <p:sldId id="279" r:id="rId29"/>
    <p:sldId id="278" r:id="rId30"/>
    <p:sldId id="280" r:id="rId31"/>
    <p:sldId id="283" r:id="rId32"/>
    <p:sldId id="282" r:id="rId33"/>
    <p:sldId id="281" r:id="rId34"/>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6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6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3C3E1EE5-5E59-4B42-90DE-2562C4C634C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12EA79C-244A-47CF-8988-4A1B420533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859453E-17FC-4B16-87D2-02CCA0ABF97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692BE90-BAD4-481C-A816-A8D94593DC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C2F87B1-CE21-4AC3-8279-3791EA0F7C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E9E62B9-1F31-4AAF-9BF2-7F1104C991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AFA7F36-D31F-40EA-810B-53E9FEE92F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1C49080B-2864-4C5C-BFB6-A8FBF77938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45253410-8218-4493-8867-06D4454677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FBB0B3D9-1CEC-4F78-B29B-3ADE3CD15A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94E7133-E8F1-4855-8560-BDEA2EB7CC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542A99F-9774-4297-99B9-36BFE1E3C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41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10809E1D-F23C-463E-8BA0-0E63AFAB138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w="19050">
            <a:solidFill>
              <a:schemeClr val="tx1"/>
            </a:solidFill>
          </a:ln>
        </p:spPr>
        <p:txBody>
          <a:bodyPr/>
          <a:lstStyle/>
          <a:p>
            <a:pPr eaLnBrk="1" hangingPunct="1">
              <a:defRPr/>
            </a:pPr>
            <a:r>
              <a:rPr lang="en-US" sz="4800" smtClean="0"/>
              <a:t>The AP European History Free Response Question</a:t>
            </a:r>
          </a:p>
        </p:txBody>
      </p:sp>
      <p:sp>
        <p:nvSpPr>
          <p:cNvPr id="2051" name="Rectangle 3"/>
          <p:cNvSpPr>
            <a:spLocks noGrp="1" noChangeArrowheads="1"/>
          </p:cNvSpPr>
          <p:nvPr>
            <p:ph type="subTitle" idx="1"/>
          </p:nvPr>
        </p:nvSpPr>
        <p:spPr/>
        <p:txBody>
          <a:bodyPr/>
          <a:lstStyle/>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Directives</a:t>
            </a:r>
          </a:p>
        </p:txBody>
      </p:sp>
      <p:sp>
        <p:nvSpPr>
          <p:cNvPr id="11267" name="Rectangle 3"/>
          <p:cNvSpPr>
            <a:spLocks noGrp="1" noChangeArrowheads="1"/>
          </p:cNvSpPr>
          <p:nvPr>
            <p:ph type="body" idx="1"/>
          </p:nvPr>
        </p:nvSpPr>
        <p:spPr>
          <a:xfrm>
            <a:off x="457200" y="1600200"/>
            <a:ext cx="8229600" cy="4724400"/>
          </a:xfrm>
          <a:ln w="19050">
            <a:solidFill>
              <a:schemeClr val="tx1"/>
            </a:solidFill>
          </a:ln>
        </p:spPr>
        <p:txBody>
          <a:bodyPr/>
          <a:lstStyle/>
          <a:p>
            <a:pPr eaLnBrk="1" hangingPunct="1">
              <a:lnSpc>
                <a:spcPct val="90000"/>
              </a:lnSpc>
              <a:buFont typeface="Wingdings" pitchFamily="2" charset="2"/>
              <a:buChar char="n"/>
              <a:defRPr/>
            </a:pPr>
            <a:r>
              <a:rPr lang="en-US" sz="2400" smtClean="0"/>
              <a:t>Compare: Analyze two or more things in order to show similarities and differences </a:t>
            </a:r>
          </a:p>
          <a:p>
            <a:pPr lvl="1" eaLnBrk="1" hangingPunct="1">
              <a:lnSpc>
                <a:spcPct val="90000"/>
              </a:lnSpc>
              <a:defRPr/>
            </a:pPr>
            <a:r>
              <a:rPr lang="en-US" sz="1800" smtClean="0"/>
              <a:t>“Compare and contrast the attitudes of Martin Luther and John Calvin toward political authority and social order.” </a:t>
            </a:r>
          </a:p>
          <a:p>
            <a:pPr eaLnBrk="1" hangingPunct="1">
              <a:lnSpc>
                <a:spcPct val="90000"/>
              </a:lnSpc>
              <a:buFont typeface="Wingdings" pitchFamily="2" charset="2"/>
              <a:buChar char="n"/>
              <a:defRPr/>
            </a:pPr>
            <a:r>
              <a:rPr lang="en-US" sz="2400" smtClean="0"/>
              <a:t>Contrast: Examine two or more things in order to show differences</a:t>
            </a:r>
          </a:p>
          <a:p>
            <a:pPr lvl="1" eaLnBrk="1" hangingPunct="1">
              <a:lnSpc>
                <a:spcPct val="90000"/>
              </a:lnSpc>
              <a:defRPr/>
            </a:pPr>
            <a:r>
              <a:rPr lang="en-US" sz="1800" smtClean="0"/>
              <a:t>“Contrast European diplomacy in the periods 1890 to 1914 and 1918 to 1939, respectively. Include in analysis goals, practices, and results.”</a:t>
            </a:r>
          </a:p>
          <a:p>
            <a:pPr eaLnBrk="1" hangingPunct="1">
              <a:lnSpc>
                <a:spcPct val="90000"/>
              </a:lnSpc>
              <a:buFont typeface="Wingdings" pitchFamily="2" charset="2"/>
              <a:buChar char="n"/>
              <a:defRPr/>
            </a:pPr>
            <a:r>
              <a:rPr lang="en-US" sz="2400" smtClean="0"/>
              <a:t>Structure of compare/contrast essays</a:t>
            </a:r>
          </a:p>
          <a:p>
            <a:pPr lvl="1" eaLnBrk="1" hangingPunct="1">
              <a:lnSpc>
                <a:spcPct val="90000"/>
              </a:lnSpc>
              <a:defRPr/>
            </a:pPr>
            <a:r>
              <a:rPr lang="en-US" sz="1800" smtClean="0"/>
              <a:t>It is important to have your body paragraphs centered on topics</a:t>
            </a:r>
          </a:p>
          <a:p>
            <a:pPr lvl="1" eaLnBrk="1" hangingPunct="1">
              <a:lnSpc>
                <a:spcPct val="90000"/>
              </a:lnSpc>
              <a:defRPr/>
            </a:pPr>
            <a:r>
              <a:rPr lang="en-US" sz="1800" smtClean="0"/>
              <a:t>You do not want to separate the two things being compared and write separate paragraphs for each.</a:t>
            </a:r>
          </a:p>
          <a:p>
            <a:pPr lvl="1" eaLnBrk="1" hangingPunct="1">
              <a:lnSpc>
                <a:spcPct val="90000"/>
              </a:lnSpc>
              <a:defRPr/>
            </a:pPr>
            <a:r>
              <a:rPr lang="en-US" sz="1800" smtClean="0"/>
              <a:t>In the above example your three paragraph topics are already laid out in the prompt: goals, practices, and results </a:t>
            </a:r>
          </a:p>
          <a:p>
            <a:pPr lvl="1" eaLnBrk="1" hangingPunct="1">
              <a:lnSpc>
                <a:spcPct val="90000"/>
              </a:lnSpc>
              <a:defRPr/>
            </a:pPr>
            <a:endParaRPr lang="en-US"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The Layers of a Question</a:t>
            </a:r>
          </a:p>
        </p:txBody>
      </p:sp>
      <p:sp>
        <p:nvSpPr>
          <p:cNvPr id="9219" name="Rectangle 3"/>
          <p:cNvSpPr>
            <a:spLocks noGrp="1" noChangeArrowheads="1"/>
          </p:cNvSpPr>
          <p:nvPr>
            <p:ph type="body" idx="1"/>
          </p:nvPr>
        </p:nvSpPr>
        <p:spPr>
          <a:xfrm>
            <a:off x="457200" y="1600200"/>
            <a:ext cx="8229600" cy="4876800"/>
          </a:xfrm>
          <a:ln w="19050">
            <a:solidFill>
              <a:schemeClr val="tx1"/>
            </a:solidFill>
          </a:ln>
        </p:spPr>
        <p:txBody>
          <a:bodyPr/>
          <a:lstStyle/>
          <a:p>
            <a:pPr eaLnBrk="1" hangingPunct="1">
              <a:lnSpc>
                <a:spcPct val="80000"/>
              </a:lnSpc>
              <a:buFont typeface="Wingdings" pitchFamily="2" charset="2"/>
              <a:buChar char="n"/>
              <a:defRPr/>
            </a:pPr>
            <a:r>
              <a:rPr lang="en-US" sz="2000" smtClean="0"/>
              <a:t>In order to properly answer the essay question you must break the prompt down and see all of its layers.</a:t>
            </a:r>
          </a:p>
          <a:p>
            <a:pPr lvl="1" eaLnBrk="1" hangingPunct="1">
              <a:lnSpc>
                <a:spcPct val="80000"/>
              </a:lnSpc>
              <a:defRPr/>
            </a:pPr>
            <a:r>
              <a:rPr lang="en-US" sz="1800" smtClean="0"/>
              <a:t>Sometimes these things seem obvious, but when students are rushed to write an essay they will often forget about part of the question and lose points. </a:t>
            </a:r>
          </a:p>
          <a:p>
            <a:pPr lvl="1" eaLnBrk="1" hangingPunct="1">
              <a:lnSpc>
                <a:spcPct val="80000"/>
              </a:lnSpc>
              <a:defRPr/>
            </a:pPr>
            <a:r>
              <a:rPr lang="en-US" sz="1800" smtClean="0"/>
              <a:t>Take the time to underline key phrases and determine what needs to be included into your essay.</a:t>
            </a:r>
          </a:p>
          <a:p>
            <a:pPr eaLnBrk="1" hangingPunct="1">
              <a:lnSpc>
                <a:spcPct val="80000"/>
              </a:lnSpc>
              <a:buFont typeface="Wingdings" pitchFamily="2" charset="2"/>
              <a:buChar char="n"/>
              <a:defRPr/>
            </a:pPr>
            <a:r>
              <a:rPr lang="en-US" sz="2000" smtClean="0"/>
              <a:t>“Discuss how Renaissance ideas are expressed in the Italian art of the period, referring to specific works and artists.” </a:t>
            </a:r>
          </a:p>
          <a:p>
            <a:pPr lvl="1" eaLnBrk="1" hangingPunct="1">
              <a:lnSpc>
                <a:spcPct val="80000"/>
              </a:lnSpc>
              <a:defRPr/>
            </a:pPr>
            <a:r>
              <a:rPr lang="en-US" sz="1800" smtClean="0"/>
              <a:t>This question asks you to discuss (the same as analyze)</a:t>
            </a:r>
          </a:p>
          <a:p>
            <a:pPr lvl="1" eaLnBrk="1" hangingPunct="1">
              <a:lnSpc>
                <a:spcPct val="80000"/>
              </a:lnSpc>
              <a:defRPr/>
            </a:pPr>
            <a:r>
              <a:rPr lang="en-US" sz="1800" smtClean="0"/>
              <a:t>Time period: Renaissance, anything straying from this time period will not be scored</a:t>
            </a:r>
          </a:p>
          <a:p>
            <a:pPr lvl="1" eaLnBrk="1" hangingPunct="1">
              <a:lnSpc>
                <a:spcPct val="80000"/>
              </a:lnSpc>
              <a:defRPr/>
            </a:pPr>
            <a:r>
              <a:rPr lang="en-US" sz="1800" smtClean="0"/>
              <a:t>Location: Italy</a:t>
            </a:r>
          </a:p>
          <a:p>
            <a:pPr lvl="1" eaLnBrk="1" hangingPunct="1">
              <a:lnSpc>
                <a:spcPct val="80000"/>
              </a:lnSpc>
              <a:defRPr/>
            </a:pPr>
            <a:r>
              <a:rPr lang="en-US" sz="1800" smtClean="0"/>
              <a:t>The writer must identify “Renaissance ideas” and must show how these ideas influenced “Italian art” using specific art pieces and artists</a:t>
            </a:r>
          </a:p>
          <a:p>
            <a:pPr eaLnBrk="1" hangingPunct="1">
              <a:lnSpc>
                <a:spcPct val="80000"/>
              </a:lnSpc>
              <a:buFont typeface="Wingdings" pitchFamily="2" charset="2"/>
              <a:buChar char="n"/>
              <a:defRPr/>
            </a:pPr>
            <a:endParaRPr lang="en-US" sz="2000" smtClean="0"/>
          </a:p>
          <a:p>
            <a:pPr eaLnBrk="1" hangingPunct="1">
              <a:lnSpc>
                <a:spcPct val="80000"/>
              </a:lnSpc>
              <a:buFont typeface="Wingdings" pitchFamily="2" charset="2"/>
              <a:buChar char="n"/>
              <a:defRPr/>
            </a:pP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The Layers of a Question</a:t>
            </a:r>
          </a:p>
        </p:txBody>
      </p:sp>
      <p:sp>
        <p:nvSpPr>
          <p:cNvPr id="12291" name="Rectangle 3"/>
          <p:cNvSpPr>
            <a:spLocks noGrp="1" noChangeArrowheads="1"/>
          </p:cNvSpPr>
          <p:nvPr>
            <p:ph type="body" idx="1"/>
          </p:nvPr>
        </p:nvSpPr>
        <p:spPr>
          <a:xfrm>
            <a:off x="381000" y="1600200"/>
            <a:ext cx="8305800" cy="4724400"/>
          </a:xfrm>
          <a:ln w="19050">
            <a:solidFill>
              <a:schemeClr val="tx1"/>
            </a:solidFill>
          </a:ln>
        </p:spPr>
        <p:txBody>
          <a:bodyPr/>
          <a:lstStyle/>
          <a:p>
            <a:pPr eaLnBrk="1" hangingPunct="1">
              <a:buFont typeface="Wingdings" pitchFamily="2" charset="2"/>
              <a:buChar char="n"/>
              <a:defRPr/>
            </a:pPr>
            <a:r>
              <a:rPr lang="en-US" sz="2400" smtClean="0"/>
              <a:t>“Compare and contrast political liberalism with political conservatism in the first half of the nineteenth century in Europe”</a:t>
            </a:r>
          </a:p>
          <a:p>
            <a:pPr eaLnBrk="1" hangingPunct="1">
              <a:buFont typeface="Wingdings" pitchFamily="2" charset="2"/>
              <a:buChar char="n"/>
              <a:defRPr/>
            </a:pPr>
            <a:r>
              <a:rPr lang="en-US" sz="2000" smtClean="0"/>
              <a:t>What is the directive? </a:t>
            </a:r>
          </a:p>
          <a:p>
            <a:pPr lvl="1" eaLnBrk="1" hangingPunct="1">
              <a:defRPr/>
            </a:pPr>
            <a:r>
              <a:rPr lang="en-US" sz="1800" smtClean="0"/>
              <a:t>Compare and contrast</a:t>
            </a:r>
          </a:p>
          <a:p>
            <a:pPr eaLnBrk="1" hangingPunct="1">
              <a:buFont typeface="Wingdings" pitchFamily="2" charset="2"/>
              <a:buChar char="n"/>
              <a:defRPr/>
            </a:pPr>
            <a:r>
              <a:rPr lang="en-US" sz="2000" smtClean="0"/>
              <a:t>What is the location? </a:t>
            </a:r>
          </a:p>
          <a:p>
            <a:pPr lvl="1" eaLnBrk="1" hangingPunct="1">
              <a:defRPr/>
            </a:pPr>
            <a:r>
              <a:rPr lang="en-US" sz="1800" smtClean="0"/>
              <a:t>All of Europe</a:t>
            </a:r>
          </a:p>
          <a:p>
            <a:pPr eaLnBrk="1" hangingPunct="1">
              <a:buFont typeface="Wingdings" pitchFamily="2" charset="2"/>
              <a:buChar char="n"/>
              <a:defRPr/>
            </a:pPr>
            <a:r>
              <a:rPr lang="en-US" sz="2000" smtClean="0"/>
              <a:t>When? </a:t>
            </a:r>
          </a:p>
          <a:p>
            <a:pPr lvl="1" eaLnBrk="1" hangingPunct="1">
              <a:defRPr/>
            </a:pPr>
            <a:r>
              <a:rPr lang="en-US" sz="1800" smtClean="0"/>
              <a:t>The first half of the nineteenth century</a:t>
            </a:r>
          </a:p>
          <a:p>
            <a:pPr eaLnBrk="1" hangingPunct="1">
              <a:buFont typeface="Wingdings" pitchFamily="2" charset="2"/>
              <a:buChar char="n"/>
              <a:defRPr/>
            </a:pPr>
            <a:r>
              <a:rPr lang="en-US" sz="2000" smtClean="0"/>
              <a:t>What must you do? </a:t>
            </a:r>
          </a:p>
          <a:p>
            <a:pPr lvl="1" eaLnBrk="1" hangingPunct="1">
              <a:defRPr/>
            </a:pPr>
            <a:r>
              <a:rPr lang="en-US" sz="1800" smtClean="0"/>
              <a:t>Find similarities and differences between political liberalism and political conservatism</a:t>
            </a:r>
          </a:p>
          <a:p>
            <a:pPr eaLnBrk="1" hangingPunct="1">
              <a:buFont typeface="Wingdings" pitchFamily="2" charset="2"/>
              <a:buChar char="n"/>
              <a:defRPr/>
            </a:pPr>
            <a:endParaRPr lang="en-US" sz="2000" smtClean="0"/>
          </a:p>
          <a:p>
            <a:pPr eaLnBrk="1" hangingPunct="1">
              <a:buFont typeface="Wingdings" pitchFamily="2" charset="2"/>
              <a:buChar char="n"/>
              <a:defRPr/>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7" dur="500"/>
                                        <p:tgtEl>
                                          <p:spTgt spid="122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2" dur="500"/>
                                        <p:tgtEl>
                                          <p:spTgt spid="1229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17" dur="500"/>
                                        <p:tgtEl>
                                          <p:spTgt spid="12291">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8" end="8"/>
                                            </p:txEl>
                                          </p:spTgt>
                                        </p:tgtEl>
                                        <p:attrNameLst>
                                          <p:attrName>style.visibility</p:attrName>
                                        </p:attrNameLst>
                                      </p:cBhvr>
                                      <p:to>
                                        <p:strVal val="visible"/>
                                      </p:to>
                                    </p:set>
                                    <p:animEffect transition="in" filter="blinds(horizontal)">
                                      <p:cBhvr>
                                        <p:cTn id="22" dur="5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Brainstorm</a:t>
            </a:r>
          </a:p>
        </p:txBody>
      </p:sp>
      <p:sp>
        <p:nvSpPr>
          <p:cNvPr id="18435" name="Rectangle 3"/>
          <p:cNvSpPr>
            <a:spLocks noGrp="1" noChangeArrowheads="1"/>
          </p:cNvSpPr>
          <p:nvPr>
            <p:ph type="body" idx="1"/>
          </p:nvPr>
        </p:nvSpPr>
        <p:spPr>
          <a:xfrm>
            <a:off x="457200" y="1600200"/>
            <a:ext cx="8229600" cy="3962400"/>
          </a:xfrm>
          <a:ln w="19050">
            <a:solidFill>
              <a:schemeClr val="tx1"/>
            </a:solidFill>
          </a:ln>
        </p:spPr>
        <p:txBody>
          <a:bodyPr/>
          <a:lstStyle/>
          <a:p>
            <a:pPr eaLnBrk="1" hangingPunct="1">
              <a:buFont typeface="Wingdings" pitchFamily="2" charset="2"/>
              <a:buChar char="n"/>
              <a:defRPr/>
            </a:pPr>
            <a:r>
              <a:rPr lang="en-US" sz="2400" smtClean="0"/>
              <a:t>After reading and re-reading the question, identifying the directive, and analyzing all the layers of the question, you must brainstorm.</a:t>
            </a:r>
          </a:p>
          <a:p>
            <a:pPr eaLnBrk="1" hangingPunct="1">
              <a:buFont typeface="Wingdings" pitchFamily="2" charset="2"/>
              <a:buChar char="n"/>
              <a:defRPr/>
            </a:pPr>
            <a:r>
              <a:rPr lang="en-US" sz="2400" smtClean="0"/>
              <a:t>Think of everything that is related to the topic given.</a:t>
            </a:r>
          </a:p>
          <a:p>
            <a:pPr lvl="1" eaLnBrk="1" hangingPunct="1">
              <a:defRPr/>
            </a:pPr>
            <a:r>
              <a:rPr lang="en-US" sz="2400" smtClean="0"/>
              <a:t>Try to decide what information is relevant to the question.</a:t>
            </a:r>
          </a:p>
          <a:p>
            <a:pPr lvl="1" eaLnBrk="1" hangingPunct="1">
              <a:defRPr/>
            </a:pPr>
            <a:r>
              <a:rPr lang="en-US" sz="2400" smtClean="0"/>
              <a:t>Try to think of three subtopics.</a:t>
            </a:r>
          </a:p>
          <a:p>
            <a:pPr lvl="1" eaLnBrk="1" hangingPunct="1">
              <a:defRPr/>
            </a:pPr>
            <a:r>
              <a:rPr lang="en-US" sz="2400" smtClean="0"/>
              <a:t>Put the relevant information into the subtopics.  </a:t>
            </a:r>
          </a:p>
          <a:p>
            <a:pPr eaLnBrk="1" hangingPunct="1">
              <a:buFont typeface="Wingdings" pitchFamily="2" charset="2"/>
              <a:buChar char="n"/>
              <a:defRPr/>
            </a:pPr>
            <a:r>
              <a:rPr lang="en-US" sz="2400" smtClean="0"/>
              <a:t>Keep your brainstorm organized by creating a T-chart.</a:t>
            </a:r>
          </a:p>
          <a:p>
            <a:pPr lvl="1" eaLnBrk="1" hangingPunct="1">
              <a:buFontTx/>
              <a:buNone/>
              <a:defRPr/>
            </a:pPr>
            <a:endParaRPr lang="en-US" sz="2400" smtClean="0"/>
          </a:p>
          <a:p>
            <a:pPr eaLnBrk="1" hangingPunct="1">
              <a:buFont typeface="Wingdings" pitchFamily="2" charset="2"/>
              <a:buChar char="n"/>
              <a:defRPr/>
            </a:pPr>
            <a:endParaRPr 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Brainstorm</a:t>
            </a:r>
          </a:p>
        </p:txBody>
      </p:sp>
      <p:sp>
        <p:nvSpPr>
          <p:cNvPr id="19459" name="Rectangle 3"/>
          <p:cNvSpPr>
            <a:spLocks noGrp="1" noChangeArrowheads="1"/>
          </p:cNvSpPr>
          <p:nvPr>
            <p:ph type="body" idx="1"/>
          </p:nvPr>
        </p:nvSpPr>
        <p:spPr>
          <a:xfrm>
            <a:off x="457200" y="1600200"/>
            <a:ext cx="8229600" cy="3733800"/>
          </a:xfrm>
          <a:ln w="19050">
            <a:solidFill>
              <a:schemeClr val="tx1"/>
            </a:solidFill>
          </a:ln>
        </p:spPr>
        <p:txBody>
          <a:bodyPr/>
          <a:lstStyle/>
          <a:p>
            <a:pPr eaLnBrk="1" hangingPunct="1">
              <a:buFont typeface="Wingdings" pitchFamily="2" charset="2"/>
              <a:buChar char="n"/>
              <a:defRPr/>
            </a:pPr>
            <a:r>
              <a:rPr lang="en-US" sz="2400" smtClean="0"/>
              <a:t>To categorize information think of PERSIA</a:t>
            </a:r>
          </a:p>
          <a:p>
            <a:pPr eaLnBrk="1" hangingPunct="1">
              <a:buFont typeface="Wingdings" pitchFamily="2" charset="2"/>
              <a:buNone/>
              <a:defRPr/>
            </a:pPr>
            <a:r>
              <a:rPr lang="en-US" sz="2400" smtClean="0"/>
              <a:t>Political</a:t>
            </a:r>
          </a:p>
          <a:p>
            <a:pPr eaLnBrk="1" hangingPunct="1">
              <a:buFont typeface="Wingdings" pitchFamily="2" charset="2"/>
              <a:buNone/>
              <a:defRPr/>
            </a:pPr>
            <a:r>
              <a:rPr lang="en-US" sz="2400" smtClean="0"/>
              <a:t>Economic</a:t>
            </a:r>
          </a:p>
          <a:p>
            <a:pPr eaLnBrk="1" hangingPunct="1">
              <a:buFont typeface="Wingdings" pitchFamily="2" charset="2"/>
              <a:buNone/>
              <a:defRPr/>
            </a:pPr>
            <a:r>
              <a:rPr lang="en-US" sz="2400" smtClean="0"/>
              <a:t>Religious</a:t>
            </a:r>
          </a:p>
          <a:p>
            <a:pPr eaLnBrk="1" hangingPunct="1">
              <a:buFont typeface="Wingdings" pitchFamily="2" charset="2"/>
              <a:buNone/>
              <a:defRPr/>
            </a:pPr>
            <a:r>
              <a:rPr lang="en-US" sz="2400" smtClean="0"/>
              <a:t>Social</a:t>
            </a:r>
          </a:p>
          <a:p>
            <a:pPr eaLnBrk="1" hangingPunct="1">
              <a:buFont typeface="Wingdings" pitchFamily="2" charset="2"/>
              <a:buNone/>
              <a:defRPr/>
            </a:pPr>
            <a:r>
              <a:rPr lang="en-US" sz="2400" smtClean="0"/>
              <a:t>Intellectual</a:t>
            </a:r>
          </a:p>
          <a:p>
            <a:pPr eaLnBrk="1" hangingPunct="1">
              <a:buFont typeface="Wingdings" pitchFamily="2" charset="2"/>
              <a:buNone/>
              <a:defRPr/>
            </a:pPr>
            <a:r>
              <a:rPr lang="en-US" sz="2400" smtClean="0"/>
              <a:t>Artistic</a:t>
            </a:r>
          </a:p>
          <a:p>
            <a:pPr eaLnBrk="1" hangingPunct="1">
              <a:buFont typeface="Wingdings" pitchFamily="2" charset="2"/>
              <a:buChar char="n"/>
              <a:defRPr/>
            </a:pPr>
            <a:r>
              <a:rPr lang="en-US" sz="2400" smtClean="0"/>
              <a:t>Oftentimes these can be used as subtopics.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pPr eaLnBrk="1" hangingPunct="1">
              <a:defRPr/>
            </a:pPr>
            <a:r>
              <a:rPr lang="en-US" smtClean="0"/>
              <a:t>Brainstorm</a:t>
            </a:r>
          </a:p>
        </p:txBody>
      </p:sp>
      <p:sp>
        <p:nvSpPr>
          <p:cNvPr id="17411" name="Text Box 7"/>
          <p:cNvSpPr txBox="1">
            <a:spLocks noChangeArrowheads="1"/>
          </p:cNvSpPr>
          <p:nvPr/>
        </p:nvSpPr>
        <p:spPr bwMode="auto">
          <a:xfrm>
            <a:off x="990600" y="1676400"/>
            <a:ext cx="3200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7412" name="Text Box 8"/>
          <p:cNvSpPr txBox="1">
            <a:spLocks noChangeArrowheads="1"/>
          </p:cNvSpPr>
          <p:nvPr/>
        </p:nvSpPr>
        <p:spPr bwMode="auto">
          <a:xfrm>
            <a:off x="381000" y="1371600"/>
            <a:ext cx="30480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7413" name="Text Box 9"/>
          <p:cNvSpPr txBox="1">
            <a:spLocks noChangeArrowheads="1"/>
          </p:cNvSpPr>
          <p:nvPr/>
        </p:nvSpPr>
        <p:spPr bwMode="auto">
          <a:xfrm>
            <a:off x="152400" y="1295400"/>
            <a:ext cx="3124200" cy="3636963"/>
          </a:xfrm>
          <a:prstGeom prst="rect">
            <a:avLst/>
          </a:prstGeom>
          <a:noFill/>
          <a:ln w="9525">
            <a:noFill/>
            <a:miter lim="800000"/>
            <a:headEnd/>
            <a:tailEnd/>
          </a:ln>
        </p:spPr>
        <p:txBody>
          <a:bodyPr>
            <a:spAutoFit/>
          </a:bodyPr>
          <a:lstStyle/>
          <a:p>
            <a:pPr>
              <a:spcBef>
                <a:spcPct val="50000"/>
              </a:spcBef>
            </a:pPr>
            <a:r>
              <a:rPr lang="en-US"/>
              <a:t>Humanism </a:t>
            </a:r>
            <a:r>
              <a:rPr lang="en-US">
                <a:sym typeface="Wingdings" charset="2"/>
              </a:rPr>
              <a:t> Art reflecting antiquity</a:t>
            </a:r>
          </a:p>
          <a:p>
            <a:pPr>
              <a:spcBef>
                <a:spcPct val="50000"/>
              </a:spcBef>
              <a:buFontTx/>
              <a:buChar char="•"/>
            </a:pPr>
            <a:r>
              <a:rPr lang="en-US"/>
              <a:t> Humanism – increased study of ancient Greek and Roman civilization, rejection of Middle Age thought</a:t>
            </a:r>
          </a:p>
          <a:p>
            <a:pPr>
              <a:spcBef>
                <a:spcPct val="50000"/>
              </a:spcBef>
              <a:buFontTx/>
              <a:buChar char="•"/>
            </a:pPr>
            <a:r>
              <a:rPr lang="en-US"/>
              <a:t> Brunelleschi and Donatello visit Rome, inspired</a:t>
            </a:r>
          </a:p>
          <a:p>
            <a:pPr lvl="1">
              <a:spcBef>
                <a:spcPct val="50000"/>
              </a:spcBef>
              <a:buFontTx/>
              <a:buChar char="•"/>
            </a:pPr>
            <a:r>
              <a:rPr lang="en-US"/>
              <a:t>Brunelleschi’s dome</a:t>
            </a:r>
          </a:p>
          <a:p>
            <a:pPr lvl="1">
              <a:spcBef>
                <a:spcPct val="50000"/>
              </a:spcBef>
              <a:buFontTx/>
              <a:buChar char="•"/>
            </a:pPr>
            <a:r>
              <a:rPr lang="en-US"/>
              <a:t>Donatello – David</a:t>
            </a:r>
          </a:p>
          <a:p>
            <a:pPr>
              <a:spcBef>
                <a:spcPct val="50000"/>
              </a:spcBef>
              <a:buFontTx/>
              <a:buChar char="•"/>
            </a:pPr>
            <a:r>
              <a:rPr lang="en-US"/>
              <a:t>Botticelli – mythology, Primavera, Birth of Venus</a:t>
            </a:r>
          </a:p>
        </p:txBody>
      </p:sp>
      <p:sp>
        <p:nvSpPr>
          <p:cNvPr id="17414" name="Text Box 10"/>
          <p:cNvSpPr txBox="1">
            <a:spLocks noChangeArrowheads="1"/>
          </p:cNvSpPr>
          <p:nvPr/>
        </p:nvSpPr>
        <p:spPr bwMode="auto">
          <a:xfrm>
            <a:off x="3886200" y="1219200"/>
            <a:ext cx="2819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7415" name="Text Box 11"/>
          <p:cNvSpPr txBox="1">
            <a:spLocks noChangeArrowheads="1"/>
          </p:cNvSpPr>
          <p:nvPr/>
        </p:nvSpPr>
        <p:spPr bwMode="auto">
          <a:xfrm>
            <a:off x="3276600" y="1295400"/>
            <a:ext cx="2819400" cy="336550"/>
          </a:xfrm>
          <a:prstGeom prst="rect">
            <a:avLst/>
          </a:prstGeom>
          <a:noFill/>
          <a:ln w="9525">
            <a:noFill/>
            <a:miter lim="800000"/>
            <a:headEnd/>
            <a:tailEnd/>
          </a:ln>
        </p:spPr>
        <p:txBody>
          <a:bodyPr>
            <a:spAutoFit/>
          </a:bodyPr>
          <a:lstStyle/>
          <a:p>
            <a:pPr>
              <a:spcBef>
                <a:spcPct val="50000"/>
              </a:spcBef>
            </a:pPr>
            <a:endParaRPr lang="en-US"/>
          </a:p>
        </p:txBody>
      </p:sp>
      <p:sp>
        <p:nvSpPr>
          <p:cNvPr id="17416" name="Text Box 12"/>
          <p:cNvSpPr txBox="1">
            <a:spLocks noChangeArrowheads="1"/>
          </p:cNvSpPr>
          <p:nvPr/>
        </p:nvSpPr>
        <p:spPr bwMode="auto">
          <a:xfrm>
            <a:off x="3124200" y="1219200"/>
            <a:ext cx="3048000" cy="3025775"/>
          </a:xfrm>
          <a:prstGeom prst="rect">
            <a:avLst/>
          </a:prstGeom>
          <a:noFill/>
          <a:ln w="9525">
            <a:noFill/>
            <a:miter lim="800000"/>
            <a:headEnd/>
            <a:tailEnd/>
          </a:ln>
        </p:spPr>
        <p:txBody>
          <a:bodyPr>
            <a:spAutoFit/>
          </a:bodyPr>
          <a:lstStyle/>
          <a:p>
            <a:pPr>
              <a:spcBef>
                <a:spcPct val="50000"/>
              </a:spcBef>
            </a:pPr>
            <a:r>
              <a:rPr lang="en-US"/>
              <a:t>Emph on individ. </a:t>
            </a:r>
            <a:r>
              <a:rPr lang="en-US">
                <a:sym typeface="Wingdings" charset="2"/>
              </a:rPr>
              <a:t> portray great indiv. in art</a:t>
            </a:r>
          </a:p>
          <a:p>
            <a:pPr>
              <a:spcBef>
                <a:spcPct val="50000"/>
              </a:spcBef>
              <a:buFontTx/>
              <a:buChar char="•"/>
            </a:pPr>
            <a:r>
              <a:rPr lang="en-US"/>
              <a:t>Power of humanity/individ.</a:t>
            </a:r>
          </a:p>
          <a:p>
            <a:pPr>
              <a:spcBef>
                <a:spcPct val="50000"/>
              </a:spcBef>
              <a:buFontTx/>
              <a:buChar char="•"/>
            </a:pPr>
            <a:r>
              <a:rPr lang="en-US"/>
              <a:t>Rise of Portraiture – Mona Lisa, Ginevra de Benci</a:t>
            </a:r>
          </a:p>
          <a:p>
            <a:pPr>
              <a:spcBef>
                <a:spcPct val="50000"/>
              </a:spcBef>
              <a:buFontTx/>
              <a:buChar char="•"/>
            </a:pPr>
            <a:r>
              <a:rPr lang="en-US"/>
              <a:t>Patrons of art put into art</a:t>
            </a:r>
          </a:p>
          <a:p>
            <a:pPr lvl="1">
              <a:spcBef>
                <a:spcPct val="50000"/>
              </a:spcBef>
              <a:buFontTx/>
              <a:buChar char="•"/>
            </a:pPr>
            <a:r>
              <a:rPr lang="en-US"/>
              <a:t>Busts,characters</a:t>
            </a:r>
          </a:p>
          <a:p>
            <a:pPr>
              <a:spcBef>
                <a:spcPct val="50000"/>
              </a:spcBef>
              <a:buFontTx/>
              <a:buChar char="•"/>
            </a:pPr>
            <a:r>
              <a:rPr lang="en-US"/>
              <a:t>Michelangelo – David</a:t>
            </a:r>
          </a:p>
          <a:p>
            <a:pPr>
              <a:spcBef>
                <a:spcPct val="50000"/>
              </a:spcBef>
              <a:buFontTx/>
              <a:buChar char="•"/>
            </a:pPr>
            <a:r>
              <a:rPr lang="en-US"/>
              <a:t>Raphael – School of Athens</a:t>
            </a:r>
          </a:p>
        </p:txBody>
      </p:sp>
      <p:sp>
        <p:nvSpPr>
          <p:cNvPr id="17417" name="Text Box 14"/>
          <p:cNvSpPr txBox="1">
            <a:spLocks noChangeArrowheads="1"/>
          </p:cNvSpPr>
          <p:nvPr/>
        </p:nvSpPr>
        <p:spPr bwMode="auto">
          <a:xfrm>
            <a:off x="5867400" y="1295400"/>
            <a:ext cx="30480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7418" name="Text Box 15"/>
          <p:cNvSpPr txBox="1">
            <a:spLocks noChangeArrowheads="1"/>
          </p:cNvSpPr>
          <p:nvPr/>
        </p:nvSpPr>
        <p:spPr bwMode="auto">
          <a:xfrm>
            <a:off x="5867400" y="1219200"/>
            <a:ext cx="3048000" cy="2170113"/>
          </a:xfrm>
          <a:prstGeom prst="rect">
            <a:avLst/>
          </a:prstGeom>
          <a:noFill/>
          <a:ln w="9525">
            <a:noFill/>
            <a:miter lim="800000"/>
            <a:headEnd/>
            <a:tailEnd/>
          </a:ln>
        </p:spPr>
        <p:txBody>
          <a:bodyPr>
            <a:spAutoFit/>
          </a:bodyPr>
          <a:lstStyle/>
          <a:p>
            <a:pPr>
              <a:spcBef>
                <a:spcPct val="50000"/>
              </a:spcBef>
            </a:pPr>
            <a:r>
              <a:rPr lang="en-US"/>
              <a:t>Secular spirit </a:t>
            </a:r>
            <a:r>
              <a:rPr lang="en-US">
                <a:sym typeface="Wingdings" charset="2"/>
              </a:rPr>
              <a:t> realistic port. of the world</a:t>
            </a:r>
          </a:p>
          <a:p>
            <a:pPr>
              <a:spcBef>
                <a:spcPct val="50000"/>
              </a:spcBef>
              <a:buFontTx/>
              <a:buChar char="•"/>
            </a:pPr>
            <a:r>
              <a:rPr lang="en-US"/>
              <a:t>Massacio – dev. Of perspective, Tribute Money</a:t>
            </a:r>
          </a:p>
          <a:p>
            <a:pPr>
              <a:spcBef>
                <a:spcPct val="50000"/>
              </a:spcBef>
              <a:buFontTx/>
              <a:buChar char="•"/>
            </a:pPr>
            <a:r>
              <a:rPr lang="en-US"/>
              <a:t>DaVinci – Vitruvian Man, cadavers</a:t>
            </a:r>
          </a:p>
          <a:p>
            <a:pPr>
              <a:spcBef>
                <a:spcPct val="50000"/>
              </a:spcBef>
              <a:buFontTx/>
              <a:buChar char="•"/>
            </a:pPr>
            <a:r>
              <a:rPr lang="en-US"/>
              <a:t>Chiaroscuro, sfumato </a:t>
            </a:r>
          </a:p>
        </p:txBody>
      </p:sp>
      <p:sp>
        <p:nvSpPr>
          <p:cNvPr id="17419" name="Line 16"/>
          <p:cNvSpPr>
            <a:spLocks noChangeShapeType="1"/>
          </p:cNvSpPr>
          <p:nvPr/>
        </p:nvSpPr>
        <p:spPr bwMode="auto">
          <a:xfrm>
            <a:off x="0" y="1828800"/>
            <a:ext cx="8915400" cy="0"/>
          </a:xfrm>
          <a:prstGeom prst="line">
            <a:avLst/>
          </a:prstGeom>
          <a:noFill/>
          <a:ln w="9525">
            <a:solidFill>
              <a:schemeClr val="tx1"/>
            </a:solidFill>
            <a:round/>
            <a:headEnd/>
            <a:tailEnd/>
          </a:ln>
        </p:spPr>
        <p:txBody>
          <a:bodyPr/>
          <a:lstStyle/>
          <a:p>
            <a:endParaRPr lang="en-US"/>
          </a:p>
        </p:txBody>
      </p:sp>
      <p:sp>
        <p:nvSpPr>
          <p:cNvPr id="17420" name="Line 17"/>
          <p:cNvSpPr>
            <a:spLocks noChangeShapeType="1"/>
          </p:cNvSpPr>
          <p:nvPr/>
        </p:nvSpPr>
        <p:spPr bwMode="auto">
          <a:xfrm>
            <a:off x="3124200" y="1219200"/>
            <a:ext cx="0" cy="3733800"/>
          </a:xfrm>
          <a:prstGeom prst="line">
            <a:avLst/>
          </a:prstGeom>
          <a:noFill/>
          <a:ln w="9525">
            <a:solidFill>
              <a:schemeClr val="tx1"/>
            </a:solidFill>
            <a:round/>
            <a:headEnd/>
            <a:tailEnd/>
          </a:ln>
        </p:spPr>
        <p:txBody>
          <a:bodyPr/>
          <a:lstStyle/>
          <a:p>
            <a:endParaRPr lang="en-US"/>
          </a:p>
        </p:txBody>
      </p:sp>
      <p:sp>
        <p:nvSpPr>
          <p:cNvPr id="17421" name="Line 18"/>
          <p:cNvSpPr>
            <a:spLocks noChangeShapeType="1"/>
          </p:cNvSpPr>
          <p:nvPr/>
        </p:nvSpPr>
        <p:spPr bwMode="auto">
          <a:xfrm>
            <a:off x="5791200" y="1219200"/>
            <a:ext cx="0" cy="3886200"/>
          </a:xfrm>
          <a:prstGeom prst="line">
            <a:avLst/>
          </a:prstGeom>
          <a:noFill/>
          <a:ln w="9525">
            <a:solidFill>
              <a:schemeClr val="tx1"/>
            </a:solidFill>
            <a:round/>
            <a:headEnd/>
            <a:tailEnd/>
          </a:ln>
        </p:spPr>
        <p:txBody>
          <a:bodyPr/>
          <a:lstStyle/>
          <a:p>
            <a:endParaRPr lang="en-US"/>
          </a:p>
        </p:txBody>
      </p:sp>
      <p:sp>
        <p:nvSpPr>
          <p:cNvPr id="17422" name="Text Box 19"/>
          <p:cNvSpPr txBox="1">
            <a:spLocks noChangeArrowheads="1"/>
          </p:cNvSpPr>
          <p:nvPr/>
        </p:nvSpPr>
        <p:spPr bwMode="auto">
          <a:xfrm>
            <a:off x="152400" y="5257800"/>
            <a:ext cx="8686800" cy="915988"/>
          </a:xfrm>
          <a:prstGeom prst="rect">
            <a:avLst/>
          </a:prstGeom>
          <a:noFill/>
          <a:ln w="9525">
            <a:noFill/>
            <a:miter lim="800000"/>
            <a:headEnd/>
            <a:tailEnd/>
          </a:ln>
        </p:spPr>
        <p:txBody>
          <a:bodyPr>
            <a:spAutoFit/>
          </a:bodyPr>
          <a:lstStyle/>
          <a:p>
            <a:pPr>
              <a:spcBef>
                <a:spcPct val="50000"/>
              </a:spcBef>
            </a:pPr>
            <a:r>
              <a:rPr lang="en-US" sz="1800"/>
              <a:t>Use abbreviations to shorten the time taken on the brainstorm, this example does not use enough abbreviations because I wanted the viewer to understand my notes.</a:t>
            </a:r>
          </a:p>
        </p:txBody>
      </p:sp>
      <p:sp>
        <p:nvSpPr>
          <p:cNvPr id="24596" name="Text Box 20"/>
          <p:cNvSpPr txBox="1">
            <a:spLocks noChangeArrowheads="1"/>
          </p:cNvSpPr>
          <p:nvPr/>
        </p:nvSpPr>
        <p:spPr bwMode="auto">
          <a:xfrm>
            <a:off x="228600" y="914400"/>
            <a:ext cx="8382000" cy="274638"/>
          </a:xfrm>
          <a:prstGeom prst="rect">
            <a:avLst/>
          </a:prstGeom>
          <a:noFill/>
          <a:ln w="9525">
            <a:noFill/>
            <a:miter lim="800000"/>
            <a:headEnd/>
            <a:tailEnd/>
          </a:ln>
          <a:effectLst/>
        </p:spPr>
        <p:txBody>
          <a:bodyPr>
            <a:spAutoFit/>
          </a:bodyPr>
          <a:lstStyle/>
          <a:p>
            <a:pPr>
              <a:spcBef>
                <a:spcPct val="50000"/>
              </a:spcBef>
              <a:defRPr/>
            </a:pPr>
            <a:r>
              <a:rPr lang="en-US" sz="1200">
                <a:effectLst>
                  <a:outerShdw blurRad="38100" dist="38100" dir="2700000" algn="tl">
                    <a:srgbClr val="000000"/>
                  </a:outerShdw>
                </a:effectLst>
              </a:rPr>
              <a:t>Discuss how Renaissance ideas are expressed in the Italian art of the period, referring to specific works and artists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Timing</a:t>
            </a:r>
          </a:p>
        </p:txBody>
      </p:sp>
      <p:sp>
        <p:nvSpPr>
          <p:cNvPr id="21507" name="Rectangle 3"/>
          <p:cNvSpPr>
            <a:spLocks noGrp="1" noChangeArrowheads="1"/>
          </p:cNvSpPr>
          <p:nvPr>
            <p:ph type="body" idx="1"/>
          </p:nvPr>
        </p:nvSpPr>
        <p:spPr>
          <a:xfrm>
            <a:off x="457200" y="1600200"/>
            <a:ext cx="8229600" cy="3276600"/>
          </a:xfrm>
          <a:ln w="19050">
            <a:solidFill>
              <a:schemeClr val="tx1"/>
            </a:solidFill>
          </a:ln>
        </p:spPr>
        <p:txBody>
          <a:bodyPr/>
          <a:lstStyle/>
          <a:p>
            <a:pPr eaLnBrk="1" hangingPunct="1">
              <a:buFont typeface="Wingdings" pitchFamily="2" charset="2"/>
              <a:buChar char="n"/>
              <a:defRPr/>
            </a:pPr>
            <a:r>
              <a:rPr lang="en-US" sz="2800" smtClean="0"/>
              <a:t>The reading and re-reading of the question, analysis of the directive, finding the layers of the question, and brainstorm should take the first five minutes of your essay writing time.</a:t>
            </a:r>
          </a:p>
          <a:p>
            <a:pPr lvl="1" eaLnBrk="1" hangingPunct="1">
              <a:defRPr/>
            </a:pPr>
            <a:r>
              <a:rPr lang="en-US" sz="2400" smtClean="0"/>
              <a:t>5/35 total minutes</a:t>
            </a:r>
          </a:p>
          <a:p>
            <a:pPr eaLnBrk="1" hangingPunct="1">
              <a:buFont typeface="Wingdings" pitchFamily="2" charset="2"/>
              <a:buChar char="n"/>
              <a:defRPr/>
            </a:pPr>
            <a:r>
              <a:rPr lang="en-US" sz="2800" smtClean="0"/>
              <a:t>Writing the essay should take the remaining thirty minutes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The Introduction Paragraph</a:t>
            </a:r>
          </a:p>
        </p:txBody>
      </p:sp>
      <p:sp>
        <p:nvSpPr>
          <p:cNvPr id="8195" name="Rectangle 3"/>
          <p:cNvSpPr>
            <a:spLocks noGrp="1" noChangeArrowheads="1"/>
          </p:cNvSpPr>
          <p:nvPr>
            <p:ph type="body" idx="1"/>
          </p:nvPr>
        </p:nvSpPr>
        <p:spPr>
          <a:xfrm>
            <a:off x="457200" y="1600200"/>
            <a:ext cx="8229600" cy="4343400"/>
          </a:xfrm>
          <a:ln w="19050">
            <a:solidFill>
              <a:schemeClr val="tx1"/>
            </a:solidFill>
          </a:ln>
        </p:spPr>
        <p:txBody>
          <a:bodyPr/>
          <a:lstStyle/>
          <a:p>
            <a:pPr eaLnBrk="1" hangingPunct="1">
              <a:buFont typeface="Wingdings" pitchFamily="2" charset="2"/>
              <a:buChar char="n"/>
              <a:defRPr/>
            </a:pPr>
            <a:r>
              <a:rPr lang="en-US" sz="2400" smtClean="0"/>
              <a:t>The introduction paragraph establishes your viewpoint and contains a well-developed thesis.</a:t>
            </a:r>
          </a:p>
          <a:p>
            <a:pPr eaLnBrk="1" hangingPunct="1">
              <a:buFont typeface="Wingdings" pitchFamily="2" charset="2"/>
              <a:buChar char="n"/>
              <a:defRPr/>
            </a:pPr>
            <a:r>
              <a:rPr lang="en-US" sz="2400" smtClean="0"/>
              <a:t>The first sentence establishes what your essay will be about.  </a:t>
            </a:r>
          </a:p>
          <a:p>
            <a:pPr lvl="1" eaLnBrk="1" hangingPunct="1">
              <a:defRPr/>
            </a:pPr>
            <a:r>
              <a:rPr lang="en-US" sz="2400" smtClean="0"/>
              <a:t>Do not hint at a thesis statement in this sentence,</a:t>
            </a:r>
          </a:p>
          <a:p>
            <a:pPr lvl="1" eaLnBrk="1" hangingPunct="1">
              <a:defRPr/>
            </a:pPr>
            <a:r>
              <a:rPr lang="en-US" sz="2400" smtClean="0"/>
              <a:t>DO NOT restate the question.</a:t>
            </a:r>
          </a:p>
          <a:p>
            <a:pPr eaLnBrk="1" hangingPunct="1">
              <a:buFont typeface="Wingdings" pitchFamily="2" charset="2"/>
              <a:buChar char="n"/>
              <a:defRPr/>
            </a:pPr>
            <a:r>
              <a:rPr lang="en-US" sz="2800" smtClean="0"/>
              <a:t>A good first sentence:</a:t>
            </a:r>
          </a:p>
          <a:p>
            <a:pPr lvl="1" eaLnBrk="1" hangingPunct="1">
              <a:defRPr/>
            </a:pPr>
            <a:r>
              <a:rPr lang="en-US" sz="2400" smtClean="0"/>
              <a:t>The Italian Renaissance created new ideas that most visibly manifested themselves in the arts.</a:t>
            </a:r>
          </a:p>
          <a:p>
            <a:pPr lvl="1" eaLnBrk="1" hangingPunct="1">
              <a:defRPr/>
            </a:pPr>
            <a:endParaRPr lang="en-US" sz="2400" smtClean="0"/>
          </a:p>
          <a:p>
            <a:pPr lvl="1" eaLnBrk="1" hangingPunct="1">
              <a:defRPr/>
            </a:pPr>
            <a:endParaRPr lang="en-US" smtClean="0"/>
          </a:p>
          <a:p>
            <a:pPr lvl="1" eaLnBrk="1" hangingPunct="1">
              <a:defRPr/>
            </a:pPr>
            <a:endParaRPr lang="en-US" smtClean="0"/>
          </a:p>
        </p:txBody>
      </p:sp>
      <p:sp>
        <p:nvSpPr>
          <p:cNvPr id="8196" name="Text Box 4"/>
          <p:cNvSpPr txBox="1">
            <a:spLocks noChangeArrowheads="1"/>
          </p:cNvSpPr>
          <p:nvPr/>
        </p:nvSpPr>
        <p:spPr bwMode="auto">
          <a:xfrm>
            <a:off x="381000" y="1219200"/>
            <a:ext cx="8382000" cy="274638"/>
          </a:xfrm>
          <a:prstGeom prst="rect">
            <a:avLst/>
          </a:prstGeom>
          <a:noFill/>
          <a:ln w="9525">
            <a:noFill/>
            <a:miter lim="800000"/>
            <a:headEnd/>
            <a:tailEnd/>
          </a:ln>
          <a:effectLst/>
        </p:spPr>
        <p:txBody>
          <a:bodyPr>
            <a:spAutoFit/>
          </a:bodyPr>
          <a:lstStyle/>
          <a:p>
            <a:pPr>
              <a:spcBef>
                <a:spcPct val="50000"/>
              </a:spcBef>
              <a:defRPr/>
            </a:pPr>
            <a:r>
              <a:rPr lang="en-US" sz="1200">
                <a:effectLst>
                  <a:outerShdw blurRad="38100" dist="38100" dir="2700000" algn="tl">
                    <a:srgbClr val="000000"/>
                  </a:outerShdw>
                </a:effectLst>
              </a:rPr>
              <a:t>Discuss how Renaissance ideas are expressed in the Italian art of the period, referring to specific works and artists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The Thesis</a:t>
            </a:r>
          </a:p>
        </p:txBody>
      </p:sp>
      <p:sp>
        <p:nvSpPr>
          <p:cNvPr id="13315" name="Rectangle 3"/>
          <p:cNvSpPr>
            <a:spLocks noGrp="1" noChangeArrowheads="1"/>
          </p:cNvSpPr>
          <p:nvPr>
            <p:ph type="body" idx="1"/>
          </p:nvPr>
        </p:nvSpPr>
        <p:spPr>
          <a:xfrm>
            <a:off x="457200" y="1600200"/>
            <a:ext cx="8229600" cy="5105400"/>
          </a:xfrm>
          <a:ln w="19050">
            <a:solidFill>
              <a:schemeClr val="tx1"/>
            </a:solidFill>
          </a:ln>
        </p:spPr>
        <p:txBody>
          <a:bodyPr/>
          <a:lstStyle/>
          <a:p>
            <a:pPr eaLnBrk="1" hangingPunct="1">
              <a:lnSpc>
                <a:spcPct val="80000"/>
              </a:lnSpc>
              <a:buFont typeface="Wingdings" pitchFamily="2" charset="2"/>
              <a:buChar char="n"/>
              <a:defRPr/>
            </a:pPr>
            <a:r>
              <a:rPr lang="en-US" sz="1800" smtClean="0"/>
              <a:t>The thesis statement follows the first sentence</a:t>
            </a:r>
          </a:p>
          <a:p>
            <a:pPr lvl="1" eaLnBrk="1" hangingPunct="1">
              <a:lnSpc>
                <a:spcPct val="80000"/>
              </a:lnSpc>
              <a:defRPr/>
            </a:pPr>
            <a:r>
              <a:rPr lang="en-US" sz="1600" smtClean="0"/>
              <a:t>It is one or two sentences long. </a:t>
            </a:r>
          </a:p>
          <a:p>
            <a:pPr lvl="1" eaLnBrk="1" hangingPunct="1">
              <a:lnSpc>
                <a:spcPct val="80000"/>
              </a:lnSpc>
              <a:defRPr/>
            </a:pPr>
            <a:r>
              <a:rPr lang="en-US" sz="1600" smtClean="0"/>
              <a:t>It fully answers the question and establishes your subtopics (body paragraph topics).</a:t>
            </a:r>
          </a:p>
          <a:p>
            <a:pPr lvl="1" eaLnBrk="1" hangingPunct="1">
              <a:lnSpc>
                <a:spcPct val="80000"/>
              </a:lnSpc>
              <a:defRPr/>
            </a:pPr>
            <a:r>
              <a:rPr lang="en-US" sz="1600" smtClean="0"/>
              <a:t>WITHOUT A STRONG THESIS IT IS IMPOSSIBLE TO EARN A GOOD SCORE</a:t>
            </a:r>
          </a:p>
          <a:p>
            <a:pPr lvl="1" eaLnBrk="1" hangingPunct="1">
              <a:lnSpc>
                <a:spcPct val="80000"/>
              </a:lnSpc>
              <a:defRPr/>
            </a:pPr>
            <a:r>
              <a:rPr lang="en-US" sz="1600" smtClean="0"/>
              <a:t>Answer the essay prompt that is given to you.  Do not bend the prompt to be what you want it to be.</a:t>
            </a:r>
          </a:p>
          <a:p>
            <a:pPr eaLnBrk="1" hangingPunct="1">
              <a:lnSpc>
                <a:spcPct val="80000"/>
              </a:lnSpc>
              <a:buFont typeface="Wingdings" pitchFamily="2" charset="2"/>
              <a:buChar char="n"/>
              <a:defRPr/>
            </a:pPr>
            <a:r>
              <a:rPr lang="en-US" sz="1800" smtClean="0"/>
              <a:t>The thesis must fully answer the question</a:t>
            </a:r>
          </a:p>
          <a:p>
            <a:pPr lvl="1" eaLnBrk="1" hangingPunct="1">
              <a:lnSpc>
                <a:spcPct val="80000"/>
              </a:lnSpc>
              <a:defRPr/>
            </a:pPr>
            <a:r>
              <a:rPr lang="en-US" sz="1600" smtClean="0"/>
              <a:t>Because there are generally three body paragraphs the thesis should include three topics.</a:t>
            </a:r>
          </a:p>
          <a:p>
            <a:pPr lvl="1" eaLnBrk="1" hangingPunct="1">
              <a:lnSpc>
                <a:spcPct val="80000"/>
              </a:lnSpc>
              <a:defRPr/>
            </a:pPr>
            <a:r>
              <a:rPr lang="en-US" sz="1600" smtClean="0"/>
              <a:t>The thesis should answer how and why.</a:t>
            </a:r>
          </a:p>
          <a:p>
            <a:pPr lvl="1" eaLnBrk="1" hangingPunct="1">
              <a:lnSpc>
                <a:spcPct val="80000"/>
              </a:lnSpc>
              <a:defRPr/>
            </a:pPr>
            <a:r>
              <a:rPr lang="en-US" sz="1600" smtClean="0"/>
              <a:t>The thesis is general, DO NOT INCLUDE SPECIFIC EXAMPLES</a:t>
            </a:r>
          </a:p>
          <a:p>
            <a:pPr lvl="1" eaLnBrk="1" hangingPunct="1">
              <a:lnSpc>
                <a:spcPct val="80000"/>
              </a:lnSpc>
              <a:defRPr/>
            </a:pPr>
            <a:r>
              <a:rPr lang="en-US" sz="1600" smtClean="0"/>
              <a:t>An example of a strong thesis:</a:t>
            </a:r>
          </a:p>
          <a:p>
            <a:pPr lvl="1" eaLnBrk="1" hangingPunct="1">
              <a:lnSpc>
                <a:spcPct val="80000"/>
              </a:lnSpc>
              <a:defRPr/>
            </a:pPr>
            <a:r>
              <a:rPr lang="en-US" sz="1600" smtClean="0"/>
              <a:t>Renaissance humanism led to the creation of art that reflected the art of antiquity, and the Renaissance emphasis on the individual led to the rise of art that more accurately portrayed individuals. Furthermore, the Renaissance secular spirit which emphasized life on Earth as opposed to the afterlife led to a greater attempt by artists to realistically portray the world. </a:t>
            </a:r>
          </a:p>
          <a:p>
            <a:pPr eaLnBrk="1" hangingPunct="1">
              <a:lnSpc>
                <a:spcPct val="80000"/>
              </a:lnSpc>
              <a:buFont typeface="Wingdings" pitchFamily="2" charset="2"/>
              <a:buNone/>
              <a:defRPr/>
            </a:pPr>
            <a:endParaRPr lang="en-US" sz="1600" smtClean="0"/>
          </a:p>
          <a:p>
            <a:pPr eaLnBrk="1" hangingPunct="1">
              <a:lnSpc>
                <a:spcPct val="80000"/>
              </a:lnSpc>
              <a:buFont typeface="Wingdings" pitchFamily="2" charset="2"/>
              <a:buNone/>
              <a:defRPr/>
            </a:pPr>
            <a:r>
              <a:rPr lang="en-US" sz="500" smtClean="0"/>
              <a:t> </a:t>
            </a:r>
          </a:p>
          <a:p>
            <a:pPr eaLnBrk="1" hangingPunct="1">
              <a:lnSpc>
                <a:spcPct val="80000"/>
              </a:lnSpc>
              <a:buFont typeface="Wingdings" pitchFamily="2" charset="2"/>
              <a:buChar char="n"/>
              <a:defRPr/>
            </a:pPr>
            <a:endParaRPr lang="en-US" sz="500" smtClean="0"/>
          </a:p>
        </p:txBody>
      </p:sp>
      <p:sp>
        <p:nvSpPr>
          <p:cNvPr id="13316" name="Text Box 4"/>
          <p:cNvSpPr txBox="1">
            <a:spLocks noChangeArrowheads="1"/>
          </p:cNvSpPr>
          <p:nvPr/>
        </p:nvSpPr>
        <p:spPr bwMode="auto">
          <a:xfrm>
            <a:off x="457200" y="1295400"/>
            <a:ext cx="8382000" cy="274638"/>
          </a:xfrm>
          <a:prstGeom prst="rect">
            <a:avLst/>
          </a:prstGeom>
          <a:noFill/>
          <a:ln w="9525">
            <a:noFill/>
            <a:miter lim="800000"/>
            <a:headEnd/>
            <a:tailEnd/>
          </a:ln>
          <a:effectLst/>
        </p:spPr>
        <p:txBody>
          <a:bodyPr>
            <a:spAutoFit/>
          </a:bodyPr>
          <a:lstStyle/>
          <a:p>
            <a:pPr>
              <a:spcBef>
                <a:spcPct val="50000"/>
              </a:spcBef>
              <a:defRPr/>
            </a:pPr>
            <a:r>
              <a:rPr lang="en-US" sz="1200">
                <a:effectLst>
                  <a:outerShdw blurRad="38100" dist="38100" dir="2700000" algn="tl">
                    <a:srgbClr val="000000"/>
                  </a:outerShdw>
                </a:effectLst>
              </a:rPr>
              <a:t>Discuss how Renaissance ideas are expressed in the Italian art of the period, referring to specific works and artists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The Introduction Paragraph</a:t>
            </a:r>
          </a:p>
        </p:txBody>
      </p:sp>
      <p:sp>
        <p:nvSpPr>
          <p:cNvPr id="14339" name="Rectangle 3"/>
          <p:cNvSpPr>
            <a:spLocks noGrp="1" noChangeArrowheads="1"/>
          </p:cNvSpPr>
          <p:nvPr>
            <p:ph type="body" idx="1"/>
          </p:nvPr>
        </p:nvSpPr>
        <p:spPr>
          <a:xfrm>
            <a:off x="457200" y="1600200"/>
            <a:ext cx="8229600" cy="5029200"/>
          </a:xfrm>
          <a:ln w="19050">
            <a:solidFill>
              <a:schemeClr val="tx1"/>
            </a:solidFill>
          </a:ln>
        </p:spPr>
        <p:txBody>
          <a:bodyPr/>
          <a:lstStyle/>
          <a:p>
            <a:pPr eaLnBrk="1" hangingPunct="1">
              <a:lnSpc>
                <a:spcPct val="90000"/>
              </a:lnSpc>
              <a:buFont typeface="Wingdings" pitchFamily="2" charset="2"/>
              <a:buChar char="n"/>
              <a:defRPr/>
            </a:pPr>
            <a:r>
              <a:rPr lang="en-US" sz="2400" smtClean="0"/>
              <a:t>“Discuss how Renaissance ideas are expressed in the Italian art of the period, referring to specific works and artists.”</a:t>
            </a:r>
            <a:endParaRPr lang="en-US" smtClean="0"/>
          </a:p>
          <a:p>
            <a:pPr eaLnBrk="1" hangingPunct="1">
              <a:lnSpc>
                <a:spcPct val="90000"/>
              </a:lnSpc>
              <a:buFont typeface="Wingdings" pitchFamily="2" charset="2"/>
              <a:buChar char="n"/>
              <a:defRPr/>
            </a:pPr>
            <a:r>
              <a:rPr lang="en-US" smtClean="0"/>
              <a:t>Good example:</a:t>
            </a:r>
          </a:p>
          <a:p>
            <a:pPr eaLnBrk="1" hangingPunct="1">
              <a:lnSpc>
                <a:spcPct val="90000"/>
              </a:lnSpc>
              <a:buFont typeface="Wingdings" pitchFamily="2" charset="2"/>
              <a:buNone/>
              <a:defRPr/>
            </a:pPr>
            <a:r>
              <a:rPr lang="en-US" sz="2400" smtClean="0"/>
              <a:t>		The Italian Renaissance created new ideas that most visibly manifested themselves in the arts. Renaissance humanism led to the creation of art that reflected the art of antiquity, and the Renaissance emphasis on the individual led to the rise of art that more accurately portrayed individuals. Furthermore, the Renaissance secular spirit which emphasized life on Earth as opposed to the afterlife led to a greater attempt by artists to realistically portray the world.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The Free Response Question</a:t>
            </a:r>
          </a:p>
        </p:txBody>
      </p:sp>
      <p:sp>
        <p:nvSpPr>
          <p:cNvPr id="6147" name="Rectangle 3"/>
          <p:cNvSpPr>
            <a:spLocks noGrp="1" noChangeArrowheads="1"/>
          </p:cNvSpPr>
          <p:nvPr>
            <p:ph type="body" idx="1"/>
          </p:nvPr>
        </p:nvSpPr>
        <p:spPr>
          <a:xfrm>
            <a:off x="228600" y="1600200"/>
            <a:ext cx="8458200" cy="4876800"/>
          </a:xfrm>
          <a:ln w="19050">
            <a:solidFill>
              <a:schemeClr val="tx1"/>
            </a:solidFill>
          </a:ln>
        </p:spPr>
        <p:txBody>
          <a:bodyPr/>
          <a:lstStyle/>
          <a:p>
            <a:pPr eaLnBrk="1" hangingPunct="1">
              <a:lnSpc>
                <a:spcPct val="80000"/>
              </a:lnSpc>
              <a:buFont typeface="Wingdings" pitchFamily="2" charset="2"/>
              <a:buChar char="n"/>
              <a:defRPr/>
            </a:pPr>
            <a:r>
              <a:rPr lang="en-US" sz="2400" dirty="0" smtClean="0"/>
              <a:t>The FRQ is an essay that must be written in 35 minutes</a:t>
            </a:r>
          </a:p>
          <a:p>
            <a:pPr eaLnBrk="1" hangingPunct="1">
              <a:lnSpc>
                <a:spcPct val="80000"/>
              </a:lnSpc>
              <a:buFont typeface="Wingdings" pitchFamily="2" charset="2"/>
              <a:buChar char="n"/>
              <a:defRPr/>
            </a:pPr>
            <a:r>
              <a:rPr lang="en-US" sz="2400" dirty="0" smtClean="0"/>
              <a:t>You must write two on the College Board Exam</a:t>
            </a:r>
          </a:p>
          <a:p>
            <a:pPr lvl="1" eaLnBrk="1" hangingPunct="1">
              <a:lnSpc>
                <a:spcPct val="80000"/>
              </a:lnSpc>
              <a:defRPr/>
            </a:pPr>
            <a:r>
              <a:rPr lang="en-US" sz="2400" dirty="0" smtClean="0"/>
              <a:t>On the College Board Exam you will have two groups of three essay prompts.</a:t>
            </a:r>
          </a:p>
          <a:p>
            <a:pPr lvl="2" eaLnBrk="1" hangingPunct="1">
              <a:lnSpc>
                <a:spcPct val="80000"/>
              </a:lnSpc>
              <a:buFont typeface="Wingdings" pitchFamily="2" charset="2"/>
              <a:buChar char="§"/>
              <a:defRPr/>
            </a:pPr>
            <a:r>
              <a:rPr lang="en-US" dirty="0" smtClean="0"/>
              <a:t>You must choose one essay from each group of three.</a:t>
            </a:r>
          </a:p>
          <a:p>
            <a:pPr lvl="1" eaLnBrk="1" hangingPunct="1">
              <a:lnSpc>
                <a:spcPct val="80000"/>
              </a:lnSpc>
              <a:defRPr/>
            </a:pPr>
            <a:r>
              <a:rPr lang="en-US" sz="2400" dirty="0" smtClean="0"/>
              <a:t>The two FRQs constitute 27.5% of your score on the College Board Exam.</a:t>
            </a:r>
          </a:p>
          <a:p>
            <a:pPr lvl="2" eaLnBrk="1" hangingPunct="1">
              <a:lnSpc>
                <a:spcPct val="80000"/>
              </a:lnSpc>
              <a:buFont typeface="Wingdings" pitchFamily="2" charset="2"/>
              <a:buChar char="§"/>
              <a:defRPr/>
            </a:pPr>
            <a:r>
              <a:rPr lang="en-US" dirty="0" smtClean="0"/>
              <a:t>13.75% each</a:t>
            </a:r>
          </a:p>
          <a:p>
            <a:pPr eaLnBrk="1" hangingPunct="1">
              <a:lnSpc>
                <a:spcPct val="80000"/>
              </a:lnSpc>
              <a:buFont typeface="Wingdings" pitchFamily="2" charset="2"/>
              <a:buChar char="n"/>
              <a:defRPr/>
            </a:pPr>
            <a:r>
              <a:rPr lang="en-US" sz="2400" dirty="0" smtClean="0"/>
              <a:t>You must write one or two FRQs for each unit test.</a:t>
            </a:r>
          </a:p>
          <a:p>
            <a:pPr eaLnBrk="1" hangingPunct="1">
              <a:lnSpc>
                <a:spcPct val="80000"/>
              </a:lnSpc>
              <a:buFont typeface="Wingdings" pitchFamily="2" charset="2"/>
              <a:buChar char="n"/>
              <a:defRPr/>
            </a:pPr>
            <a:r>
              <a:rPr lang="en-US" sz="2400" dirty="0" smtClean="0"/>
              <a:t>The essay is scored out of nine.  </a:t>
            </a:r>
          </a:p>
          <a:p>
            <a:pPr lvl="1" eaLnBrk="1" hangingPunct="1">
              <a:lnSpc>
                <a:spcPct val="80000"/>
              </a:lnSpc>
              <a:defRPr/>
            </a:pPr>
            <a:r>
              <a:rPr lang="en-US" sz="2000" dirty="0" smtClean="0"/>
              <a:t>Ordinarily a 6 out of 9 would be awful, but in APEH a 6 on an essay puts you right on pace for a 5 on the exam.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A Bad Example</a:t>
            </a:r>
          </a:p>
        </p:txBody>
      </p:sp>
      <p:sp>
        <p:nvSpPr>
          <p:cNvPr id="15363" name="Rectangle 3"/>
          <p:cNvSpPr>
            <a:spLocks noGrp="1" noChangeArrowheads="1"/>
          </p:cNvSpPr>
          <p:nvPr>
            <p:ph type="body" idx="1"/>
          </p:nvPr>
        </p:nvSpPr>
        <p:spPr>
          <a:xfrm>
            <a:off x="457200" y="1600200"/>
            <a:ext cx="8229600" cy="1905000"/>
          </a:xfrm>
          <a:ln w="19050">
            <a:solidFill>
              <a:schemeClr val="tx1"/>
            </a:solidFill>
          </a:ln>
        </p:spPr>
        <p:txBody>
          <a:bodyPr/>
          <a:lstStyle/>
          <a:p>
            <a:pPr eaLnBrk="1" hangingPunct="1">
              <a:lnSpc>
                <a:spcPct val="90000"/>
              </a:lnSpc>
              <a:buFont typeface="Wingdings" pitchFamily="2" charset="2"/>
              <a:buNone/>
              <a:defRPr/>
            </a:pPr>
            <a:r>
              <a:rPr lang="en-US" sz="2000" smtClean="0"/>
              <a:t>		 “Discuss how Renaissance ideas are expressed in the Italian art of the period, referring to specific works and artists.”</a:t>
            </a:r>
          </a:p>
          <a:p>
            <a:pPr eaLnBrk="1" hangingPunct="1">
              <a:lnSpc>
                <a:spcPct val="90000"/>
              </a:lnSpc>
              <a:buFont typeface="Wingdings" pitchFamily="2" charset="2"/>
              <a:buNone/>
              <a:defRPr/>
            </a:pPr>
            <a:endParaRPr lang="en-US" sz="2000" smtClean="0"/>
          </a:p>
          <a:p>
            <a:pPr eaLnBrk="1" hangingPunct="1">
              <a:lnSpc>
                <a:spcPct val="90000"/>
              </a:lnSpc>
              <a:buFont typeface="Wingdings" pitchFamily="2" charset="2"/>
              <a:buNone/>
              <a:defRPr/>
            </a:pPr>
            <a:r>
              <a:rPr lang="en-US" sz="2000" smtClean="0"/>
              <a:t>		Renaissance ideas are expressed in the Italian art of the period.  These ideas were shown in the art of the day, such as the art of daVinci, Michelangelo, and Raphael. </a:t>
            </a:r>
          </a:p>
        </p:txBody>
      </p:sp>
      <p:sp>
        <p:nvSpPr>
          <p:cNvPr id="15364" name="Text Box 4"/>
          <p:cNvSpPr txBox="1">
            <a:spLocks noChangeArrowheads="1"/>
          </p:cNvSpPr>
          <p:nvPr/>
        </p:nvSpPr>
        <p:spPr bwMode="auto">
          <a:xfrm>
            <a:off x="457200" y="3505200"/>
            <a:ext cx="8229600" cy="2566988"/>
          </a:xfrm>
          <a:prstGeom prst="rect">
            <a:avLst/>
          </a:prstGeom>
          <a:noFill/>
          <a:ln w="9525">
            <a:noFill/>
            <a:miter lim="800000"/>
            <a:headEnd/>
            <a:tailEnd/>
          </a:ln>
        </p:spPr>
        <p:txBody>
          <a:bodyPr>
            <a:spAutoFit/>
          </a:bodyPr>
          <a:lstStyle/>
          <a:p>
            <a:pPr>
              <a:spcBef>
                <a:spcPct val="50000"/>
              </a:spcBef>
            </a:pPr>
            <a:endParaRPr lang="en-US" sz="1800"/>
          </a:p>
          <a:p>
            <a:pPr>
              <a:spcBef>
                <a:spcPct val="50000"/>
              </a:spcBef>
            </a:pPr>
            <a:r>
              <a:rPr lang="en-US" sz="1800"/>
              <a:t>Why is this a bad example?</a:t>
            </a:r>
          </a:p>
          <a:p>
            <a:pPr>
              <a:spcBef>
                <a:spcPct val="50000"/>
              </a:spcBef>
            </a:pPr>
            <a:r>
              <a:rPr lang="en-US" sz="1800"/>
              <a:t>The first sentence simply restates the question.</a:t>
            </a:r>
          </a:p>
          <a:p>
            <a:pPr>
              <a:spcBef>
                <a:spcPct val="50000"/>
              </a:spcBef>
            </a:pPr>
            <a:r>
              <a:rPr lang="en-US" sz="1800"/>
              <a:t>The thesis does not identify Renaissance ideas.</a:t>
            </a:r>
          </a:p>
          <a:p>
            <a:pPr>
              <a:spcBef>
                <a:spcPct val="50000"/>
              </a:spcBef>
            </a:pPr>
            <a:r>
              <a:rPr lang="en-US" sz="1800"/>
              <a:t>The subtopics named are specific artists, which the question asks to be included somewhere in the essay.  However, no correlation is made between the effect of Renaissance ideas on these artists pieces.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364">
                                            <p:txEl>
                                              <p:pRg st="2" end="2"/>
                                            </p:txEl>
                                          </p:spTgt>
                                        </p:tgtEl>
                                        <p:attrNameLst>
                                          <p:attrName>style.visibility</p:attrName>
                                        </p:attrNameLst>
                                      </p:cBhvr>
                                      <p:to>
                                        <p:strVal val="visible"/>
                                      </p:to>
                                    </p:set>
                                    <p:animEffect transition="in" filter="checkerboard(across)">
                                      <p:cBhvr>
                                        <p:cTn id="7" dur="500"/>
                                        <p:tgtEl>
                                          <p:spTgt spid="15364">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364">
                                            <p:txEl>
                                              <p:pRg st="3" end="3"/>
                                            </p:txEl>
                                          </p:spTgt>
                                        </p:tgtEl>
                                        <p:attrNameLst>
                                          <p:attrName>style.visibility</p:attrName>
                                        </p:attrNameLst>
                                      </p:cBhvr>
                                      <p:to>
                                        <p:strVal val="visible"/>
                                      </p:to>
                                    </p:set>
                                    <p:animEffect transition="in" filter="checkerboard(across)">
                                      <p:cBhvr>
                                        <p:cTn id="12" dur="500"/>
                                        <p:tgtEl>
                                          <p:spTgt spid="15364">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364">
                                            <p:txEl>
                                              <p:pRg st="4" end="4"/>
                                            </p:txEl>
                                          </p:spTgt>
                                        </p:tgtEl>
                                        <p:attrNameLst>
                                          <p:attrName>style.visibility</p:attrName>
                                        </p:attrNameLst>
                                      </p:cBhvr>
                                      <p:to>
                                        <p:strVal val="visible"/>
                                      </p:to>
                                    </p:set>
                                    <p:animEffect transition="in" filter="checkerboard(across)">
                                      <p:cBhvr>
                                        <p:cTn id="17" dur="500"/>
                                        <p:tgtEl>
                                          <p:spTgt spid="153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The Body Paragraphs</a:t>
            </a:r>
          </a:p>
        </p:txBody>
      </p:sp>
      <p:sp>
        <p:nvSpPr>
          <p:cNvPr id="16387" name="Rectangle 3"/>
          <p:cNvSpPr>
            <a:spLocks noGrp="1" noChangeArrowheads="1"/>
          </p:cNvSpPr>
          <p:nvPr>
            <p:ph type="body" idx="1"/>
          </p:nvPr>
        </p:nvSpPr>
        <p:spPr>
          <a:xfrm>
            <a:off x="457200" y="1600200"/>
            <a:ext cx="8229600" cy="4038600"/>
          </a:xfrm>
          <a:ln w="19050">
            <a:solidFill>
              <a:schemeClr val="tx1"/>
            </a:solidFill>
          </a:ln>
        </p:spPr>
        <p:txBody>
          <a:bodyPr/>
          <a:lstStyle/>
          <a:p>
            <a:pPr eaLnBrk="1" hangingPunct="1">
              <a:lnSpc>
                <a:spcPct val="80000"/>
              </a:lnSpc>
              <a:buFont typeface="Wingdings" pitchFamily="2" charset="2"/>
              <a:buChar char="n"/>
              <a:defRPr/>
            </a:pPr>
            <a:r>
              <a:rPr lang="en-US" sz="2800" smtClean="0"/>
              <a:t>The body paragraphs include all of the information that proves your thesis.</a:t>
            </a:r>
          </a:p>
          <a:p>
            <a:pPr eaLnBrk="1" hangingPunct="1">
              <a:lnSpc>
                <a:spcPct val="80000"/>
              </a:lnSpc>
              <a:buFont typeface="Wingdings" pitchFamily="2" charset="2"/>
              <a:buChar char="n"/>
              <a:defRPr/>
            </a:pPr>
            <a:r>
              <a:rPr lang="en-US" sz="2800" smtClean="0"/>
              <a:t>Each body paragraph relates to one of the subtopics.</a:t>
            </a:r>
          </a:p>
          <a:p>
            <a:pPr lvl="1" eaLnBrk="1" hangingPunct="1">
              <a:lnSpc>
                <a:spcPct val="80000"/>
              </a:lnSpc>
              <a:defRPr/>
            </a:pPr>
            <a:r>
              <a:rPr lang="en-US" sz="2400" smtClean="0"/>
              <a:t>By proving each subtopic, you will prove the thesis.</a:t>
            </a:r>
          </a:p>
          <a:p>
            <a:pPr lvl="1" eaLnBrk="1" hangingPunct="1">
              <a:lnSpc>
                <a:spcPct val="80000"/>
              </a:lnSpc>
              <a:defRPr/>
            </a:pPr>
            <a:r>
              <a:rPr lang="en-US" sz="2400" smtClean="0"/>
              <a:t>The first body paragraph relates to the first subtopic, the second body paragraph to the second subtopic and so on and so forth.  Keep things in order.</a:t>
            </a:r>
          </a:p>
          <a:p>
            <a:pPr eaLnBrk="1" hangingPunct="1">
              <a:lnSpc>
                <a:spcPct val="80000"/>
              </a:lnSpc>
              <a:buFont typeface="Wingdings" pitchFamily="2" charset="2"/>
              <a:buChar char="n"/>
              <a:defRPr/>
            </a:pPr>
            <a:r>
              <a:rPr lang="en-US" sz="2800" smtClean="0"/>
              <a:t>Body paragraphs consist of a topic sentence, sentences with evidence and analysis, and a concluding sentence.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General Tips</a:t>
            </a:r>
          </a:p>
        </p:txBody>
      </p:sp>
      <p:sp>
        <p:nvSpPr>
          <p:cNvPr id="39939" name="Rectangle 3"/>
          <p:cNvSpPr>
            <a:spLocks noGrp="1" noChangeArrowheads="1"/>
          </p:cNvSpPr>
          <p:nvPr>
            <p:ph type="body" idx="1"/>
          </p:nvPr>
        </p:nvSpPr>
        <p:spPr>
          <a:xfrm>
            <a:off x="457200" y="1600200"/>
            <a:ext cx="8229600" cy="2438400"/>
          </a:xfrm>
          <a:ln w="19050">
            <a:solidFill>
              <a:schemeClr val="tx1"/>
            </a:solidFill>
          </a:ln>
        </p:spPr>
        <p:txBody>
          <a:bodyPr/>
          <a:lstStyle/>
          <a:p>
            <a:pPr eaLnBrk="1" hangingPunct="1">
              <a:lnSpc>
                <a:spcPct val="90000"/>
              </a:lnSpc>
              <a:buFont typeface="Wingdings" pitchFamily="2" charset="2"/>
              <a:buChar char="n"/>
              <a:defRPr/>
            </a:pPr>
            <a:r>
              <a:rPr lang="en-US" smtClean="0"/>
              <a:t>Do not use the first person (I, me)</a:t>
            </a:r>
          </a:p>
          <a:p>
            <a:pPr eaLnBrk="1" hangingPunct="1">
              <a:lnSpc>
                <a:spcPct val="90000"/>
              </a:lnSpc>
              <a:buFont typeface="Wingdings" pitchFamily="2" charset="2"/>
              <a:buChar char="n"/>
              <a:defRPr/>
            </a:pPr>
            <a:r>
              <a:rPr lang="en-US" smtClean="0"/>
              <a:t>Do not use the words “in my opinion” or “I believe”</a:t>
            </a:r>
          </a:p>
          <a:p>
            <a:pPr lvl="1" eaLnBrk="1" hangingPunct="1">
              <a:lnSpc>
                <a:spcPct val="90000"/>
              </a:lnSpc>
              <a:defRPr/>
            </a:pPr>
            <a:r>
              <a:rPr lang="en-US" smtClean="0"/>
              <a:t>Instead, simply state your points and prove them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The Topic Sentence</a:t>
            </a:r>
          </a:p>
        </p:txBody>
      </p:sp>
      <p:sp>
        <p:nvSpPr>
          <p:cNvPr id="22531" name="Rectangle 3"/>
          <p:cNvSpPr>
            <a:spLocks noGrp="1" noChangeArrowheads="1"/>
          </p:cNvSpPr>
          <p:nvPr>
            <p:ph type="body" idx="1"/>
          </p:nvPr>
        </p:nvSpPr>
        <p:spPr>
          <a:xfrm>
            <a:off x="457200" y="1600200"/>
            <a:ext cx="8229600" cy="2971800"/>
          </a:xfrm>
          <a:ln w="19050">
            <a:solidFill>
              <a:schemeClr val="tx1"/>
            </a:solidFill>
          </a:ln>
        </p:spPr>
        <p:txBody>
          <a:bodyPr/>
          <a:lstStyle/>
          <a:p>
            <a:pPr eaLnBrk="1" hangingPunct="1">
              <a:buFont typeface="Wingdings" pitchFamily="2" charset="2"/>
              <a:buChar char="n"/>
              <a:defRPr/>
            </a:pPr>
            <a:r>
              <a:rPr lang="en-US" sz="2400" smtClean="0"/>
              <a:t>The topic sentence is a reintroduction of the subtopic statement.</a:t>
            </a:r>
          </a:p>
          <a:p>
            <a:pPr lvl="1" eaLnBrk="1" hangingPunct="1">
              <a:defRPr/>
            </a:pPr>
            <a:r>
              <a:rPr lang="en-US" sz="2400" smtClean="0"/>
              <a:t>Do not simply rewrite the subtopic.  Reword it instead.</a:t>
            </a:r>
          </a:p>
          <a:p>
            <a:pPr eaLnBrk="1" hangingPunct="1">
              <a:buFont typeface="Wingdings" pitchFamily="2" charset="2"/>
              <a:buChar char="n"/>
              <a:defRPr/>
            </a:pPr>
            <a:r>
              <a:rPr lang="en-US" sz="2400" smtClean="0"/>
              <a:t>It has one idea and it is one sentence.  Do not make this sentence too complicated.</a:t>
            </a:r>
          </a:p>
          <a:p>
            <a:pPr eaLnBrk="1" hangingPunct="1">
              <a:buFont typeface="Wingdings" pitchFamily="2" charset="2"/>
              <a:buChar char="n"/>
              <a:defRPr/>
            </a:pPr>
            <a:r>
              <a:rPr lang="en-US" sz="2400" smtClean="0"/>
              <a:t>Must completely support the thesis.</a:t>
            </a:r>
            <a:endParaRPr lang="en-US" sz="2800" smtClean="0"/>
          </a:p>
        </p:txBody>
      </p:sp>
      <p:sp>
        <p:nvSpPr>
          <p:cNvPr id="22532" name="Text Box 4"/>
          <p:cNvSpPr txBox="1">
            <a:spLocks noChangeArrowheads="1"/>
          </p:cNvSpPr>
          <p:nvPr/>
        </p:nvSpPr>
        <p:spPr bwMode="auto">
          <a:xfrm>
            <a:off x="457200" y="4724400"/>
            <a:ext cx="8229600" cy="1760538"/>
          </a:xfrm>
          <a:prstGeom prst="rect">
            <a:avLst/>
          </a:prstGeom>
          <a:noFill/>
          <a:ln w="19050">
            <a:solidFill>
              <a:schemeClr val="tx1"/>
            </a:solidFill>
            <a:miter lim="800000"/>
            <a:headEnd/>
            <a:tailEnd/>
          </a:ln>
          <a:effectLst/>
        </p:spPr>
        <p:txBody>
          <a:bodyPr>
            <a:spAutoFit/>
          </a:bodyPr>
          <a:lstStyle/>
          <a:p>
            <a:pPr>
              <a:spcBef>
                <a:spcPct val="50000"/>
              </a:spcBef>
              <a:defRPr/>
            </a:pPr>
            <a:r>
              <a:rPr lang="en-US" sz="1800"/>
              <a:t>Subtopic from intro: </a:t>
            </a:r>
            <a:r>
              <a:rPr lang="en-US" sz="1800">
                <a:effectLst>
                  <a:outerShdw blurRad="38100" dist="38100" dir="2700000" algn="tl">
                    <a:srgbClr val="000000"/>
                  </a:outerShdw>
                </a:effectLst>
              </a:rPr>
              <a:t>Renaissance humanism led to the creation of art that reflected the art of antiquity</a:t>
            </a:r>
          </a:p>
          <a:p>
            <a:pPr>
              <a:spcBef>
                <a:spcPct val="50000"/>
              </a:spcBef>
              <a:defRPr/>
            </a:pPr>
            <a:r>
              <a:rPr lang="en-US" sz="1800">
                <a:effectLst>
                  <a:outerShdw blurRad="38100" dist="38100" dir="2700000" algn="tl">
                    <a:srgbClr val="000000"/>
                  </a:outerShdw>
                </a:effectLst>
              </a:rPr>
              <a:t>Topic Sentence: Renaissance humanists admired the culture of ancient Greece and Rome, therefore Renaissance artists revived the artistic styles of antiquity.</a:t>
            </a:r>
            <a:endParaRPr lang="en-US" sz="1800"/>
          </a:p>
          <a:p>
            <a:pPr>
              <a:spcBef>
                <a:spcPct val="50000"/>
              </a:spcBef>
              <a:defRPr/>
            </a:pPr>
            <a:endParaRPr lang="en-US"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Evidence and Analysis</a:t>
            </a:r>
          </a:p>
        </p:txBody>
      </p:sp>
      <p:sp>
        <p:nvSpPr>
          <p:cNvPr id="23555" name="Rectangle 3"/>
          <p:cNvSpPr>
            <a:spLocks noGrp="1" noChangeArrowheads="1"/>
          </p:cNvSpPr>
          <p:nvPr>
            <p:ph type="body" idx="1"/>
          </p:nvPr>
        </p:nvSpPr>
        <p:spPr>
          <a:xfrm>
            <a:off x="457200" y="1600200"/>
            <a:ext cx="8229600" cy="1752600"/>
          </a:xfrm>
          <a:ln w="19050">
            <a:solidFill>
              <a:schemeClr val="tx1"/>
            </a:solidFill>
          </a:ln>
        </p:spPr>
        <p:txBody>
          <a:bodyPr/>
          <a:lstStyle/>
          <a:p>
            <a:pPr eaLnBrk="1" hangingPunct="1">
              <a:buFont typeface="Wingdings" pitchFamily="2" charset="2"/>
              <a:buChar char="n"/>
              <a:defRPr/>
            </a:pPr>
            <a:r>
              <a:rPr lang="en-US" sz="2400" smtClean="0"/>
              <a:t>The body paragraph will include evidence and analysis.</a:t>
            </a:r>
          </a:p>
          <a:p>
            <a:pPr lvl="1" eaLnBrk="1" hangingPunct="1">
              <a:defRPr/>
            </a:pPr>
            <a:r>
              <a:rPr lang="en-US" sz="2000" smtClean="0"/>
              <a:t>First introduce the information and define it.  </a:t>
            </a:r>
          </a:p>
          <a:p>
            <a:pPr lvl="1" eaLnBrk="1" hangingPunct="1">
              <a:defRPr/>
            </a:pPr>
            <a:r>
              <a:rPr lang="en-US" sz="2000" smtClean="0"/>
              <a:t>Next analyze it to show that it supports the thesis.</a:t>
            </a:r>
          </a:p>
          <a:p>
            <a:pPr lvl="1" eaLnBrk="1" hangingPunct="1">
              <a:defRPr/>
            </a:pPr>
            <a:r>
              <a:rPr lang="en-US" sz="2000" smtClean="0"/>
              <a:t>Sometimes info and analysis can happen in the same sentence.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Body Paragraph #1</a:t>
            </a:r>
          </a:p>
        </p:txBody>
      </p:sp>
      <p:sp>
        <p:nvSpPr>
          <p:cNvPr id="26627" name="Rectangle 3"/>
          <p:cNvSpPr>
            <a:spLocks noGrp="1" noChangeArrowheads="1"/>
          </p:cNvSpPr>
          <p:nvPr>
            <p:ph type="body" idx="1"/>
          </p:nvPr>
        </p:nvSpPr>
        <p:spPr>
          <a:xfrm>
            <a:off x="457200" y="1600200"/>
            <a:ext cx="8229600" cy="5105400"/>
          </a:xfrm>
        </p:spPr>
        <p:txBody>
          <a:bodyPr/>
          <a:lstStyle/>
          <a:p>
            <a:pPr eaLnBrk="1" hangingPunct="1">
              <a:lnSpc>
                <a:spcPct val="80000"/>
              </a:lnSpc>
              <a:buFont typeface="Wingdings" pitchFamily="2" charset="2"/>
              <a:buNone/>
              <a:defRPr/>
            </a:pPr>
            <a:r>
              <a:rPr lang="en-US" sz="1600" smtClean="0"/>
              <a:t>		Renaissance humanists admired the culture of ancient Greece and Rome, therefore Renaissance artists revived the artistic styles of antiquity.  Renaissance intellectuals began to study the works from antiquity as opposed to the works to Middle Age philosophers.  This emphasis on the works of ancient Greeks and Romans became known as humanism.  Many Renaissance artists studied the art of ancient civilization and rejected the artistic styles of the Middle Ages.  Brunelleschi and Donatello, two artists of the early Italian Renaissance, travelled to the remains of ancient Rome and Greece in order to study the art of these ancient civilizations.  After returning to Florence, Brunelleschi designed the famous Dome for the Florence Cathedral.  The Dome’s circular structure and massive size was inspired by the rounded Roman architecture that Brunelleschi had studied.  After being inspired by the sculptures of antiquity Donatello went on to create his most famous work, “David”.  Donatello’s “David” was the first life-size, freestanding nude sculpture since antiquity.  “David” also showed the figure in a contrapposto stance-the weight concentrated on one leg-which had been used by Classical artists.  Due to the humanist spirit of the Renaissance, Italian artists, such as Botticelli, took new interest in Greek and Roman mythology.  Botticelli’s “Birth of Venus” portrays the moment that the goddess Venus is born.  Zephyrs blow her to the shore as she rides on a shell.  Venus covers herself in a manner that is reminiscent of ancient sculptures of her.  His use of nudes and figures from ancient mythology show the strong influence humanism had on his art.  The works of Brunelleschi, Donatello, and Botticelli illustrate the connection between humanism and the arts during the Italian Renaissance.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Body Paragraph #2</a:t>
            </a:r>
          </a:p>
        </p:txBody>
      </p:sp>
      <p:sp>
        <p:nvSpPr>
          <p:cNvPr id="28675" name="Rectangle 3"/>
          <p:cNvSpPr>
            <a:spLocks noGrp="1" noChangeArrowheads="1"/>
          </p:cNvSpPr>
          <p:nvPr>
            <p:ph type="body" idx="1"/>
          </p:nvPr>
        </p:nvSpPr>
        <p:spPr>
          <a:xfrm>
            <a:off x="457200" y="1600200"/>
            <a:ext cx="8229600" cy="5029200"/>
          </a:xfrm>
        </p:spPr>
        <p:txBody>
          <a:bodyPr/>
          <a:lstStyle/>
          <a:p>
            <a:pPr eaLnBrk="1" hangingPunct="1">
              <a:lnSpc>
                <a:spcPct val="90000"/>
              </a:lnSpc>
              <a:buFont typeface="Wingdings" pitchFamily="2" charset="2"/>
              <a:buNone/>
              <a:defRPr/>
            </a:pPr>
            <a:r>
              <a:rPr lang="en-US" sz="1400" smtClean="0"/>
              <a:t>	</a:t>
            </a:r>
            <a:r>
              <a:rPr lang="en-US" sz="1500" smtClean="0"/>
              <a:t>	Renaissance thinkers began to appreciate the individual and all of man’s potential, thus human beings became the center of attention in most Italian Renaissance art.  This new emphasis on individuality was epitomized by the rise of portraiture during the Renaissance. Leonardo da Vinci gained fame for his ability to accurately depict a person’s character in his work.  His “Mona Lisa” is a portrait of a woman with an enigmatic smile and eyes that seem to maintain eye contact with the viewer.  The “Mona Lisa” successfully captures the mystery and character of the woman being painted.  In “The Last Supper” da Vinci illustrates the moment that Jesus revealed to his Apostles that he would be betrayed by one of his followers.  The fresco depicts each Apostle’s actions at this moment in order to show all of their distinct personalities.  Raphael-another artist of the High Renaissance-gained fame from his frescoes done in the Vatican including “The School of Athens”.  This fresco depicts a fictitious gathering of ancient and contemporary philosophers and artists.  Each philosopher’s character is accurately depicted.  Michelangelo, who was known for his melancholy, is shown sulking in the foreground.  Well-respected citizens were also portrayed in Renaissance art showing that artists sought to honor the great figures of their time.  Patrons of art, including the Medici’s, would often appear as minor figures in works of art.  Likewise, monumental sculptures were built in honor of those with political power.  Michelangelo-the third major artist of the High Renaissance-became known for his portrayal of human power.  His colossal statue, “David”, and his “Creation of Adam” affirm the beauty and strength of the human body.  Thus, the works of the three High Renaissance artists-Leonardo, Raphael, and Michelangelo-epitomized the Renaissance idea of individuality by portraying emotion and human strength.</a:t>
            </a:r>
            <a:r>
              <a:rPr lang="en-US" sz="140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t>Body Paragraph #3</a:t>
            </a:r>
          </a:p>
        </p:txBody>
      </p:sp>
      <p:sp>
        <p:nvSpPr>
          <p:cNvPr id="4096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1600" smtClean="0"/>
              <a:t>		Renaissance intellectuals valued life on Earth and did not put off all of their happiness for the afterlife.  Because of this secularism artists attempted to more accurately portray the world.  New artistic technical advances allowed for a more realistic portrayal of the world.  The use of perspective gave paintings an illusion of depth by using vanishing points and reducing the size of objects in the distance.  In Masaccio's “The Tribute Money”  the vanishing point exists behind the head of Jesus, giving the entire scene a more realistic look. Uccello's scenes of battle including his paintings of the “Battle of San Romano” exhibit his obsession with perspective as a way to accurately portray reality. Leonardo da Vinci and Michelangelo developed chiaroscuro, the technique of contrasting light and dark, to give objects roundness and depth.  Sfumato, the technique layering of thin glazes of paint, also allowed artists to more precisely illustrate nature.  Both chiaroscuro and sfumato are exhibited in da Vinci’s “Mona Lisa”.  Artists would also dissect corpses in order to gain a better understanding of the human anatomy.  The precise anatomy of the body of Christ in Michelangelo’s “Pieta” was achieved in part through Michelangelo’s dissection of corpses.  Leonardo da Vinci’s “Vitruvian Man” also shows the precise observation that artists devoted to the human body.  The uses of perspective, shading, and the study of human anatomy allowed for different methods of illustrating reality.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Conclusion</a:t>
            </a:r>
          </a:p>
        </p:txBody>
      </p:sp>
      <p:sp>
        <p:nvSpPr>
          <p:cNvPr id="30723" name="Rectangle 3"/>
          <p:cNvSpPr>
            <a:spLocks noGrp="1" noChangeArrowheads="1"/>
          </p:cNvSpPr>
          <p:nvPr>
            <p:ph type="body" idx="1"/>
          </p:nvPr>
        </p:nvSpPr>
        <p:spPr/>
        <p:txBody>
          <a:bodyPr/>
          <a:lstStyle/>
          <a:p>
            <a:pPr eaLnBrk="1" hangingPunct="1">
              <a:buFont typeface="Wingdings" pitchFamily="2" charset="2"/>
              <a:buChar char="n"/>
              <a:defRPr/>
            </a:pPr>
            <a:r>
              <a:rPr lang="en-US" sz="2000" smtClean="0"/>
              <a:t>For the conclusion include a setting sentence, then a sentence for each subtopic, then a concluding sentence.</a:t>
            </a:r>
          </a:p>
          <a:p>
            <a:pPr eaLnBrk="1" hangingPunct="1">
              <a:buFont typeface="Wingdings" pitchFamily="2" charset="2"/>
              <a:buNone/>
              <a:defRPr/>
            </a:pPr>
            <a:r>
              <a:rPr lang="en-US" sz="2000" smtClean="0"/>
              <a:t>	The new ideas of the Renaissance led to a flowering of a new Renaissance artistic style in Italy.  Philosophers of the Renaissance created a renewed interest in ancient Greece and Rome known as humanism, so Renaissance artists attempted to emulate the style of these ancient civilizations.  Renaissance Italians also believed strongly in individuality and in human strength, therefore artists attempted to accurately portray individuals’ personalities and strengths.  The secular spirit of the Renaissance led to an increased emphasis on life on Earth, so artists strove to imitate nature in their art.  Thus, the changing European ideas fostered by the Renaissance had a profound effect on the artistic styles of Italy.          </a:t>
            </a:r>
          </a:p>
          <a:p>
            <a:pPr eaLnBrk="1" hangingPunct="1">
              <a:buFont typeface="Wingdings" pitchFamily="2" charset="2"/>
              <a:buChar char="n"/>
              <a:defRPr/>
            </a:pPr>
            <a:endParaRPr lang="en-US" sz="2000" smtClean="0"/>
          </a:p>
        </p:txBody>
      </p:sp>
      <p:sp>
        <p:nvSpPr>
          <p:cNvPr id="30724" name="Text Box 4"/>
          <p:cNvSpPr txBox="1">
            <a:spLocks noChangeArrowheads="1"/>
          </p:cNvSpPr>
          <p:nvPr/>
        </p:nvSpPr>
        <p:spPr bwMode="auto">
          <a:xfrm>
            <a:off x="533400" y="1295400"/>
            <a:ext cx="8382000" cy="274638"/>
          </a:xfrm>
          <a:prstGeom prst="rect">
            <a:avLst/>
          </a:prstGeom>
          <a:noFill/>
          <a:ln w="9525">
            <a:noFill/>
            <a:miter lim="800000"/>
            <a:headEnd/>
            <a:tailEnd/>
          </a:ln>
          <a:effectLst/>
        </p:spPr>
        <p:txBody>
          <a:bodyPr>
            <a:spAutoFit/>
          </a:bodyPr>
          <a:lstStyle/>
          <a:p>
            <a:pPr>
              <a:spcBef>
                <a:spcPct val="50000"/>
              </a:spcBef>
              <a:defRPr/>
            </a:pPr>
            <a:r>
              <a:rPr lang="en-US" sz="1200">
                <a:effectLst>
                  <a:outerShdw blurRad="38100" dist="38100" dir="2700000" algn="tl">
                    <a:srgbClr val="000000"/>
                  </a:outerShdw>
                </a:effectLst>
              </a:rPr>
              <a:t>Discuss how Renaissance ideas are expressed in the Italian art of the period, referring to specific works and artists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Thesis Practice</a:t>
            </a:r>
          </a:p>
        </p:txBody>
      </p:sp>
      <p:sp>
        <p:nvSpPr>
          <p:cNvPr id="29699" name="Rectangle 3"/>
          <p:cNvSpPr>
            <a:spLocks noGrp="1" noChangeArrowheads="1"/>
          </p:cNvSpPr>
          <p:nvPr>
            <p:ph type="body" idx="1"/>
          </p:nvPr>
        </p:nvSpPr>
        <p:spPr>
          <a:xfrm>
            <a:off x="457200" y="2057400"/>
            <a:ext cx="8229600" cy="838200"/>
          </a:xfrm>
          <a:ln w="19050">
            <a:solidFill>
              <a:schemeClr val="tx1"/>
            </a:solidFill>
          </a:ln>
        </p:spPr>
        <p:txBody>
          <a:bodyPr/>
          <a:lstStyle/>
          <a:p>
            <a:pPr eaLnBrk="1" hangingPunct="1">
              <a:buFont typeface="Wingdings" pitchFamily="2" charset="2"/>
              <a:buChar char="n"/>
              <a:defRPr/>
            </a:pPr>
            <a:r>
              <a:rPr lang="en-US" sz="2000" smtClean="0"/>
              <a:t>Analyze the aims, methods, and degree of success of the Catholic Reformation (Counter-Reformation) in the sixteenth century.</a:t>
            </a:r>
          </a:p>
        </p:txBody>
      </p:sp>
      <p:sp>
        <p:nvSpPr>
          <p:cNvPr id="31748" name="Text Box 4"/>
          <p:cNvSpPr txBox="1">
            <a:spLocks noChangeArrowheads="1"/>
          </p:cNvSpPr>
          <p:nvPr/>
        </p:nvSpPr>
        <p:spPr bwMode="auto">
          <a:xfrm>
            <a:off x="457200" y="2971800"/>
            <a:ext cx="8229600" cy="1577975"/>
          </a:xfrm>
          <a:prstGeom prst="rect">
            <a:avLst/>
          </a:prstGeom>
          <a:noFill/>
          <a:ln w="19050">
            <a:solidFill>
              <a:schemeClr val="tx1"/>
            </a:solidFill>
            <a:miter lim="800000"/>
            <a:headEnd/>
            <a:tailEnd/>
          </a:ln>
        </p:spPr>
        <p:txBody>
          <a:bodyPr>
            <a:spAutoFit/>
          </a:bodyPr>
          <a:lstStyle/>
          <a:p>
            <a:pPr>
              <a:spcBef>
                <a:spcPct val="50000"/>
              </a:spcBef>
            </a:pPr>
            <a:r>
              <a:rPr lang="en-US"/>
              <a:t>The Counter-Reformation in Europe was implemented to halt the Protestant Reformation and build back the power of the Catholic Church through education, clergy reforms, and missionary practice.  The Counter-Reformation was successful in saving the integrity of the Roman Catholic Church, but it did not end Protestantism.  Protestants had exploited the faults of the Roman Catholic Church, and that was the first thing the counter-reformation dealt with.     </a:t>
            </a:r>
          </a:p>
        </p:txBody>
      </p:sp>
      <p:sp>
        <p:nvSpPr>
          <p:cNvPr id="29701" name="Text Box 5"/>
          <p:cNvSpPr txBox="1">
            <a:spLocks noChangeArrowheads="1"/>
          </p:cNvSpPr>
          <p:nvPr/>
        </p:nvSpPr>
        <p:spPr bwMode="auto">
          <a:xfrm>
            <a:off x="457200" y="4648200"/>
            <a:ext cx="8305800" cy="1436688"/>
          </a:xfrm>
          <a:prstGeom prst="rect">
            <a:avLst/>
          </a:prstGeom>
          <a:noFill/>
          <a:ln w="9525">
            <a:noFill/>
            <a:miter lim="800000"/>
            <a:headEnd/>
            <a:tailEnd/>
          </a:ln>
        </p:spPr>
        <p:txBody>
          <a:bodyPr>
            <a:spAutoFit/>
          </a:bodyPr>
          <a:lstStyle/>
          <a:p>
            <a:pPr>
              <a:spcBef>
                <a:spcPct val="50000"/>
              </a:spcBef>
            </a:pPr>
            <a:r>
              <a:rPr lang="en-US"/>
              <a:t>Good thesis, okay thesis, or bad thesis?</a:t>
            </a:r>
          </a:p>
          <a:p>
            <a:pPr>
              <a:spcBef>
                <a:spcPct val="50000"/>
              </a:spcBef>
            </a:pPr>
            <a:r>
              <a:rPr lang="en-US"/>
              <a:t>Good thesis: This thesis was part of an essay that earned a nine.  According to the college board this is a “clear and analytical thesis that establishes aims (respond to the Protestant Reformation) methods (clarify doctrine, reform abuses) and outcomes (failure to stop Protestantism or unite Europe)”</a:t>
            </a:r>
          </a:p>
        </p:txBody>
      </p:sp>
      <p:sp>
        <p:nvSpPr>
          <p:cNvPr id="31750" name="Text Box 6"/>
          <p:cNvSpPr txBox="1">
            <a:spLocks noChangeArrowheads="1"/>
          </p:cNvSpPr>
          <p:nvPr/>
        </p:nvSpPr>
        <p:spPr bwMode="auto">
          <a:xfrm>
            <a:off x="533400" y="1295400"/>
            <a:ext cx="8229600" cy="336550"/>
          </a:xfrm>
          <a:prstGeom prst="rect">
            <a:avLst/>
          </a:prstGeom>
          <a:noFill/>
          <a:ln w="9525">
            <a:noFill/>
            <a:miter lim="800000"/>
            <a:headEnd/>
            <a:tailEnd/>
          </a:ln>
        </p:spPr>
        <p:txBody>
          <a:bodyPr>
            <a:spAutoFit/>
          </a:bodyPr>
          <a:lstStyle/>
          <a:p>
            <a:pPr>
              <a:spcBef>
                <a:spcPct val="50000"/>
              </a:spcBef>
            </a:pPr>
            <a:endParaRPr lang="en-US"/>
          </a:p>
        </p:txBody>
      </p:sp>
      <p:sp>
        <p:nvSpPr>
          <p:cNvPr id="31751" name="Text Box 7"/>
          <p:cNvSpPr txBox="1">
            <a:spLocks noChangeArrowheads="1"/>
          </p:cNvSpPr>
          <p:nvPr/>
        </p:nvSpPr>
        <p:spPr bwMode="auto">
          <a:xfrm>
            <a:off x="533400" y="1371600"/>
            <a:ext cx="8001000" cy="581025"/>
          </a:xfrm>
          <a:prstGeom prst="rect">
            <a:avLst/>
          </a:prstGeom>
          <a:noFill/>
          <a:ln w="9525">
            <a:noFill/>
            <a:miter lim="800000"/>
            <a:headEnd/>
            <a:tailEnd/>
          </a:ln>
        </p:spPr>
        <p:txBody>
          <a:bodyPr>
            <a:spAutoFit/>
          </a:bodyPr>
          <a:lstStyle/>
          <a:p>
            <a:pPr>
              <a:spcBef>
                <a:spcPct val="50000"/>
              </a:spcBef>
            </a:pPr>
            <a:r>
              <a:rPr lang="en-US"/>
              <a:t>Read and re-read the question, look at the directive, break down the layers then read the thesis and decide if it fully answers the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9701">
                                            <p:txEl>
                                              <p:pRg st="1" end="1"/>
                                            </p:txEl>
                                          </p:spTgt>
                                        </p:tgtEl>
                                        <p:attrNameLst>
                                          <p:attrName>style.visibility</p:attrName>
                                        </p:attrNameLst>
                                      </p:cBhvr>
                                      <p:to>
                                        <p:strVal val="visible"/>
                                      </p:to>
                                    </p:set>
                                    <p:animEffect transition="in" filter="diamond(in)">
                                      <p:cBhvr>
                                        <p:cTn id="7" dur="2000"/>
                                        <p:tgtEl>
                                          <p:spTgt spid="297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The Rubric</a:t>
            </a:r>
          </a:p>
        </p:txBody>
      </p:sp>
      <p:sp>
        <p:nvSpPr>
          <p:cNvPr id="35843"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z="2400" dirty="0" smtClean="0"/>
              <a:t>Strong Essays earn a 8-9</a:t>
            </a:r>
          </a:p>
          <a:p>
            <a:pPr lvl="1" eaLnBrk="1" hangingPunct="1">
              <a:lnSpc>
                <a:spcPct val="90000"/>
              </a:lnSpc>
              <a:defRPr/>
            </a:pPr>
            <a:r>
              <a:rPr lang="en-US" sz="2000" dirty="0" smtClean="0">
                <a:effectLst/>
              </a:rPr>
              <a:t>THESIS: Clear, well-developed, answers the prompt and guides the essay throughout </a:t>
            </a:r>
          </a:p>
          <a:p>
            <a:pPr lvl="1" eaLnBrk="1" hangingPunct="1">
              <a:lnSpc>
                <a:spcPct val="90000"/>
              </a:lnSpc>
              <a:defRPr/>
            </a:pPr>
            <a:r>
              <a:rPr lang="en-US" sz="2000" dirty="0" smtClean="0">
                <a:effectLst/>
              </a:rPr>
              <a:t>UNDERSTANDING: Demonstrates thorough understanding of complexity of topic</a:t>
            </a:r>
          </a:p>
          <a:p>
            <a:pPr lvl="1" eaLnBrk="1" hangingPunct="1">
              <a:lnSpc>
                <a:spcPct val="90000"/>
              </a:lnSpc>
              <a:defRPr/>
            </a:pPr>
            <a:r>
              <a:rPr lang="en-US" sz="2000" dirty="0" smtClean="0">
                <a:effectLst/>
              </a:rPr>
              <a:t>EVIDENCE: Supports thesis with frequent, specific, and relevant</a:t>
            </a:r>
          </a:p>
          <a:p>
            <a:pPr lvl="1" eaLnBrk="1" hangingPunct="1">
              <a:lnSpc>
                <a:spcPct val="90000"/>
              </a:lnSpc>
              <a:buFontTx/>
              <a:buNone/>
              <a:defRPr/>
            </a:pPr>
            <a:r>
              <a:rPr lang="en-US" sz="2000" dirty="0" smtClean="0">
                <a:effectLst/>
              </a:rPr>
              <a:t>evidence/examples/proof </a:t>
            </a:r>
          </a:p>
          <a:p>
            <a:pPr lvl="1" eaLnBrk="1" hangingPunct="1">
              <a:lnSpc>
                <a:spcPct val="90000"/>
              </a:lnSpc>
              <a:defRPr/>
            </a:pPr>
            <a:r>
              <a:rPr lang="en-US" sz="2000" dirty="0" smtClean="0">
                <a:effectLst/>
              </a:rPr>
              <a:t>ANALYSIS: Effectively analyzes, interprets, makes inferences of</a:t>
            </a:r>
          </a:p>
          <a:p>
            <a:pPr lvl="1" eaLnBrk="1" hangingPunct="1">
              <a:lnSpc>
                <a:spcPct val="90000"/>
              </a:lnSpc>
              <a:buFontTx/>
              <a:buNone/>
              <a:defRPr/>
            </a:pPr>
            <a:r>
              <a:rPr lang="en-US" sz="2000" dirty="0" smtClean="0">
                <a:effectLst/>
              </a:rPr>
              <a:t>evidence/examples/proof</a:t>
            </a:r>
          </a:p>
          <a:p>
            <a:pPr lvl="1" eaLnBrk="1" hangingPunct="1">
              <a:lnSpc>
                <a:spcPct val="90000"/>
              </a:lnSpc>
              <a:defRPr/>
            </a:pPr>
            <a:r>
              <a:rPr lang="en-US" sz="2000" dirty="0" smtClean="0">
                <a:effectLst/>
              </a:rPr>
              <a:t>ERRORS: May contain insignificant and infrequent errors that do not hinder arguments OR no errors entirely</a:t>
            </a:r>
          </a:p>
          <a:p>
            <a:pPr lvl="1" eaLnBrk="1" hangingPunct="1">
              <a:lnSpc>
                <a:spcPct val="90000"/>
              </a:lnSpc>
              <a:defRPr/>
            </a:pPr>
            <a:r>
              <a:rPr lang="en-US" sz="2000" dirty="0" smtClean="0">
                <a:effectLst/>
              </a:rPr>
              <a:t>ORGANIZATION: Essay is well-organized (contains introduction, topic sentences, unity of paragraphs, conclusion)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pPr eaLnBrk="1" hangingPunct="1">
              <a:defRPr/>
            </a:pPr>
            <a:r>
              <a:rPr lang="en-US" smtClean="0"/>
              <a:t>Thesis Practice</a:t>
            </a:r>
          </a:p>
        </p:txBody>
      </p:sp>
      <p:sp>
        <p:nvSpPr>
          <p:cNvPr id="31749" name="Rectangle 5"/>
          <p:cNvSpPr>
            <a:spLocks noGrp="1" noChangeArrowheads="1"/>
          </p:cNvSpPr>
          <p:nvPr>
            <p:ph type="body" idx="1"/>
          </p:nvPr>
        </p:nvSpPr>
        <p:spPr>
          <a:xfrm>
            <a:off x="457200" y="1600200"/>
            <a:ext cx="8229600" cy="838200"/>
          </a:xfrm>
          <a:ln w="19050">
            <a:solidFill>
              <a:schemeClr val="tx1"/>
            </a:solidFill>
          </a:ln>
        </p:spPr>
        <p:txBody>
          <a:bodyPr/>
          <a:lstStyle/>
          <a:p>
            <a:pPr eaLnBrk="1" hangingPunct="1">
              <a:buFont typeface="Wingdings" pitchFamily="2" charset="2"/>
              <a:buChar char="n"/>
              <a:defRPr/>
            </a:pPr>
            <a:r>
              <a:rPr lang="en-US" sz="2000" smtClean="0"/>
              <a:t>Analyze the aims, methods, and degree of success of the Catholic Reformation (Counter-Reformation) in the sixteenth century.</a:t>
            </a:r>
          </a:p>
        </p:txBody>
      </p:sp>
      <p:sp>
        <p:nvSpPr>
          <p:cNvPr id="32772" name="Text Box 6"/>
          <p:cNvSpPr txBox="1">
            <a:spLocks noChangeArrowheads="1"/>
          </p:cNvSpPr>
          <p:nvPr/>
        </p:nvSpPr>
        <p:spPr bwMode="auto">
          <a:xfrm>
            <a:off x="457200" y="2667000"/>
            <a:ext cx="8229600" cy="600075"/>
          </a:xfrm>
          <a:prstGeom prst="rect">
            <a:avLst/>
          </a:prstGeom>
          <a:noFill/>
          <a:ln w="19050">
            <a:solidFill>
              <a:schemeClr val="tx1"/>
            </a:solidFill>
            <a:miter lim="800000"/>
            <a:headEnd/>
            <a:tailEnd/>
          </a:ln>
        </p:spPr>
        <p:txBody>
          <a:bodyPr>
            <a:spAutoFit/>
          </a:bodyPr>
          <a:lstStyle/>
          <a:p>
            <a:pPr>
              <a:spcBef>
                <a:spcPct val="50000"/>
              </a:spcBef>
            </a:pPr>
            <a:r>
              <a:rPr lang="en-US"/>
              <a:t>In response to the growing Protestant Reformation the Catholic Church used methods such as religious orders to greatly salvage and further the image of the Church.</a:t>
            </a:r>
          </a:p>
        </p:txBody>
      </p:sp>
      <p:sp>
        <p:nvSpPr>
          <p:cNvPr id="31751" name="Text Box 7"/>
          <p:cNvSpPr txBox="1">
            <a:spLocks noChangeArrowheads="1"/>
          </p:cNvSpPr>
          <p:nvPr/>
        </p:nvSpPr>
        <p:spPr bwMode="auto">
          <a:xfrm>
            <a:off x="457200" y="3429000"/>
            <a:ext cx="8153400" cy="1436688"/>
          </a:xfrm>
          <a:prstGeom prst="rect">
            <a:avLst/>
          </a:prstGeom>
          <a:noFill/>
          <a:ln w="9525">
            <a:noFill/>
            <a:miter lim="800000"/>
            <a:headEnd/>
            <a:tailEnd/>
          </a:ln>
        </p:spPr>
        <p:txBody>
          <a:bodyPr>
            <a:spAutoFit/>
          </a:bodyPr>
          <a:lstStyle/>
          <a:p>
            <a:pPr>
              <a:spcBef>
                <a:spcPct val="50000"/>
              </a:spcBef>
            </a:pPr>
            <a:r>
              <a:rPr lang="en-US"/>
              <a:t>Good thesis, okay thesis, bad thesis?</a:t>
            </a:r>
          </a:p>
          <a:p>
            <a:pPr>
              <a:spcBef>
                <a:spcPct val="50000"/>
              </a:spcBef>
            </a:pPr>
            <a:r>
              <a:rPr lang="en-US"/>
              <a:t>Bad thesis: This essay went on to receive a two.  “The thesis is weak”.  Aims stated=to greatly salvage and further the image of the church.  This is an incoherent statement.  Methods=the church used methods such as religious orders.  Degree of success=not mentioned.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1751">
                                            <p:txEl>
                                              <p:pRg st="1" end="1"/>
                                            </p:txEl>
                                          </p:spTgt>
                                        </p:tgtEl>
                                        <p:attrNameLst>
                                          <p:attrName>style.visibility</p:attrName>
                                        </p:attrNameLst>
                                      </p:cBhvr>
                                      <p:to>
                                        <p:strVal val="visible"/>
                                      </p:to>
                                    </p:set>
                                    <p:animEffect transition="in" filter="diamond(in)">
                                      <p:cBhvr>
                                        <p:cTn id="7" dur="2000"/>
                                        <p:tgtEl>
                                          <p:spTgt spid="317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mtClean="0"/>
              <a:t>Thesis Practice</a:t>
            </a:r>
          </a:p>
        </p:txBody>
      </p:sp>
      <p:sp>
        <p:nvSpPr>
          <p:cNvPr id="34819" name="Rectangle 3"/>
          <p:cNvSpPr>
            <a:spLocks noGrp="1" noChangeArrowheads="1"/>
          </p:cNvSpPr>
          <p:nvPr>
            <p:ph type="body" idx="1"/>
          </p:nvPr>
        </p:nvSpPr>
        <p:spPr>
          <a:xfrm>
            <a:off x="457200" y="1600200"/>
            <a:ext cx="8229600" cy="762000"/>
          </a:xfrm>
          <a:ln w="19050">
            <a:solidFill>
              <a:schemeClr val="tx1"/>
            </a:solidFill>
          </a:ln>
        </p:spPr>
        <p:txBody>
          <a:bodyPr/>
          <a:lstStyle/>
          <a:p>
            <a:pPr eaLnBrk="1" hangingPunct="1">
              <a:buFont typeface="Wingdings" pitchFamily="2" charset="2"/>
              <a:buChar char="n"/>
              <a:defRPr/>
            </a:pPr>
            <a:r>
              <a:rPr lang="en-US" sz="2000" smtClean="0"/>
              <a:t>Evaluate the changes and continuities in women’s public roles during the Renaissance.</a:t>
            </a:r>
          </a:p>
        </p:txBody>
      </p:sp>
      <p:sp>
        <p:nvSpPr>
          <p:cNvPr id="33796" name="Text Box 4"/>
          <p:cNvSpPr txBox="1">
            <a:spLocks noChangeArrowheads="1"/>
          </p:cNvSpPr>
          <p:nvPr/>
        </p:nvSpPr>
        <p:spPr bwMode="auto">
          <a:xfrm>
            <a:off x="457200" y="2514600"/>
            <a:ext cx="8229600" cy="1333500"/>
          </a:xfrm>
          <a:prstGeom prst="rect">
            <a:avLst/>
          </a:prstGeom>
          <a:noFill/>
          <a:ln w="19050">
            <a:solidFill>
              <a:schemeClr val="tx1"/>
            </a:solidFill>
            <a:miter lim="800000"/>
            <a:headEnd/>
            <a:tailEnd/>
          </a:ln>
        </p:spPr>
        <p:txBody>
          <a:bodyPr>
            <a:spAutoFit/>
          </a:bodyPr>
          <a:lstStyle/>
          <a:p>
            <a:pPr>
              <a:spcBef>
                <a:spcPct val="50000"/>
              </a:spcBef>
            </a:pPr>
            <a:r>
              <a:rPr lang="en-US"/>
              <a:t>During the Renaissance the role of women in society changed from a domestic one to a somewhat influential one.  Many of the changes came about due to the change of society at that time.  Women became avid supporters of the arts, they also became educated under the humanist movement and some even became influential on a grand scale such as Catherine de Medici.  </a:t>
            </a:r>
          </a:p>
        </p:txBody>
      </p:sp>
      <p:sp>
        <p:nvSpPr>
          <p:cNvPr id="34821" name="Text Box 5"/>
          <p:cNvSpPr txBox="1">
            <a:spLocks noChangeArrowheads="1"/>
          </p:cNvSpPr>
          <p:nvPr/>
        </p:nvSpPr>
        <p:spPr bwMode="auto">
          <a:xfrm>
            <a:off x="457200" y="3962400"/>
            <a:ext cx="8229600" cy="1192213"/>
          </a:xfrm>
          <a:prstGeom prst="rect">
            <a:avLst/>
          </a:prstGeom>
          <a:noFill/>
          <a:ln w="9525">
            <a:noFill/>
            <a:miter lim="800000"/>
            <a:headEnd/>
            <a:tailEnd/>
          </a:ln>
        </p:spPr>
        <p:txBody>
          <a:bodyPr>
            <a:spAutoFit/>
          </a:bodyPr>
          <a:lstStyle/>
          <a:p>
            <a:pPr>
              <a:spcBef>
                <a:spcPct val="50000"/>
              </a:spcBef>
            </a:pPr>
            <a:r>
              <a:rPr lang="en-US"/>
              <a:t>Good thesis, okay thesis, or bad thesis?</a:t>
            </a:r>
          </a:p>
          <a:p>
            <a:pPr>
              <a:spcBef>
                <a:spcPct val="50000"/>
              </a:spcBef>
            </a:pPr>
            <a:r>
              <a:rPr lang="en-US"/>
              <a:t>Okay thesis: This essay went on to receive a five.  The thesis focuses on the changes public roles of women.  However, it misses half the question because it does not evaluate continuities in women’s public roles.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821">
                                            <p:txEl>
                                              <p:pRg st="1" end="1"/>
                                            </p:txEl>
                                          </p:spTgt>
                                        </p:tgtEl>
                                        <p:attrNameLst>
                                          <p:attrName>style.visibility</p:attrName>
                                        </p:attrNameLst>
                                      </p:cBhvr>
                                      <p:to>
                                        <p:strVal val="visible"/>
                                      </p:to>
                                    </p:set>
                                    <p:animEffect transition="in" filter="checkerboard(across)">
                                      <p:cBhvr>
                                        <p:cTn id="7" dur="500"/>
                                        <p:tgtEl>
                                          <p:spTgt spid="34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Thesis Practice</a:t>
            </a:r>
          </a:p>
        </p:txBody>
      </p:sp>
      <p:sp>
        <p:nvSpPr>
          <p:cNvPr id="33795" name="Rectangle 3"/>
          <p:cNvSpPr>
            <a:spLocks noGrp="1" noChangeArrowheads="1"/>
          </p:cNvSpPr>
          <p:nvPr>
            <p:ph type="body" idx="1"/>
          </p:nvPr>
        </p:nvSpPr>
        <p:spPr>
          <a:xfrm>
            <a:off x="457200" y="1600200"/>
            <a:ext cx="8229600" cy="1066800"/>
          </a:xfrm>
          <a:ln w="19050">
            <a:solidFill>
              <a:schemeClr val="tx1"/>
            </a:solidFill>
          </a:ln>
        </p:spPr>
        <p:txBody>
          <a:bodyPr/>
          <a:lstStyle/>
          <a:p>
            <a:pPr eaLnBrk="1" hangingPunct="1">
              <a:buFont typeface="Wingdings" pitchFamily="2" charset="2"/>
              <a:buChar char="n"/>
              <a:defRPr/>
            </a:pPr>
            <a:r>
              <a:rPr lang="en-US" sz="2000" smtClean="0"/>
              <a:t>Analyze how Galileo, Descartes, and Newton altered traditional interpretations of nature and challenged traditional sources of knowledge.</a:t>
            </a:r>
          </a:p>
        </p:txBody>
      </p:sp>
      <p:sp>
        <p:nvSpPr>
          <p:cNvPr id="34820" name="Text Box 4"/>
          <p:cNvSpPr txBox="1">
            <a:spLocks noChangeArrowheads="1"/>
          </p:cNvSpPr>
          <p:nvPr/>
        </p:nvSpPr>
        <p:spPr bwMode="auto">
          <a:xfrm>
            <a:off x="457200" y="2819400"/>
            <a:ext cx="8229600" cy="844550"/>
          </a:xfrm>
          <a:prstGeom prst="rect">
            <a:avLst/>
          </a:prstGeom>
          <a:noFill/>
          <a:ln w="19050">
            <a:solidFill>
              <a:schemeClr val="tx1"/>
            </a:solidFill>
            <a:miter lim="800000"/>
            <a:headEnd/>
            <a:tailEnd/>
          </a:ln>
        </p:spPr>
        <p:txBody>
          <a:bodyPr>
            <a:spAutoFit/>
          </a:bodyPr>
          <a:lstStyle/>
          <a:p>
            <a:pPr>
              <a:spcBef>
                <a:spcPct val="50000"/>
              </a:spcBef>
            </a:pPr>
            <a:r>
              <a:rPr lang="en-US"/>
              <a:t>The Scientific Revolution brought about new ways of viewing the natural world.  Three men who challenged traditional interpretations of nature and knowledge were Galileo, Descartes, and Newton.  These three men did so through observations and innovations.  </a:t>
            </a:r>
          </a:p>
        </p:txBody>
      </p:sp>
      <p:sp>
        <p:nvSpPr>
          <p:cNvPr id="33797" name="Text Box 5"/>
          <p:cNvSpPr txBox="1">
            <a:spLocks noChangeArrowheads="1"/>
          </p:cNvSpPr>
          <p:nvPr/>
        </p:nvSpPr>
        <p:spPr bwMode="auto">
          <a:xfrm>
            <a:off x="457200" y="3886200"/>
            <a:ext cx="8305800" cy="1192213"/>
          </a:xfrm>
          <a:prstGeom prst="rect">
            <a:avLst/>
          </a:prstGeom>
          <a:noFill/>
          <a:ln w="9525">
            <a:noFill/>
            <a:miter lim="800000"/>
            <a:headEnd/>
            <a:tailEnd/>
          </a:ln>
        </p:spPr>
        <p:txBody>
          <a:bodyPr>
            <a:spAutoFit/>
          </a:bodyPr>
          <a:lstStyle/>
          <a:p>
            <a:pPr>
              <a:spcBef>
                <a:spcPct val="50000"/>
              </a:spcBef>
            </a:pPr>
            <a:r>
              <a:rPr lang="en-US"/>
              <a:t>Good thesis, okay thesis, bad thesis?</a:t>
            </a:r>
          </a:p>
          <a:p>
            <a:pPr>
              <a:spcBef>
                <a:spcPct val="50000"/>
              </a:spcBef>
            </a:pPr>
            <a:r>
              <a:rPr lang="en-US"/>
              <a:t>Bad thesis: This essay went on to get a three.  The thesis is awful.  The author simply repeats the question and does not add his own thoughts except for his vague comment on “observations and innovations”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797">
                                            <p:txEl>
                                              <p:pRg st="1" end="1"/>
                                            </p:txEl>
                                          </p:spTgt>
                                        </p:tgtEl>
                                        <p:attrNameLst>
                                          <p:attrName>style.visibility</p:attrName>
                                        </p:attrNameLst>
                                      </p:cBhvr>
                                      <p:to>
                                        <p:strVal val="visible"/>
                                      </p:to>
                                    </p:set>
                                    <p:animEffect transition="in" filter="box(in)">
                                      <p:cBhvr>
                                        <p:cTn id="7" dur="500"/>
                                        <p:tgtEl>
                                          <p:spTgt spid="33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Thesis Practice</a:t>
            </a:r>
          </a:p>
        </p:txBody>
      </p:sp>
      <p:sp>
        <p:nvSpPr>
          <p:cNvPr id="32771" name="Rectangle 3"/>
          <p:cNvSpPr>
            <a:spLocks noGrp="1" noChangeArrowheads="1"/>
          </p:cNvSpPr>
          <p:nvPr>
            <p:ph type="body" idx="1"/>
          </p:nvPr>
        </p:nvSpPr>
        <p:spPr>
          <a:xfrm>
            <a:off x="457200" y="1600200"/>
            <a:ext cx="8229600" cy="1143000"/>
          </a:xfrm>
          <a:ln w="19050">
            <a:solidFill>
              <a:schemeClr val="tx1"/>
            </a:solidFill>
          </a:ln>
        </p:spPr>
        <p:txBody>
          <a:bodyPr/>
          <a:lstStyle/>
          <a:p>
            <a:pPr eaLnBrk="1" hangingPunct="1">
              <a:buFont typeface="Wingdings" pitchFamily="2" charset="2"/>
              <a:buChar char="n"/>
              <a:defRPr/>
            </a:pPr>
            <a:r>
              <a:rPr lang="en-US" sz="2000" smtClean="0"/>
              <a:t>Using examples from </a:t>
            </a:r>
            <a:r>
              <a:rPr lang="en-US" sz="2000" b="1" smtClean="0"/>
              <a:t>at least two</a:t>
            </a:r>
            <a:r>
              <a:rPr lang="en-US" sz="2000" smtClean="0"/>
              <a:t> different states, analyze the key features of the “new monarchies” and the factors responsible for their rise in the period 1450 to 1550. </a:t>
            </a:r>
          </a:p>
        </p:txBody>
      </p:sp>
      <p:sp>
        <p:nvSpPr>
          <p:cNvPr id="35844" name="Text Box 4"/>
          <p:cNvSpPr txBox="1">
            <a:spLocks noChangeArrowheads="1"/>
          </p:cNvSpPr>
          <p:nvPr/>
        </p:nvSpPr>
        <p:spPr bwMode="auto">
          <a:xfrm>
            <a:off x="457200" y="2895600"/>
            <a:ext cx="8229600" cy="844550"/>
          </a:xfrm>
          <a:prstGeom prst="rect">
            <a:avLst/>
          </a:prstGeom>
          <a:noFill/>
          <a:ln w="19050">
            <a:solidFill>
              <a:schemeClr val="tx1"/>
            </a:solidFill>
            <a:miter lim="800000"/>
            <a:headEnd/>
            <a:tailEnd/>
          </a:ln>
        </p:spPr>
        <p:txBody>
          <a:bodyPr>
            <a:spAutoFit/>
          </a:bodyPr>
          <a:lstStyle/>
          <a:p>
            <a:pPr>
              <a:spcBef>
                <a:spcPct val="50000"/>
              </a:spcBef>
            </a:pPr>
            <a:r>
              <a:rPr lang="en-US"/>
              <a:t>Key features of the development of new monarchies from 1450-1550 included pacification of the nobility, control of the church, increase in trade and economic prosperity, as seen in the 15</a:t>
            </a:r>
            <a:r>
              <a:rPr lang="en-US" baseline="30000"/>
              <a:t>th</a:t>
            </a:r>
            <a:r>
              <a:rPr lang="en-US"/>
              <a:t> and 16</a:t>
            </a:r>
            <a:r>
              <a:rPr lang="en-US" baseline="30000"/>
              <a:t>th</a:t>
            </a:r>
            <a:r>
              <a:rPr lang="en-US"/>
              <a:t> century English and Spanish monarchies.</a:t>
            </a:r>
          </a:p>
        </p:txBody>
      </p:sp>
      <p:sp>
        <p:nvSpPr>
          <p:cNvPr id="32773" name="Text Box 5"/>
          <p:cNvSpPr txBox="1">
            <a:spLocks noChangeArrowheads="1"/>
          </p:cNvSpPr>
          <p:nvPr/>
        </p:nvSpPr>
        <p:spPr bwMode="auto">
          <a:xfrm>
            <a:off x="457200" y="3886200"/>
            <a:ext cx="8229600" cy="1436688"/>
          </a:xfrm>
          <a:prstGeom prst="rect">
            <a:avLst/>
          </a:prstGeom>
          <a:noFill/>
          <a:ln w="9525">
            <a:noFill/>
            <a:miter lim="800000"/>
            <a:headEnd/>
            <a:tailEnd/>
          </a:ln>
        </p:spPr>
        <p:txBody>
          <a:bodyPr>
            <a:spAutoFit/>
          </a:bodyPr>
          <a:lstStyle/>
          <a:p>
            <a:pPr>
              <a:spcBef>
                <a:spcPct val="50000"/>
              </a:spcBef>
            </a:pPr>
            <a:r>
              <a:rPr lang="en-US"/>
              <a:t>Good thesis, okay thesis, bad thesis?</a:t>
            </a:r>
          </a:p>
          <a:p>
            <a:pPr>
              <a:spcBef>
                <a:spcPct val="50000"/>
              </a:spcBef>
            </a:pPr>
            <a:r>
              <a:rPr lang="en-US"/>
              <a:t>Good thesis: this essay went on to receive a nine.  The thesis fully answers the question by identifying features of the monarchies that led to their rise (pacification of the nobility, control of the church, increase in trade and economic prosperity) and by naming two different states (England and Spain).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anim calcmode="lin" valueType="num">
                                      <p:cBhvr additive="base">
                                        <p:cTn id="7" dur="500" fill="hold"/>
                                        <p:tgtEl>
                                          <p:spTgt spid="3277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mtClean="0"/>
              <a:t>The Rubric</a:t>
            </a:r>
          </a:p>
        </p:txBody>
      </p:sp>
      <p:sp>
        <p:nvSpPr>
          <p:cNvPr id="36867"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z="2400" smtClean="0"/>
              <a:t>Good Essays earn a 5-7</a:t>
            </a:r>
          </a:p>
          <a:p>
            <a:pPr lvl="1" eaLnBrk="1" hangingPunct="1">
              <a:lnSpc>
                <a:spcPct val="90000"/>
              </a:lnSpc>
              <a:defRPr/>
            </a:pPr>
            <a:r>
              <a:rPr lang="en-US" sz="2000" smtClean="0">
                <a:effectLst/>
              </a:rPr>
              <a:t>THESIS: Has a thesis (perhaps superficial/simplistic) which addresses prompt</a:t>
            </a:r>
          </a:p>
          <a:p>
            <a:pPr lvl="1" eaLnBrk="1" hangingPunct="1">
              <a:lnSpc>
                <a:spcPct val="90000"/>
              </a:lnSpc>
              <a:defRPr/>
            </a:pPr>
            <a:r>
              <a:rPr lang="en-US" sz="2000" smtClean="0">
                <a:effectLst/>
              </a:rPr>
              <a:t>UNDERSTANDING: Demonstrates general understanding of the topic</a:t>
            </a:r>
          </a:p>
          <a:p>
            <a:pPr lvl="1" eaLnBrk="1" hangingPunct="1">
              <a:lnSpc>
                <a:spcPct val="90000"/>
              </a:lnSpc>
              <a:defRPr/>
            </a:pPr>
            <a:r>
              <a:rPr lang="en-US" sz="2000" smtClean="0">
                <a:effectLst/>
              </a:rPr>
              <a:t>EVIDENCE: Supports thesis with evidence/examples/proof, sometimes general or narrative in description</a:t>
            </a:r>
          </a:p>
          <a:p>
            <a:pPr lvl="1" eaLnBrk="1" hangingPunct="1">
              <a:lnSpc>
                <a:spcPct val="90000"/>
              </a:lnSpc>
              <a:defRPr/>
            </a:pPr>
            <a:r>
              <a:rPr lang="en-US" sz="2000" smtClean="0">
                <a:effectLst/>
              </a:rPr>
              <a:t>ANALYSIS: Analyzes, interprets, makes inferences of evidence/examples/proof, often general or narrative</a:t>
            </a:r>
          </a:p>
          <a:p>
            <a:pPr lvl="1" eaLnBrk="1" hangingPunct="1">
              <a:lnSpc>
                <a:spcPct val="90000"/>
              </a:lnSpc>
              <a:defRPr/>
            </a:pPr>
            <a:r>
              <a:rPr lang="en-US" sz="2000" smtClean="0">
                <a:effectLst/>
              </a:rPr>
              <a:t>ERRORS: May contain minor errors that do not interfere with comprehension</a:t>
            </a:r>
          </a:p>
          <a:p>
            <a:pPr lvl="1" eaLnBrk="1" hangingPunct="1">
              <a:lnSpc>
                <a:spcPct val="90000"/>
              </a:lnSpc>
              <a:defRPr/>
            </a:pPr>
            <a:r>
              <a:rPr lang="en-US" sz="2000" smtClean="0">
                <a:effectLst/>
              </a:rPr>
              <a:t>ORGANIZATION: Essay contains most elements of organization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The Rubric</a:t>
            </a:r>
          </a:p>
        </p:txBody>
      </p:sp>
      <p:sp>
        <p:nvSpPr>
          <p:cNvPr id="37891" name="Rectangle 3"/>
          <p:cNvSpPr>
            <a:spLocks noGrp="1" noChangeArrowheads="1"/>
          </p:cNvSpPr>
          <p:nvPr>
            <p:ph type="body" idx="1"/>
          </p:nvPr>
        </p:nvSpPr>
        <p:spPr/>
        <p:txBody>
          <a:bodyPr/>
          <a:lstStyle/>
          <a:p>
            <a:pPr eaLnBrk="1" hangingPunct="1">
              <a:lnSpc>
                <a:spcPct val="80000"/>
              </a:lnSpc>
              <a:buFont typeface="Wingdings" pitchFamily="2" charset="2"/>
              <a:buChar char="n"/>
              <a:defRPr/>
            </a:pPr>
            <a:r>
              <a:rPr lang="en-US" sz="2800" smtClean="0"/>
              <a:t>Poor Essays earn a 2-4</a:t>
            </a:r>
          </a:p>
          <a:p>
            <a:pPr lvl="1" eaLnBrk="1" hangingPunct="1">
              <a:lnSpc>
                <a:spcPct val="80000"/>
              </a:lnSpc>
              <a:defRPr/>
            </a:pPr>
            <a:r>
              <a:rPr lang="en-US" sz="2400" smtClean="0">
                <a:effectLst/>
              </a:rPr>
              <a:t>THESIS: Limited, confused, or poorly developed thesis which may simply restate the prompt or is weakly organized</a:t>
            </a:r>
          </a:p>
          <a:p>
            <a:pPr lvl="1" eaLnBrk="1" hangingPunct="1">
              <a:lnSpc>
                <a:spcPct val="80000"/>
              </a:lnSpc>
              <a:defRPr/>
            </a:pPr>
            <a:r>
              <a:rPr lang="en-US" sz="2400" smtClean="0">
                <a:effectLst/>
              </a:rPr>
              <a:t>UNDERSTANDING: Demonstrates simplistic understanding of the topic</a:t>
            </a:r>
          </a:p>
          <a:p>
            <a:pPr lvl="1" eaLnBrk="1" hangingPunct="1">
              <a:lnSpc>
                <a:spcPct val="80000"/>
              </a:lnSpc>
              <a:defRPr/>
            </a:pPr>
            <a:r>
              <a:rPr lang="en-US" sz="2400" smtClean="0">
                <a:effectLst/>
              </a:rPr>
              <a:t>EVIDENCE: Contains limited evidence/examples/proof which is usually general or narrative in description</a:t>
            </a:r>
          </a:p>
          <a:p>
            <a:pPr lvl="1" eaLnBrk="1" hangingPunct="1">
              <a:lnSpc>
                <a:spcPct val="80000"/>
              </a:lnSpc>
              <a:defRPr/>
            </a:pPr>
            <a:r>
              <a:rPr lang="en-US" sz="2400" smtClean="0">
                <a:effectLst/>
              </a:rPr>
              <a:t>ANALYSIS: Contains limited or simple analysis, interpretation, inferences of evidence/examples/proof</a:t>
            </a:r>
          </a:p>
          <a:p>
            <a:pPr lvl="1" eaLnBrk="1" hangingPunct="1">
              <a:lnSpc>
                <a:spcPct val="80000"/>
              </a:lnSpc>
              <a:defRPr/>
            </a:pPr>
            <a:r>
              <a:rPr lang="en-US" sz="2400" smtClean="0">
                <a:effectLst/>
              </a:rPr>
              <a:t>ERRORS: May contain major historical errors</a:t>
            </a:r>
          </a:p>
          <a:p>
            <a:pPr lvl="1" eaLnBrk="1" hangingPunct="1">
              <a:lnSpc>
                <a:spcPct val="80000"/>
              </a:lnSpc>
              <a:defRPr/>
            </a:pPr>
            <a:r>
              <a:rPr lang="en-US" sz="2400" smtClean="0">
                <a:effectLst/>
              </a:rPr>
              <a:t>ORGANIZATION: Essay contains limited elements of organization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The Rubric</a:t>
            </a:r>
          </a:p>
        </p:txBody>
      </p:sp>
      <p:sp>
        <p:nvSpPr>
          <p:cNvPr id="38915" name="Rectangle 3"/>
          <p:cNvSpPr>
            <a:spLocks noGrp="1" noChangeArrowheads="1"/>
          </p:cNvSpPr>
          <p:nvPr>
            <p:ph type="body" idx="1"/>
          </p:nvPr>
        </p:nvSpPr>
        <p:spPr/>
        <p:txBody>
          <a:bodyPr/>
          <a:lstStyle/>
          <a:p>
            <a:pPr eaLnBrk="1" hangingPunct="1">
              <a:lnSpc>
                <a:spcPct val="90000"/>
              </a:lnSpc>
              <a:buFont typeface="Wingdings" pitchFamily="2" charset="2"/>
              <a:buChar char="n"/>
              <a:defRPr/>
            </a:pPr>
            <a:r>
              <a:rPr lang="en-US" sz="2400" smtClean="0"/>
              <a:t>Awful Essays earn a 0-1</a:t>
            </a:r>
          </a:p>
          <a:p>
            <a:pPr lvl="1" eaLnBrk="1" hangingPunct="1">
              <a:lnSpc>
                <a:spcPct val="90000"/>
              </a:lnSpc>
              <a:defRPr/>
            </a:pPr>
            <a:r>
              <a:rPr lang="en-US" sz="2000" smtClean="0">
                <a:effectLst/>
              </a:rPr>
              <a:t>THESIS: No thesis or a thesis that does not address the topic</a:t>
            </a:r>
          </a:p>
          <a:p>
            <a:pPr lvl="1" eaLnBrk="1" hangingPunct="1">
              <a:lnSpc>
                <a:spcPct val="90000"/>
              </a:lnSpc>
              <a:defRPr/>
            </a:pPr>
            <a:r>
              <a:rPr lang="en-US" sz="2000" smtClean="0">
                <a:effectLst/>
              </a:rPr>
              <a:t>UNDERSTANDING: Demonstrates little or no understanding of the topic</a:t>
            </a:r>
          </a:p>
          <a:p>
            <a:pPr lvl="1" eaLnBrk="1" hangingPunct="1">
              <a:lnSpc>
                <a:spcPct val="90000"/>
              </a:lnSpc>
              <a:defRPr/>
            </a:pPr>
            <a:r>
              <a:rPr lang="en-US" sz="2000" smtClean="0">
                <a:effectLst/>
              </a:rPr>
              <a:t>EVIDENCE: Contains inappropriate/inaccurate or no evidence/examples/proof</a:t>
            </a:r>
          </a:p>
          <a:p>
            <a:pPr lvl="1" eaLnBrk="1" hangingPunct="1">
              <a:lnSpc>
                <a:spcPct val="90000"/>
              </a:lnSpc>
              <a:defRPr/>
            </a:pPr>
            <a:r>
              <a:rPr lang="en-US" sz="2000" smtClean="0">
                <a:effectLst/>
              </a:rPr>
              <a:t>ANALYSIS: Contains no analysis of evidence/examples/proof, or is inappropriate/inaccurate</a:t>
            </a:r>
          </a:p>
          <a:p>
            <a:pPr lvl="1" eaLnBrk="1" hangingPunct="1">
              <a:lnSpc>
                <a:spcPct val="90000"/>
              </a:lnSpc>
              <a:defRPr/>
            </a:pPr>
            <a:r>
              <a:rPr lang="en-US" sz="2000" smtClean="0">
                <a:effectLst/>
              </a:rPr>
              <a:t>ERRORS: May contain numerous errors; both major and minor</a:t>
            </a:r>
          </a:p>
          <a:p>
            <a:pPr lvl="1" eaLnBrk="1" hangingPunct="1">
              <a:lnSpc>
                <a:spcPct val="90000"/>
              </a:lnSpc>
              <a:defRPr/>
            </a:pPr>
            <a:r>
              <a:rPr lang="en-US" sz="2000" smtClean="0">
                <a:effectLst/>
              </a:rPr>
              <a:t>ORGANIZATION: Essay contains no organization nor structure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Structure of the Essay</a:t>
            </a:r>
          </a:p>
        </p:txBody>
      </p:sp>
      <p:sp>
        <p:nvSpPr>
          <p:cNvPr id="7171" name="Rectangle 3"/>
          <p:cNvSpPr>
            <a:spLocks noGrp="1" noChangeArrowheads="1"/>
          </p:cNvSpPr>
          <p:nvPr>
            <p:ph type="body" idx="1"/>
          </p:nvPr>
        </p:nvSpPr>
        <p:spPr>
          <a:xfrm>
            <a:off x="457200" y="1600200"/>
            <a:ext cx="8229600" cy="3505200"/>
          </a:xfrm>
          <a:ln w="19050">
            <a:solidFill>
              <a:schemeClr val="tx1"/>
            </a:solidFill>
          </a:ln>
        </p:spPr>
        <p:txBody>
          <a:bodyPr/>
          <a:lstStyle/>
          <a:p>
            <a:pPr eaLnBrk="1" hangingPunct="1">
              <a:buFont typeface="Wingdings" pitchFamily="2" charset="2"/>
              <a:buChar char="n"/>
              <a:defRPr/>
            </a:pPr>
            <a:r>
              <a:rPr lang="en-US" sz="2400" smtClean="0"/>
              <a:t>The essay consists of an introduction paragraph, body paragraphs, and preferably a concluding paragraph.</a:t>
            </a:r>
          </a:p>
          <a:p>
            <a:pPr eaLnBrk="1" hangingPunct="1">
              <a:buFont typeface="Wingdings" pitchFamily="2" charset="2"/>
              <a:buChar char="n"/>
              <a:defRPr/>
            </a:pPr>
            <a:r>
              <a:rPr lang="en-US" sz="2400" smtClean="0"/>
              <a:t>The intro establishes your viewpoint and outlines what your body paragraphs will be about in a thesis statement.</a:t>
            </a:r>
          </a:p>
          <a:p>
            <a:pPr eaLnBrk="1" hangingPunct="1">
              <a:buFont typeface="Wingdings" pitchFamily="2" charset="2"/>
              <a:buChar char="n"/>
              <a:defRPr/>
            </a:pPr>
            <a:r>
              <a:rPr lang="en-US" sz="2400" smtClean="0"/>
              <a:t>The body paragraphs back up your viewpoint and thesis.</a:t>
            </a:r>
          </a:p>
          <a:p>
            <a:pPr eaLnBrk="1" hangingPunct="1">
              <a:buFont typeface="Wingdings" pitchFamily="2" charset="2"/>
              <a:buChar char="n"/>
              <a:defRPr/>
            </a:pPr>
            <a:r>
              <a:rPr lang="en-US" sz="2400" smtClean="0"/>
              <a:t>The conclusion wraps up the essay, and answers the question “so what?”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Step #1</a:t>
            </a:r>
          </a:p>
        </p:txBody>
      </p:sp>
      <p:sp>
        <p:nvSpPr>
          <p:cNvPr id="17411" name="Rectangle 3"/>
          <p:cNvSpPr>
            <a:spLocks noGrp="1" noChangeArrowheads="1"/>
          </p:cNvSpPr>
          <p:nvPr>
            <p:ph type="body" idx="1"/>
          </p:nvPr>
        </p:nvSpPr>
        <p:spPr/>
        <p:txBody>
          <a:bodyPr/>
          <a:lstStyle/>
          <a:p>
            <a:pPr eaLnBrk="1" hangingPunct="1">
              <a:buFont typeface="Wingdings" pitchFamily="2" charset="2"/>
              <a:buChar char="n"/>
              <a:defRPr/>
            </a:pPr>
            <a:r>
              <a:rPr lang="en-US" smtClean="0"/>
              <a:t>Read the question multiple times until you understand what you need to do.</a:t>
            </a:r>
          </a:p>
          <a:p>
            <a:pPr eaLnBrk="1" hangingPunct="1">
              <a:buFont typeface="Wingdings" pitchFamily="2" charset="2"/>
              <a:buChar char="n"/>
              <a:defRPr/>
            </a:pPr>
            <a:endParaRPr lang="en-US" smtClean="0"/>
          </a:p>
          <a:p>
            <a:pPr eaLnBrk="1" hangingPunct="1">
              <a:buFont typeface="Wingdings" pitchFamily="2" charset="2"/>
              <a:buNone/>
              <a:defRPr/>
            </a:pPr>
            <a:r>
              <a:rPr lang="en-US" sz="2000" smtClean="0"/>
              <a:t>Discuss how Renaissance ideas are expressed in the Italian art of the period, referring to specific works and artists</a:t>
            </a:r>
          </a:p>
          <a:p>
            <a:pPr eaLnBrk="1" hangingPunct="1">
              <a:buFont typeface="Wingdings" pitchFamily="2" charset="2"/>
              <a:buNone/>
              <a:defRPr/>
            </a:pPr>
            <a:endParaRPr lang="en-US" sz="2000" smtClean="0"/>
          </a:p>
          <a:p>
            <a:pPr eaLnBrk="1" hangingPunct="1">
              <a:buFont typeface="Wingdings" pitchFamily="2" charset="2"/>
              <a:buChar char="n"/>
              <a:defRPr/>
            </a:pPr>
            <a:r>
              <a:rPr lang="en-US" sz="2000" smtClean="0"/>
              <a:t>For this presentation we will develop an essay for this prompt and sometimes use other prompts momentarily as examples</a:t>
            </a:r>
          </a:p>
          <a:p>
            <a:pPr eaLnBrk="1" hangingPunct="1">
              <a:buFont typeface="Wingdings" pitchFamily="2" charset="2"/>
              <a:buNone/>
              <a:defRPr/>
            </a:pP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Directives of the Question</a:t>
            </a:r>
          </a:p>
        </p:txBody>
      </p:sp>
      <p:sp>
        <p:nvSpPr>
          <p:cNvPr id="10243" name="Rectangle 3"/>
          <p:cNvSpPr>
            <a:spLocks noGrp="1" noChangeArrowheads="1"/>
          </p:cNvSpPr>
          <p:nvPr>
            <p:ph type="body" idx="1"/>
          </p:nvPr>
        </p:nvSpPr>
        <p:spPr>
          <a:xfrm>
            <a:off x="457200" y="1600200"/>
            <a:ext cx="8305800" cy="5105400"/>
          </a:xfrm>
          <a:ln w="19050">
            <a:solidFill>
              <a:schemeClr val="tx1"/>
            </a:solidFill>
          </a:ln>
        </p:spPr>
        <p:txBody>
          <a:bodyPr/>
          <a:lstStyle/>
          <a:p>
            <a:pPr eaLnBrk="1" hangingPunct="1">
              <a:lnSpc>
                <a:spcPct val="80000"/>
              </a:lnSpc>
              <a:buFont typeface="Wingdings" pitchFamily="2" charset="2"/>
              <a:buChar char="n"/>
              <a:defRPr/>
            </a:pPr>
            <a:r>
              <a:rPr lang="en-US" sz="2400" smtClean="0"/>
              <a:t>The second step in writing an essay is to see what action the essay prompt is telling you to do.</a:t>
            </a:r>
          </a:p>
          <a:p>
            <a:pPr lvl="1" eaLnBrk="1" hangingPunct="1">
              <a:lnSpc>
                <a:spcPct val="80000"/>
              </a:lnSpc>
              <a:defRPr/>
            </a:pPr>
            <a:r>
              <a:rPr lang="en-US" sz="2000" smtClean="0"/>
              <a:t>Failure to pay attention to these directives will result in a lower score.</a:t>
            </a:r>
          </a:p>
          <a:p>
            <a:pPr eaLnBrk="1" hangingPunct="1">
              <a:lnSpc>
                <a:spcPct val="80000"/>
              </a:lnSpc>
              <a:buFont typeface="Wingdings" pitchFamily="2" charset="2"/>
              <a:buChar char="n"/>
              <a:defRPr/>
            </a:pPr>
            <a:r>
              <a:rPr lang="en-US" sz="2400" smtClean="0"/>
              <a:t>Analyze: Break a subject down into parts, assess the connections between facts, answer how and why</a:t>
            </a:r>
          </a:p>
          <a:p>
            <a:pPr lvl="1" eaLnBrk="1" hangingPunct="1">
              <a:lnSpc>
                <a:spcPct val="80000"/>
              </a:lnSpc>
              <a:defRPr/>
            </a:pPr>
            <a:r>
              <a:rPr lang="en-US" sz="2000" smtClean="0">
                <a:effectLst/>
              </a:rPr>
              <a:t>"Analyze the major social and technological changes that took place in European warfare between 1789 and 1871.“</a:t>
            </a:r>
          </a:p>
          <a:p>
            <a:pPr eaLnBrk="1" hangingPunct="1">
              <a:lnSpc>
                <a:spcPct val="80000"/>
              </a:lnSpc>
              <a:buFont typeface="Wingdings" pitchFamily="2" charset="2"/>
              <a:buChar char="n"/>
              <a:defRPr/>
            </a:pPr>
            <a:r>
              <a:rPr lang="en-US" sz="2400" smtClean="0">
                <a:effectLst/>
              </a:rPr>
              <a:t>Assess/Evaluate: Determine the validity of a statement, analyze positives and negatives, form an opinion</a:t>
            </a:r>
          </a:p>
          <a:p>
            <a:pPr lvl="1" eaLnBrk="1" hangingPunct="1">
              <a:lnSpc>
                <a:spcPct val="80000"/>
              </a:lnSpc>
              <a:defRPr/>
            </a:pPr>
            <a:r>
              <a:rPr lang="en-US" sz="2000" smtClean="0">
                <a:effectLst/>
              </a:rPr>
              <a:t>“`Luther was both a revolutionary and a conservative.' Evaluate this statement with respect to Luther's responses to the political and social questions of his day.“</a:t>
            </a:r>
          </a:p>
          <a:p>
            <a:pPr lvl="1" eaLnBrk="1" hangingPunct="1">
              <a:lnSpc>
                <a:spcPct val="80000"/>
              </a:lnSpc>
              <a:defRPr/>
            </a:pPr>
            <a:r>
              <a:rPr lang="en-US" sz="2000" smtClean="0">
                <a:effectLst/>
              </a:rPr>
              <a:t>“Assess the extent to which the Protestant Reformation promoted new expectations about social roles in the sixteenth century. Refer to at least two social groups in your response.”</a:t>
            </a:r>
            <a:r>
              <a:rPr lang="en-US" sz="2000" smtClean="0"/>
              <a:t> </a:t>
            </a:r>
            <a:endParaRPr lang="en-US" sz="2000" smtClean="0">
              <a:effectLst/>
            </a:endParaRPr>
          </a:p>
          <a:p>
            <a:pPr eaLnBrk="1" hangingPunct="1">
              <a:lnSpc>
                <a:spcPct val="80000"/>
              </a:lnSpc>
              <a:buFont typeface="Wingdings" pitchFamily="2" charset="2"/>
              <a:buChar char="n"/>
              <a:defRPr/>
            </a:pPr>
            <a:endParaRPr lang="en-US" sz="2000" smtClean="0"/>
          </a:p>
          <a:p>
            <a:pPr eaLnBrk="1" hangingPunct="1">
              <a:lnSpc>
                <a:spcPct val="80000"/>
              </a:lnSpc>
              <a:buFont typeface="Wingdings" pitchFamily="2" charset="2"/>
              <a:buChar char="n"/>
              <a:defRPr/>
            </a:pPr>
            <a:endParaRPr 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1398</TotalTime>
  <Words>2717</Words>
  <Application>Microsoft Office PowerPoint</Application>
  <PresentationFormat>On-screen Show (4:3)</PresentationFormat>
  <Paragraphs>227</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Tahoma</vt:lpstr>
      <vt:lpstr>Wingdings</vt:lpstr>
      <vt:lpstr>Slit</vt:lpstr>
      <vt:lpstr>The AP European History Free Response Question</vt:lpstr>
      <vt:lpstr>The Free Response Question</vt:lpstr>
      <vt:lpstr>The Rubric</vt:lpstr>
      <vt:lpstr>The Rubric</vt:lpstr>
      <vt:lpstr>The Rubric</vt:lpstr>
      <vt:lpstr>The Rubric</vt:lpstr>
      <vt:lpstr>Structure of the Essay</vt:lpstr>
      <vt:lpstr>Step #1</vt:lpstr>
      <vt:lpstr>Directives of the Question</vt:lpstr>
      <vt:lpstr>Directives</vt:lpstr>
      <vt:lpstr>The Layers of a Question</vt:lpstr>
      <vt:lpstr>The Layers of a Question</vt:lpstr>
      <vt:lpstr>Brainstorm</vt:lpstr>
      <vt:lpstr>Brainstorm</vt:lpstr>
      <vt:lpstr>Brainstorm</vt:lpstr>
      <vt:lpstr>Timing</vt:lpstr>
      <vt:lpstr>The Introduction Paragraph</vt:lpstr>
      <vt:lpstr>The Thesis</vt:lpstr>
      <vt:lpstr>The Introduction Paragraph</vt:lpstr>
      <vt:lpstr>A Bad Example</vt:lpstr>
      <vt:lpstr>The Body Paragraphs</vt:lpstr>
      <vt:lpstr>General Tips</vt:lpstr>
      <vt:lpstr>The Topic Sentence</vt:lpstr>
      <vt:lpstr>Evidence and Analysis</vt:lpstr>
      <vt:lpstr>Body Paragraph #1</vt:lpstr>
      <vt:lpstr>Body Paragraph #2</vt:lpstr>
      <vt:lpstr>Body Paragraph #3</vt:lpstr>
      <vt:lpstr>Conclusion</vt:lpstr>
      <vt:lpstr>Thesis Practice</vt:lpstr>
      <vt:lpstr>Thesis Practice</vt:lpstr>
      <vt:lpstr>Thesis Practice</vt:lpstr>
      <vt:lpstr>Thesis Practice</vt:lpstr>
      <vt:lpstr>Thesis Practice</vt:lpstr>
    </vt:vector>
  </TitlesOfParts>
  <Company>Green Local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 European History Free Response Question</dc:title>
  <dc:creator>JANINIDANIEL</dc:creator>
  <cp:lastModifiedBy>Paula Dillon</cp:lastModifiedBy>
  <cp:revision>43</cp:revision>
  <dcterms:created xsi:type="dcterms:W3CDTF">2010-05-17T17:12:20Z</dcterms:created>
  <dcterms:modified xsi:type="dcterms:W3CDTF">2013-10-09T05:05:15Z</dcterms:modified>
</cp:coreProperties>
</file>