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16"/>
  </p:notesMasterIdLst>
  <p:sldIdLst>
    <p:sldId id="256" r:id="rId3"/>
    <p:sldId id="257" r:id="rId4"/>
    <p:sldId id="269" r:id="rId5"/>
    <p:sldId id="266" r:id="rId6"/>
    <p:sldId id="273" r:id="rId7"/>
    <p:sldId id="268" r:id="rId8"/>
    <p:sldId id="264" r:id="rId9"/>
    <p:sldId id="258" r:id="rId10"/>
    <p:sldId id="270" r:id="rId11"/>
    <p:sldId id="267" r:id="rId12"/>
    <p:sldId id="265" r:id="rId13"/>
    <p:sldId id="271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1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D52A7-6961-4D0D-BF8E-F22A60058557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424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75928-9F2E-4B84-A288-0B967BA211DB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992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04B3-0A57-4742-B485-299EBA13A233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605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10561-E915-4914-AC7D-E09D7FA355C7}" type="slidenum">
              <a:rPr lang="en-US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814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4BA75-B6E4-4A73-B1E8-364525150A2C}" type="slidenum">
              <a:rPr lang="en-US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117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25F2E-3882-48A9-AACB-DB33B801096C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896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DA0C7-952C-4790-9A3E-1070489B6629}" type="slidenum">
              <a:rPr lang="en-US"/>
              <a:pPr/>
              <a:t>10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481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D4AF5-D770-4A2E-8533-1FED7509F9AE}" type="slidenum">
              <a:rPr lang="en-US"/>
              <a:pPr/>
              <a:t>11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871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hispanic_hm_pg1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utoUpdateAnimBg="0"/>
      <p:bldP spid="4096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2FC03-A594-4C35-8E51-FE8F992B4939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E50B1-9D11-4E42-8681-A7C636B1D43A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2618-4AE5-41CF-A1C7-81268002EEB9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674E5-4237-4D02-9DE3-8F16FF706DE1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0190-9F2F-42AF-982A-F97D2EEB0AE2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034A7-4CF0-465D-B24E-F980674E4D2F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8FD1D-7BA7-4C3E-A3D1-BAC5A75FC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8985C-F9F2-4860-AA1F-8EE0E8417CD0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1AD83-92F5-4E0F-9C6B-63E014E6D4ED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A26A-A9FC-493A-967B-CA3680D15388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AFE2D-578E-4D39-815D-5EF2757D200D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63FF4-6248-4137-8E0D-01BED42FA79B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336C3-E74D-4A01-962E-D9E46A604890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ispanic_hm_pg2_V2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fld id="{517D68E0-3139-4D31-9678-BF5E9A63B5EB}" type="datetimeFigureOut">
              <a:rPr lang="en-US"/>
              <a:pPr/>
              <a:t>9/7/2014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fld id="{F9D7BE8E-9176-4089-B894-E928AD5D68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Roman, Jewish, and Christian Influences on Government</a:t>
            </a:r>
            <a:endParaRPr lang="en-US" sz="4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/>
              <a:t>[Your Name]</a:t>
            </a:r>
          </a:p>
          <a:p>
            <a:pPr eaLnBrk="1" hangingPunct="1">
              <a:lnSpc>
                <a:spcPct val="80000"/>
              </a:lnSpc>
            </a:pPr>
            <a:r>
              <a:rPr lang="en-US" sz="1200"/>
              <a:t>[Your Teacher’s Name]</a:t>
            </a:r>
          </a:p>
          <a:p>
            <a:pPr eaLnBrk="1" hangingPunct="1">
              <a:lnSpc>
                <a:spcPct val="80000"/>
              </a:lnSpc>
            </a:pPr>
            <a:r>
              <a:rPr lang="en-US" sz="1200"/>
              <a:t>[Your School]</a:t>
            </a:r>
          </a:p>
          <a:p>
            <a:pPr eaLnBrk="1" hangingPunct="1">
              <a:lnSpc>
                <a:spcPct val="80000"/>
              </a:lnSpc>
            </a:pPr>
            <a:r>
              <a:rPr lang="en-US" sz="1200"/>
              <a:t>[Your Grade]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Christianity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Jesus </a:t>
            </a:r>
            <a:r>
              <a:rPr lang="en-US" b="1" dirty="0" smtClean="0"/>
              <a:t>of Nazareth</a:t>
            </a:r>
          </a:p>
          <a:p>
            <a:pPr lvl="1"/>
            <a:r>
              <a:rPr lang="en-US" u="sng" dirty="0" smtClean="0"/>
              <a:t>Main message</a:t>
            </a:r>
            <a:r>
              <a:rPr lang="en-US" dirty="0" smtClean="0"/>
              <a:t>: There is one God; all must accept the Ten Commandments and accept Him as the son of God, which will bring spiritual salvation.</a:t>
            </a:r>
          </a:p>
          <a:p>
            <a:pPr lvl="2"/>
            <a:r>
              <a:rPr lang="en-US" dirty="0" smtClean="0"/>
              <a:t>He emphasized love, justice, morality, and charity.</a:t>
            </a:r>
          </a:p>
          <a:p>
            <a:pPr lvl="1"/>
            <a:r>
              <a:rPr lang="en-US" dirty="0" smtClean="0"/>
              <a:t>Jesus believed a person’s </a:t>
            </a:r>
            <a:r>
              <a:rPr lang="en-US" u="sng" dirty="0" smtClean="0"/>
              <a:t>main responsibilities</a:t>
            </a:r>
            <a:r>
              <a:rPr lang="en-US" dirty="0" smtClean="0"/>
              <a:t> were to love the Lord, love your neighbors, and love yourself.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76225"/>
            <a:ext cx="241935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Christianity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980" y="1088265"/>
            <a:ext cx="8229600" cy="4724400"/>
          </a:xfrm>
        </p:spPr>
        <p:txBody>
          <a:bodyPr/>
          <a:lstStyle/>
          <a:p>
            <a:r>
              <a:rPr lang="en-US" b="1" dirty="0" smtClean="0"/>
              <a:t>Spread of Christianity</a:t>
            </a:r>
          </a:p>
          <a:p>
            <a:pPr lvl="1"/>
            <a:r>
              <a:rPr lang="en-US" b="1" dirty="0" smtClean="0"/>
              <a:t>Paul</a:t>
            </a:r>
            <a:r>
              <a:rPr lang="en-US" dirty="0" smtClean="0"/>
              <a:t> spread the </a:t>
            </a:r>
            <a:r>
              <a:rPr lang="en-US" b="1" dirty="0" smtClean="0"/>
              <a:t>Gospel</a:t>
            </a:r>
            <a:r>
              <a:rPr lang="en-US" dirty="0" smtClean="0"/>
              <a:t>, or teachings of Jesus</a:t>
            </a:r>
          </a:p>
          <a:p>
            <a:pPr lvl="1"/>
            <a:r>
              <a:rPr lang="en-US" dirty="0" smtClean="0"/>
              <a:t>The New Testament were Christian writings about Jesus. It was added to the Jewish Old Testament, and these two became known as the Bible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7" y="3352800"/>
            <a:ext cx="4457700" cy="3226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962400"/>
            <a:ext cx="394335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Christians were persecuted</a:t>
            </a:r>
            <a:r>
              <a:rPr lang="en-US" dirty="0"/>
              <a:t> because they did not worship the Emperor of Rome or the Roman gods. They refused to make sacrifices to them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Christianity mostly appealed</a:t>
            </a:r>
            <a:r>
              <a:rPr lang="en-US" dirty="0"/>
              <a:t> to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poor </a:t>
            </a:r>
            <a:r>
              <a:rPr lang="en-US" dirty="0"/>
              <a:t>and weak, because of its comforting message of love and forgiveness.</a:t>
            </a:r>
          </a:p>
          <a:p>
            <a:pPr lvl="1"/>
            <a:r>
              <a:rPr lang="en-US" dirty="0"/>
              <a:t>Persecution ends in A.D. 313, when the Emperor Constantine issued the </a:t>
            </a:r>
            <a:r>
              <a:rPr lang="en-US" b="1" dirty="0"/>
              <a:t>Edict of </a:t>
            </a:r>
            <a:r>
              <a:rPr lang="en-US" b="1" dirty="0" smtClean="0"/>
              <a:t>Milan, </a:t>
            </a:r>
            <a:r>
              <a:rPr lang="en-US" dirty="0" smtClean="0"/>
              <a:t>which made Christianity the official religion of Rome.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2286000"/>
            <a:ext cx="21145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in the </a:t>
            </a:r>
            <a:r>
              <a:rPr lang="en-US" smtClean="0"/>
              <a:t>Roman Empire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371600"/>
            <a:ext cx="70866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I. Establishing a Republic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761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“</a:t>
            </a:r>
            <a:r>
              <a:rPr lang="en-US" b="1" dirty="0" smtClean="0"/>
              <a:t>Republic</a:t>
            </a:r>
            <a:r>
              <a:rPr lang="en-US" dirty="0" smtClean="0"/>
              <a:t>”: </a:t>
            </a:r>
            <a:r>
              <a:rPr lang="en-US" u="sng" dirty="0" smtClean="0"/>
              <a:t>Re</a:t>
            </a:r>
            <a:r>
              <a:rPr lang="en-US" dirty="0" smtClean="0"/>
              <a:t>= “of, or pertaining to”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   	    </a:t>
            </a:r>
            <a:r>
              <a:rPr lang="en-US" u="sng" dirty="0" smtClean="0"/>
              <a:t>Public</a:t>
            </a:r>
            <a:r>
              <a:rPr lang="en-US" dirty="0" smtClean="0"/>
              <a:t>= “the people”</a:t>
            </a:r>
          </a:p>
          <a:p>
            <a:pPr lvl="1"/>
            <a:r>
              <a:rPr lang="en-US" dirty="0" smtClean="0"/>
              <a:t>Made of two </a:t>
            </a:r>
            <a:r>
              <a:rPr lang="en-US" u="sng" dirty="0" smtClean="0"/>
              <a:t>consuls</a:t>
            </a:r>
            <a:r>
              <a:rPr lang="en-US" dirty="0" smtClean="0"/>
              <a:t> and a </a:t>
            </a:r>
            <a:r>
              <a:rPr lang="en-US" u="sng" dirty="0" smtClean="0"/>
              <a:t>Senate</a:t>
            </a:r>
            <a:r>
              <a:rPr lang="en-US" dirty="0" smtClean="0"/>
              <a:t> of 300 members.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dictator</a:t>
            </a:r>
            <a:r>
              <a:rPr lang="en-US" dirty="0" smtClean="0"/>
              <a:t> was elected in times of war to serve for 6 months at a time- </a:t>
            </a:r>
            <a:r>
              <a:rPr lang="en-US" i="1" dirty="0" smtClean="0"/>
              <a:t>why?</a:t>
            </a:r>
          </a:p>
          <a:p>
            <a:pPr marL="457200" lvl="1" indent="0">
              <a:buNone/>
            </a:pPr>
            <a:endParaRPr lang="en-US" i="1" dirty="0"/>
          </a:p>
        </p:txBody>
      </p:sp>
      <p:pic>
        <p:nvPicPr>
          <p:cNvPr id="5" name="Picture 2" descr="http://bloomfieldreport.com/wp-content/uploads/2012/06/Roman_Sen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6" y="3962400"/>
            <a:ext cx="418885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962400"/>
            <a:ext cx="40767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Establishing a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Roman Population</a:t>
            </a:r>
          </a:p>
          <a:p>
            <a:pPr lvl="1"/>
            <a:r>
              <a:rPr lang="en-US" b="1" dirty="0"/>
              <a:t>Plebeians:</a:t>
            </a:r>
            <a:r>
              <a:rPr lang="en-US" dirty="0"/>
              <a:t> The common people</a:t>
            </a:r>
          </a:p>
          <a:p>
            <a:pPr lvl="1"/>
            <a:r>
              <a:rPr lang="en-US" dirty="0"/>
              <a:t>They made up most of the population, but had no representation in government!</a:t>
            </a:r>
          </a:p>
          <a:p>
            <a:pPr lvl="1"/>
            <a:r>
              <a:rPr lang="en-US" dirty="0"/>
              <a:t>How did they get representation in government?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81400"/>
            <a:ext cx="47625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3810000"/>
            <a:ext cx="3862387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Plebeian representation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687" y="1101144"/>
            <a:ext cx="8229600" cy="5909256"/>
          </a:xfrm>
        </p:spPr>
        <p:txBody>
          <a:bodyPr/>
          <a:lstStyle/>
          <a:p>
            <a:pPr eaLnBrk="1" hangingPunct="1"/>
            <a:r>
              <a:rPr lang="en-US" u="sng" dirty="0" smtClean="0"/>
              <a:t>Tribunes</a:t>
            </a:r>
            <a:r>
              <a:rPr lang="en-US" dirty="0" smtClean="0"/>
              <a:t>: officials of the common people, who represent them in the Senate.</a:t>
            </a:r>
          </a:p>
          <a:p>
            <a:pPr eaLnBrk="1" hangingPunct="1"/>
            <a:r>
              <a:rPr lang="en-US" u="sng" dirty="0" smtClean="0"/>
              <a:t>Veto</a:t>
            </a:r>
            <a:r>
              <a:rPr lang="en-US" dirty="0" smtClean="0"/>
              <a:t>- The ability to block a law. Tribunes could veto a law if it was harmful to the people.</a:t>
            </a:r>
          </a:p>
          <a:p>
            <a:pPr eaLnBrk="1" hangingPunct="1"/>
            <a:r>
              <a:rPr lang="en-US" u="sng" dirty="0" smtClean="0"/>
              <a:t>Twelve Tables</a:t>
            </a:r>
            <a:r>
              <a:rPr lang="en-US" dirty="0" smtClean="0"/>
              <a:t>- Laws of Rome inscribed on 12 stone tablets- for people to know their rights.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2000" i="1" dirty="0" smtClean="0"/>
              <a:t>         Gaius Gracchus</a:t>
            </a:r>
          </a:p>
          <a:p>
            <a:pPr marL="0" indent="0" eaLnBrk="1" hangingPunct="1">
              <a:buNone/>
            </a:pPr>
            <a:r>
              <a:rPr lang="en-US" sz="2000" i="1" dirty="0" smtClean="0"/>
              <a:t>           addressing the</a:t>
            </a:r>
          </a:p>
          <a:p>
            <a:pPr marL="0" indent="0" eaLnBrk="1" hangingPunct="1">
              <a:buNone/>
            </a:pPr>
            <a:r>
              <a:rPr lang="en-US" sz="2000" i="1" dirty="0" smtClean="0"/>
              <a:t>         people of Rome.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dirty="0" smtClean="0"/>
              <a:t>Their </a:t>
            </a:r>
            <a:r>
              <a:rPr lang="en-US" i="1" dirty="0" smtClean="0"/>
              <a:t>lasting legacy </a:t>
            </a:r>
            <a:r>
              <a:rPr lang="en-US" dirty="0" smtClean="0"/>
              <a:t>was that they gained access to power and guarded their rights.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887" y="3936240"/>
            <a:ext cx="3505200" cy="2023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437" y="3492321"/>
            <a:ext cx="18478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61059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Roman Law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1144"/>
            <a:ext cx="8229600" cy="5680656"/>
          </a:xfrm>
        </p:spPr>
        <p:txBody>
          <a:bodyPr/>
          <a:lstStyle/>
          <a:p>
            <a:pPr eaLnBrk="1" hangingPunct="1"/>
            <a:r>
              <a:rPr lang="en-US" dirty="0" smtClean="0"/>
              <a:t>Two systems of law:</a:t>
            </a:r>
          </a:p>
          <a:p>
            <a:pPr lvl="1"/>
            <a:r>
              <a:rPr lang="en-US" b="1" dirty="0" smtClean="0"/>
              <a:t>Civil Laws</a:t>
            </a:r>
          </a:p>
          <a:p>
            <a:pPr lvl="2"/>
            <a:r>
              <a:rPr lang="en-US" dirty="0" smtClean="0"/>
              <a:t>Apply to every day lives of citizens</a:t>
            </a:r>
          </a:p>
          <a:p>
            <a:pPr lvl="1"/>
            <a:r>
              <a:rPr lang="en-US" b="1" dirty="0" smtClean="0"/>
              <a:t>Law of nations</a:t>
            </a:r>
          </a:p>
          <a:p>
            <a:pPr lvl="2"/>
            <a:r>
              <a:rPr lang="en-US" dirty="0" smtClean="0"/>
              <a:t>Based on laws of nature and the human ability to use reason (common sense)</a:t>
            </a:r>
          </a:p>
          <a:p>
            <a:pPr lvl="2"/>
            <a:r>
              <a:rPr lang="en-US" dirty="0" smtClean="0"/>
              <a:t>Inspired the principle of </a:t>
            </a:r>
            <a:r>
              <a:rPr lang="en-US" b="1" dirty="0" smtClean="0"/>
              <a:t>Natural Rights</a:t>
            </a:r>
            <a:r>
              <a:rPr lang="en-US" dirty="0" smtClean="0"/>
              <a:t>- the idea that we are all born with rights to life, liberty, and property.</a:t>
            </a:r>
          </a:p>
          <a:p>
            <a:pPr lvl="1"/>
            <a:r>
              <a:rPr lang="en-US" b="1" dirty="0" smtClean="0"/>
              <a:t>Common Principles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Innocent until proven guilty</a:t>
            </a:r>
          </a:p>
          <a:p>
            <a:pPr lvl="2"/>
            <a:r>
              <a:rPr lang="en-US" dirty="0" smtClean="0"/>
              <a:t>The accused can face their accuser in court</a:t>
            </a:r>
          </a:p>
          <a:p>
            <a:pPr lvl="2"/>
            <a:r>
              <a:rPr lang="en-US" dirty="0" smtClean="0"/>
              <a:t>Guilt to be established “clearer than daylight”</a:t>
            </a:r>
          </a:p>
          <a:p>
            <a:pPr lvl="2"/>
            <a:r>
              <a:rPr lang="en-US" dirty="0" smtClean="0"/>
              <a:t>Judges interpret laws and make decisions.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05177"/>
            <a:ext cx="1624012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Judaism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Teachings on Law and Morality</a:t>
            </a:r>
          </a:p>
          <a:p>
            <a:pPr lvl="1"/>
            <a:r>
              <a:rPr lang="en-US" b="1" i="1" dirty="0" smtClean="0"/>
              <a:t>Moses</a:t>
            </a:r>
            <a:r>
              <a:rPr lang="en-US" dirty="0" smtClean="0"/>
              <a:t> is the “law-giver” to the Jews.</a:t>
            </a:r>
          </a:p>
          <a:p>
            <a:pPr lvl="1"/>
            <a:r>
              <a:rPr lang="en-US" dirty="0" smtClean="0"/>
              <a:t>The </a:t>
            </a:r>
            <a:r>
              <a:rPr lang="en-US" b="1" i="1" dirty="0" smtClean="0"/>
              <a:t>Ten Commandments </a:t>
            </a:r>
            <a:r>
              <a:rPr lang="en-US" dirty="0" smtClean="0"/>
              <a:t>stress religious duties of the individual toward God, such as keeping the Sabbath, and for respecting others.</a:t>
            </a:r>
          </a:p>
          <a:p>
            <a:pPr lvl="1"/>
            <a:r>
              <a:rPr lang="en-US" dirty="0" smtClean="0"/>
              <a:t>They apply to </a:t>
            </a:r>
            <a:r>
              <a:rPr lang="en-US" i="1" u="sng" dirty="0" smtClean="0"/>
              <a:t>all </a:t>
            </a:r>
            <a:r>
              <a:rPr lang="en-US" i="1" u="sng" dirty="0" smtClean="0"/>
              <a:t>Jew</a:t>
            </a:r>
            <a:r>
              <a:rPr lang="en-US" i="1" u="sng" dirty="0" smtClean="0"/>
              <a:t>s.</a:t>
            </a:r>
            <a:endParaRPr lang="en-US" i="1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158" y="138112"/>
            <a:ext cx="1684986" cy="200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581400"/>
            <a:ext cx="2793206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000500"/>
            <a:ext cx="22955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Judaism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en-US" b="1" dirty="0" smtClean="0"/>
          </a:p>
          <a:p>
            <a:pPr lvl="0">
              <a:buClr>
                <a:srgbClr val="000000"/>
              </a:buClr>
            </a:pPr>
            <a:endParaRPr lang="en-US" dirty="0"/>
          </a:p>
          <a:p>
            <a:pPr lvl="0">
              <a:buClr>
                <a:srgbClr val="000000"/>
              </a:buClr>
            </a:pPr>
            <a:r>
              <a:rPr lang="en-US" b="1" dirty="0" smtClean="0"/>
              <a:t>Seven Universal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Clr>
                <a:srgbClr val="000000"/>
              </a:buClr>
              <a:buNone/>
            </a:pPr>
            <a:endParaRPr lang="en-US" b="1" dirty="0"/>
          </a:p>
          <a:p>
            <a:pPr>
              <a:buClr>
                <a:srgbClr val="000000"/>
              </a:buClr>
            </a:pPr>
            <a:r>
              <a:rPr lang="en-US" dirty="0"/>
              <a:t>These apply to all people, not just Jews.</a:t>
            </a:r>
          </a:p>
          <a:p>
            <a:pPr>
              <a:buClr>
                <a:srgbClr val="000000"/>
              </a:buClr>
            </a:pPr>
            <a:r>
              <a:rPr lang="en-US" dirty="0"/>
              <a:t>Establish laws against murder, robbery, etc., and to establish a court system and laws.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990600"/>
            <a:ext cx="4041775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 ethical worldview</a:t>
            </a:r>
          </a:p>
          <a:p>
            <a:pPr lvl="1"/>
            <a:r>
              <a:rPr lang="en-US" dirty="0"/>
              <a:t>Disobeying God will bring God’s punishment.</a:t>
            </a:r>
          </a:p>
          <a:p>
            <a:pPr lvl="1"/>
            <a:r>
              <a:rPr lang="en-US" dirty="0"/>
              <a:t>One must have </a:t>
            </a:r>
            <a:r>
              <a:rPr lang="en-US" b="1" dirty="0"/>
              <a:t>ethics</a:t>
            </a:r>
            <a:r>
              <a:rPr lang="en-US" dirty="0"/>
              <a:t>: moral standards of behavior.</a:t>
            </a:r>
          </a:p>
          <a:p>
            <a:pPr lvl="1"/>
            <a:r>
              <a:rPr lang="en-US" dirty="0"/>
              <a:t>Jews believe “God created man in His own image”, therefore </a:t>
            </a:r>
            <a:r>
              <a:rPr lang="en-US" sz="2800" i="1" u="sng" dirty="0"/>
              <a:t>all men are created equal</a:t>
            </a:r>
            <a:r>
              <a:rPr lang="en-US" sz="2800" dirty="0"/>
              <a:t>.</a:t>
            </a:r>
          </a:p>
          <a:p>
            <a:pPr lvl="1"/>
            <a:r>
              <a:rPr lang="en-US" dirty="0"/>
              <a:t>Jews make their leaders obey God as well, </a:t>
            </a:r>
            <a:r>
              <a:rPr lang="en-US" dirty="0" smtClean="0"/>
              <a:t>because in their belief leaders are men, and no man is superior to God.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panic Heritage Month presentation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27DE81-D45E-496F-810E-8BDAA9E19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Greek Heritage Month presentation</Template>
  <TotalTime>585</TotalTime>
  <Words>578</Words>
  <Application>Microsoft Office PowerPoint</Application>
  <PresentationFormat>On-screen Show (4:3)</PresentationFormat>
  <Paragraphs>81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Times New Roman</vt:lpstr>
      <vt:lpstr>Hispanic Heritage Month presentation</vt:lpstr>
      <vt:lpstr>Roman, Jewish, and Christian Influences on Government</vt:lpstr>
      <vt:lpstr>I. Establishing a Republic</vt:lpstr>
      <vt:lpstr>I. Establishing a Republic</vt:lpstr>
      <vt:lpstr>Plebeian representation</vt:lpstr>
      <vt:lpstr>PowerPoint Presentation</vt:lpstr>
      <vt:lpstr>Roman Law</vt:lpstr>
      <vt:lpstr>Judaism</vt:lpstr>
      <vt:lpstr>Judaism</vt:lpstr>
      <vt:lpstr>Judaism</vt:lpstr>
      <vt:lpstr>Christianity</vt:lpstr>
      <vt:lpstr>Christianity</vt:lpstr>
      <vt:lpstr>Christianity</vt:lpstr>
      <vt:lpstr>Christianity in the Roman Empire</vt:lpstr>
    </vt:vector>
  </TitlesOfParts>
  <Company>Clayton Valley Charter High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Roman, Jewish, and Christian Influences on Government</dc:title>
  <dc:creator>Paula Dillon</dc:creator>
  <cp:keywords/>
  <cp:lastModifiedBy>Paula Dillon</cp:lastModifiedBy>
  <cp:revision>14</cp:revision>
  <dcterms:created xsi:type="dcterms:W3CDTF">2014-09-05T21:32:58Z</dcterms:created>
  <dcterms:modified xsi:type="dcterms:W3CDTF">2014-09-07T23:00:57Z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TC102308681033</vt:lpwstr>
  </property>
</Properties>
</file>