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69" r:id="rId2"/>
    <p:sldId id="335" r:id="rId3"/>
    <p:sldId id="292" r:id="rId4"/>
    <p:sldId id="313" r:id="rId5"/>
    <p:sldId id="293" r:id="rId6"/>
    <p:sldId id="314" r:id="rId7"/>
    <p:sldId id="315" r:id="rId8"/>
    <p:sldId id="294" r:id="rId9"/>
    <p:sldId id="316" r:id="rId10"/>
    <p:sldId id="339" r:id="rId11"/>
    <p:sldId id="338" r:id="rId12"/>
    <p:sldId id="337" r:id="rId13"/>
    <p:sldId id="342" r:id="rId14"/>
    <p:sldId id="341" r:id="rId15"/>
    <p:sldId id="295" r:id="rId16"/>
    <p:sldId id="340" r:id="rId17"/>
    <p:sldId id="318" r:id="rId18"/>
    <p:sldId id="317" r:id="rId19"/>
    <p:sldId id="343" r:id="rId20"/>
    <p:sldId id="344" r:id="rId21"/>
    <p:sldId id="319" r:id="rId22"/>
    <p:sldId id="320" r:id="rId23"/>
    <p:sldId id="296" r:id="rId24"/>
    <p:sldId id="321" r:id="rId25"/>
    <p:sldId id="322" r:id="rId26"/>
    <p:sldId id="323" r:id="rId27"/>
    <p:sldId id="336" r:id="rId28"/>
    <p:sldId id="298" r:id="rId29"/>
    <p:sldId id="299" r:id="rId30"/>
    <p:sldId id="300" r:id="rId31"/>
    <p:sldId id="324" r:id="rId32"/>
    <p:sldId id="301" r:id="rId33"/>
    <p:sldId id="303" r:id="rId34"/>
    <p:sldId id="346" r:id="rId35"/>
    <p:sldId id="347" r:id="rId36"/>
    <p:sldId id="348" r:id="rId37"/>
    <p:sldId id="349" r:id="rId38"/>
    <p:sldId id="350" r:id="rId39"/>
    <p:sldId id="345" r:id="rId40"/>
    <p:sldId id="302" r:id="rId41"/>
    <p:sldId id="351" r:id="rId42"/>
    <p:sldId id="352" r:id="rId43"/>
    <p:sldId id="353" r:id="rId44"/>
    <p:sldId id="304" r:id="rId45"/>
    <p:sldId id="354" r:id="rId46"/>
    <p:sldId id="355" r:id="rId47"/>
    <p:sldId id="325" r:id="rId48"/>
    <p:sldId id="326" r:id="rId49"/>
    <p:sldId id="305" r:id="rId50"/>
    <p:sldId id="327" r:id="rId51"/>
    <p:sldId id="306" r:id="rId52"/>
    <p:sldId id="328" r:id="rId53"/>
    <p:sldId id="329" r:id="rId54"/>
    <p:sldId id="330" r:id="rId55"/>
    <p:sldId id="312" r:id="rId56"/>
    <p:sldId id="307" r:id="rId57"/>
    <p:sldId id="331" r:id="rId58"/>
    <p:sldId id="332" r:id="rId59"/>
    <p:sldId id="308" r:id="rId60"/>
    <p:sldId id="333" r:id="rId61"/>
    <p:sldId id="309" r:id="rId62"/>
    <p:sldId id="310" r:id="rId63"/>
    <p:sldId id="334" r:id="rId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999">
          <p15:clr>
            <a:srgbClr val="A4A3A4"/>
          </p15:clr>
        </p15:guide>
        <p15:guide id="2" orient="horz" pos="2160">
          <p15:clr>
            <a:srgbClr val="A4A3A4"/>
          </p15:clr>
        </p15:guide>
        <p15:guide id="3" orient="horz" pos="168">
          <p15:clr>
            <a:srgbClr val="A4A3A4"/>
          </p15:clr>
        </p15:guide>
        <p15:guide id="4" orient="horz" pos="898">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5" autoAdjust="0"/>
    <p:restoredTop sz="86450" autoAdjust="0"/>
  </p:normalViewPr>
  <p:slideViewPr>
    <p:cSldViewPr>
      <p:cViewPr>
        <p:scale>
          <a:sx n="70" d="100"/>
          <a:sy n="70" d="100"/>
        </p:scale>
        <p:origin x="-1254" y="-72"/>
      </p:cViewPr>
      <p:guideLst>
        <p:guide orient="horz" pos="999"/>
        <p:guide orient="horz" pos="2160"/>
        <p:guide orient="horz" pos="168"/>
        <p:guide orient="horz" pos="898"/>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15" d="100"/>
        <a:sy n="115" d="100"/>
      </p:scale>
      <p:origin x="0" y="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EB2081C-4551-456E-94F3-6F692532FF0B}" type="slidenum">
              <a:rPr lang="en-US" altLang="en-US"/>
              <a:pPr>
                <a:defRPr/>
              </a:pPr>
              <a:t>‹#›</a:t>
            </a:fld>
            <a:endParaRPr lang="en-US" altLang="en-US"/>
          </a:p>
        </p:txBody>
      </p:sp>
    </p:spTree>
    <p:extLst>
      <p:ext uri="{BB962C8B-B14F-4D97-AF65-F5344CB8AC3E}">
        <p14:creationId xmlns:p14="http://schemas.microsoft.com/office/powerpoint/2010/main" val="25406515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Portrait of Madame Geoffrin</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F7CC9C8-A0A6-41EB-BC9A-296588907EBC}"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Antoine Watteau, Return from Cythera. Antoine Watteau was one of the most gifted painters in</a:t>
            </a:r>
          </a:p>
          <a:p>
            <a:r>
              <a:rPr lang="en-US" altLang="en-US">
                <a:latin typeface="Calibri" panose="020F0502020204030204" pitchFamily="34" charset="0"/>
                <a:ea typeface="ＭＳ Ｐゴシック" panose="020B0600070205080204" pitchFamily="34" charset="-128"/>
              </a:rPr>
              <a:t>eighteenth-century France. His portrayal of aristocratic life reveals a world of elegance, wealth, and pleasure.</a:t>
            </a:r>
          </a:p>
          <a:p>
            <a:r>
              <a:rPr lang="en-US" altLang="en-US">
                <a:latin typeface="Calibri" panose="020F0502020204030204" pitchFamily="34" charset="0"/>
                <a:ea typeface="ＭＳ Ｐゴシック" panose="020B0600070205080204" pitchFamily="34" charset="-128"/>
              </a:rPr>
              <a:t>In this painting, which is considered his masterpiece, Watteau depicts a group of aristocratic lovers about to</a:t>
            </a:r>
          </a:p>
          <a:p>
            <a:r>
              <a:rPr lang="en-US" altLang="en-US">
                <a:latin typeface="Calibri" panose="020F0502020204030204" pitchFamily="34" charset="0"/>
                <a:ea typeface="ＭＳ Ｐゴシック" panose="020B0600070205080204" pitchFamily="34" charset="-128"/>
              </a:rPr>
              <a:t>depart from the island of Cythera, where they have paid homage to Venus, the goddess of love. Luxuriously</a:t>
            </a:r>
          </a:p>
          <a:p>
            <a:r>
              <a:rPr lang="en-US" altLang="en-US">
                <a:latin typeface="Calibri" panose="020F0502020204030204" pitchFamily="34" charset="0"/>
                <a:ea typeface="ＭＳ Ｐゴシック" panose="020B0600070205080204" pitchFamily="34" charset="-128"/>
              </a:rPr>
              <a:t>dressed, they move from the woodlands to a golden barge that is waiting to take them from the island.</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1E55B0-A5E4-4C4F-B4AE-79C0DACF485A}" type="slidenum">
              <a:rPr lang="en-US" altLang="en-US" smtClean="0">
                <a:latin typeface="Calibri" panose="020F0502020204030204" pitchFamily="34" charset="0"/>
              </a:rPr>
              <a:pPr>
                <a:spcBef>
                  <a:spcPct val="0"/>
                </a:spcBef>
              </a:pPr>
              <a:t>32</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Jean-Honoré Fragonard, The Swing. (p.514)</a:t>
            </a:r>
          </a:p>
          <a:p>
            <a:r>
              <a:rPr lang="en-US" altLang="en-US">
                <a:latin typeface="Arial" panose="020B0604020202020204" pitchFamily="34" charset="0"/>
                <a:ea typeface="ＭＳ Ｐゴシック" panose="020B0600070205080204" pitchFamily="34" charset="-128"/>
              </a:rPr>
              <a:t>Fragonard captured the frivolity and decadence of France’s aristocracy. In this painting, Fragonard portrays a young lady being pushed on a swing as her suitor sits below her. The lush environs and curvilinear landscape epitomize Rococo’s love of nature, while the delicate light and color of the lady’s dress highlight the playful moment of her kicking off her shoe</a:t>
            </a:r>
            <a:endParaRPr lang="en-US" altLang="en-US">
              <a:latin typeface="Calibri" panose="020F0502020204030204" pitchFamily="34" charset="0"/>
              <a:ea typeface="ＭＳ Ｐゴシック" panose="020B0600070205080204" pitchFamily="34" charset="-128"/>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3A0C46-90C0-489F-88CE-3ADFAE572E5B}" type="slidenum">
              <a:rPr lang="en-US" altLang="en-US" smtClean="0">
                <a:latin typeface="Calibri" panose="020F0502020204030204" pitchFamily="34" charset="0"/>
              </a:rPr>
              <a:pPr>
                <a:spcBef>
                  <a:spcPct val="0"/>
                </a:spcBef>
              </a:pPr>
              <a:t>33</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Vierzehnheiligen, Interior View. (p.514)</a:t>
            </a:r>
          </a:p>
          <a:p>
            <a:r>
              <a:rPr lang="en-US" altLang="en-US">
                <a:latin typeface="Arial" panose="020B0604020202020204" pitchFamily="34" charset="0"/>
                <a:ea typeface="ＭＳ Ｐゴシック" panose="020B0600070205080204" pitchFamily="34" charset="-128"/>
              </a:rPr>
              <a:t>Pictured here is the interior of the Vierzehnheiligen, the pilgrimage church designed by Balthasar Neumann. Elaborate detail, blazing light, rich colors, and opulent decoration blend together to create a work of stunning beauty. The pilgrim in search of holiness is struck by an incredible richness of detail. Persuaded by joy rather than fear, the believer is lifted toward heaven on a cloud of rapture.</a:t>
            </a:r>
            <a:endParaRPr lang="en-US" altLang="en-US">
              <a:latin typeface="Calibri" panose="020F0502020204030204" pitchFamily="34" charset="0"/>
              <a:ea typeface="ＭＳ Ｐゴシック" panose="020B0600070205080204" pitchFamily="34" charset="-128"/>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A56F858-F526-46FD-8A74-D01C938628F2}" type="slidenum">
              <a:rPr lang="en-US" altLang="en-US" smtClean="0">
                <a:latin typeface="Calibri" panose="020F0502020204030204" pitchFamily="34" charset="0"/>
              </a:rPr>
              <a:pPr>
                <a:spcBef>
                  <a:spcPct val="0"/>
                </a:spcBef>
              </a:pPr>
              <a:t>40</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Jacques-Louis David, Oath of the Horatii. The Frenchman Jacques-Louis David was one of the most</a:t>
            </a:r>
          </a:p>
          <a:p>
            <a:r>
              <a:rPr lang="en-US" altLang="en-US">
                <a:latin typeface="Calibri" panose="020F0502020204030204" pitchFamily="34" charset="0"/>
                <a:ea typeface="ＭＳ Ｐゴシック" panose="020B0600070205080204" pitchFamily="34" charset="-128"/>
              </a:rPr>
              <a:t>famous Neoclassical artists of the late eighteenth century. To immerse himself in the world of Classical</a:t>
            </a:r>
          </a:p>
          <a:p>
            <a:r>
              <a:rPr lang="en-US" altLang="en-US">
                <a:latin typeface="Calibri" panose="020F0502020204030204" pitchFamily="34" charset="0"/>
                <a:ea typeface="ＭＳ Ｐゴシック" panose="020B0600070205080204" pitchFamily="34" charset="-128"/>
              </a:rPr>
              <a:t>antiquity, he painted the Oath of the Horatii in Rome. Thanks to its emphasis on patriotic duty, the work</a:t>
            </a:r>
          </a:p>
          <a:p>
            <a:r>
              <a:rPr lang="en-US" altLang="en-US">
                <a:latin typeface="Calibri" panose="020F0502020204030204" pitchFamily="34" charset="0"/>
                <a:ea typeface="ＭＳ Ｐゴシック" panose="020B0600070205080204" pitchFamily="34" charset="-128"/>
              </a:rPr>
              <a:t>became an instant hit in both Paris and Rome.</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B67635-2311-4018-B6AB-23FDE3E88052}" type="slidenum">
              <a:rPr lang="en-US" altLang="en-US" smtClean="0">
                <a:latin typeface="Calibri" panose="020F0502020204030204" pitchFamily="34" charset="0"/>
              </a:rPr>
              <a:pPr>
                <a:spcBef>
                  <a:spcPct val="0"/>
                </a:spcBef>
              </a:pPr>
              <a:t>44</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Mozart (Tom Hulce) meets with Salieri (F. Murray Abraham).</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6ABBCAA-DEEC-49F4-ADAA-4EB32A0B2C62}" type="slidenum">
              <a:rPr lang="en-US" altLang="en-US" smtClean="0">
                <a:latin typeface="Calibri" panose="020F0502020204030204" pitchFamily="34" charset="0"/>
              </a:rPr>
              <a:pPr>
                <a:spcBef>
                  <a:spcPct val="0"/>
                </a:spcBef>
              </a:pPr>
              <a:t>49</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London Coffeehouse. Coffeehouses first appeared in Venice and Constantinople but quickly spread</a:t>
            </a:r>
          </a:p>
          <a:p>
            <a:r>
              <a:rPr lang="en-US" altLang="en-US">
                <a:latin typeface="Calibri" panose="020F0502020204030204" pitchFamily="34" charset="0"/>
                <a:ea typeface="ＭＳ Ｐゴシック" panose="020B0600070205080204" pitchFamily="34" charset="-128"/>
              </a:rPr>
              <a:t>throughout Europe by the beginning of the eighteenth century. In addition to drinking coffee, patrons of</a:t>
            </a:r>
          </a:p>
          <a:p>
            <a:r>
              <a:rPr lang="en-US" altLang="en-US">
                <a:latin typeface="Calibri" panose="020F0502020204030204" pitchFamily="34" charset="0"/>
                <a:ea typeface="ＭＳ Ｐゴシック" panose="020B0600070205080204" pitchFamily="34" charset="-128"/>
              </a:rPr>
              <a:t>coffeehouses could read magazines and newspapers, exchange ideas, play chess, smoke, and engage in</a:t>
            </a:r>
          </a:p>
          <a:p>
            <a:r>
              <a:rPr lang="en-US" altLang="en-US">
                <a:latin typeface="Calibri" panose="020F0502020204030204" pitchFamily="34" charset="0"/>
                <a:ea typeface="ＭＳ Ｐゴシック" panose="020B0600070205080204" pitchFamily="34" charset="-128"/>
              </a:rPr>
              <a:t>business transactions. In this scene from a London coffeehouse of 1705, well-attired gentlemen make bids</a:t>
            </a:r>
          </a:p>
          <a:p>
            <a:r>
              <a:rPr lang="en-US" altLang="en-US">
                <a:latin typeface="Calibri" panose="020F0502020204030204" pitchFamily="34" charset="0"/>
                <a:ea typeface="ＭＳ Ｐゴシック" panose="020B0600070205080204" pitchFamily="34" charset="-128"/>
              </a:rPr>
              <a:t>on commodities.</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58712CA-BF41-4E74-B2EC-42FC1C38D86A}" type="slidenum">
              <a:rPr lang="en-US" altLang="en-US" smtClean="0">
                <a:latin typeface="Calibri" panose="020F0502020204030204" pitchFamily="34" charset="0"/>
              </a:rPr>
              <a:pPr>
                <a:spcBef>
                  <a:spcPct val="0"/>
                </a:spcBef>
              </a:pPr>
              <a:t>51</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(p.520) At the top is a scene from the celebration of Carnival on the Piazza Sante Croce in Florence, Italy. </a:t>
            </a:r>
            <a:endParaRPr lang="en-US" altLang="en-US">
              <a:latin typeface="Calibri" panose="020F0502020204030204" pitchFamily="34" charset="0"/>
              <a:ea typeface="ＭＳ Ｐゴシック" panose="020B0600070205080204" pitchFamily="34" charset="-128"/>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4CC66A9-BBC5-43B0-B60F-6D9B84C49576}" type="slidenum">
              <a:rPr lang="en-US" altLang="en-US" smtClean="0">
                <a:latin typeface="Calibri" panose="020F0502020204030204" pitchFamily="34" charset="0"/>
              </a:rPr>
              <a:pPr>
                <a:spcBef>
                  <a:spcPct val="0"/>
                </a:spcBef>
              </a:pPr>
              <a:t>55</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(p.520) Above is a festival scene from the pleasure district of Kyoto known as the Gion. Spectators on a balcony are enjoying a colorful parade of floats and costumed performers. </a:t>
            </a:r>
            <a:endParaRPr lang="en-US" altLang="en-US">
              <a:latin typeface="Calibri" panose="020F0502020204030204" pitchFamily="34" charset="0"/>
              <a:ea typeface="ＭＳ Ｐゴシック" panose="020B0600070205080204" pitchFamily="34"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F07253-836E-407C-A04A-BFA28F73C2B5}" type="slidenum">
              <a:rPr lang="en-US" altLang="en-US" smtClean="0">
                <a:latin typeface="Calibri" panose="020F0502020204030204" pitchFamily="34" charset="0"/>
              </a:rPr>
              <a:pPr>
                <a:spcBef>
                  <a:spcPct val="0"/>
                </a:spcBef>
              </a:pPr>
              <a:t>56</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17.2 Religious Populations of Eighteenth-Century Europe. Christianity was still a dominant</a:t>
            </a:r>
          </a:p>
          <a:p>
            <a:r>
              <a:rPr lang="en-US" altLang="en-US">
                <a:latin typeface="Calibri" panose="020F0502020204030204" pitchFamily="34" charset="0"/>
                <a:ea typeface="ＭＳ Ｐゴシック" panose="020B0600070205080204" pitchFamily="34" charset="-128"/>
              </a:rPr>
              <a:t>force in eighteenth-century Europe—even many of the philosophes remained Christians while attacking</a:t>
            </a:r>
          </a:p>
          <a:p>
            <a:r>
              <a:rPr lang="en-US" altLang="en-US">
                <a:latin typeface="Calibri" panose="020F0502020204030204" pitchFamily="34" charset="0"/>
                <a:ea typeface="ＭＳ Ｐゴシック" panose="020B0600070205080204" pitchFamily="34" charset="-128"/>
              </a:rPr>
              <a:t>the authority and power of the established Catholic and Protestant churches. By the end of the century,</a:t>
            </a:r>
          </a:p>
          <a:p>
            <a:r>
              <a:rPr lang="en-US" altLang="en-US">
                <a:latin typeface="Calibri" panose="020F0502020204030204" pitchFamily="34" charset="0"/>
                <a:ea typeface="ＭＳ Ｐゴシック" panose="020B0600070205080204" pitchFamily="34" charset="-128"/>
              </a:rPr>
              <a:t>however, most monarchs had increased royal power at the expense of religious institutions.</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FCE115-7E84-4A10-9031-E25BD38F80CC}" type="slidenum">
              <a:rPr lang="en-US" altLang="en-US" smtClean="0">
                <a:latin typeface="Calibri" panose="020F0502020204030204" pitchFamily="34" charset="0"/>
              </a:rPr>
              <a:pPr>
                <a:spcBef>
                  <a:spcPct val="0"/>
                </a:spcBef>
              </a:pPr>
              <a:t>59</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John Wesley. In leading a deep spiritual revival in Britain, John Wesley</a:t>
            </a:r>
          </a:p>
          <a:p>
            <a:r>
              <a:rPr lang="en-US" altLang="en-US">
                <a:latin typeface="Calibri" panose="020F0502020204030204" pitchFamily="34" charset="0"/>
                <a:ea typeface="ＭＳ Ｐゴシック" panose="020B0600070205080204" pitchFamily="34" charset="-128"/>
              </a:rPr>
              <a:t>founded a religious movement that came to be known as Methodism. He</a:t>
            </a:r>
          </a:p>
          <a:p>
            <a:r>
              <a:rPr lang="en-US" altLang="en-US">
                <a:latin typeface="Calibri" panose="020F0502020204030204" pitchFamily="34" charset="0"/>
                <a:ea typeface="ＭＳ Ｐゴシック" panose="020B0600070205080204" pitchFamily="34" charset="-128"/>
              </a:rPr>
              <a:t>loved to preach to the masses, and this 1766 portrait by Nathaniel Hone</a:t>
            </a:r>
          </a:p>
          <a:p>
            <a:r>
              <a:rPr lang="en-US" altLang="en-US">
                <a:latin typeface="Calibri" panose="020F0502020204030204" pitchFamily="34" charset="0"/>
                <a:ea typeface="ＭＳ Ｐゴシック" panose="020B0600070205080204" pitchFamily="34" charset="-128"/>
              </a:rPr>
              <a:t>shows him as he might have appeared before a crowd of people.</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B327C55-E168-4406-BFA2-AD50A57C4E0D}" type="slidenum">
              <a:rPr lang="en-US" altLang="en-US" smtClean="0">
                <a:latin typeface="Calibri" panose="020F0502020204030204" pitchFamily="34" charset="0"/>
              </a:rPr>
              <a:pPr>
                <a:spcBef>
                  <a:spcPct val="0"/>
                </a:spcBef>
              </a:pPr>
              <a:t>61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Popularization of Science</a:t>
            </a:r>
          </a:p>
          <a:p>
            <a:r>
              <a:rPr lang="en-US" altLang="en-US">
                <a:latin typeface="Calibri" panose="020F0502020204030204" pitchFamily="34" charset="0"/>
                <a:ea typeface="ＭＳ Ｐゴシック" panose="020B0600070205080204" pitchFamily="34" charset="-128"/>
              </a:rPr>
              <a:t>in the Age of the</a:t>
            </a:r>
          </a:p>
          <a:p>
            <a:r>
              <a:rPr lang="en-US" altLang="en-US">
                <a:latin typeface="Calibri" panose="020F0502020204030204" pitchFamily="34" charset="0"/>
                <a:ea typeface="ＭＳ Ｐゴシック" panose="020B0600070205080204" pitchFamily="34" charset="-128"/>
              </a:rPr>
              <a:t>Enlightenment. During the</a:t>
            </a:r>
          </a:p>
          <a:p>
            <a:r>
              <a:rPr lang="en-US" altLang="en-US">
                <a:latin typeface="Calibri" panose="020F0502020204030204" pitchFamily="34" charset="0"/>
                <a:ea typeface="ＭＳ Ｐゴシック" panose="020B0600070205080204" pitchFamily="34" charset="-128"/>
              </a:rPr>
              <a:t>Enlightenment, the ideas of the</a:t>
            </a:r>
          </a:p>
          <a:p>
            <a:r>
              <a:rPr lang="en-US" altLang="en-US">
                <a:latin typeface="Calibri" panose="020F0502020204030204" pitchFamily="34" charset="0"/>
                <a:ea typeface="ＭＳ Ｐゴシック" panose="020B0600070205080204" pitchFamily="34" charset="-128"/>
              </a:rPr>
              <a:t>Scientific Revolution were spread</a:t>
            </a:r>
          </a:p>
          <a:p>
            <a:r>
              <a:rPr lang="en-US" altLang="en-US">
                <a:latin typeface="Calibri" panose="020F0502020204030204" pitchFamily="34" charset="0"/>
                <a:ea typeface="ＭＳ Ｐゴシック" panose="020B0600070205080204" pitchFamily="34" charset="-128"/>
              </a:rPr>
              <a:t>and popularized in a variety of ways.</a:t>
            </a:r>
          </a:p>
          <a:p>
            <a:r>
              <a:rPr lang="en-US" altLang="en-US">
                <a:latin typeface="Calibri" panose="020F0502020204030204" pitchFamily="34" charset="0"/>
                <a:ea typeface="ＭＳ Ｐゴシック" panose="020B0600070205080204" pitchFamily="34" charset="-128"/>
              </a:rPr>
              <a:t>Scientific societies funded by royal</a:t>
            </a:r>
          </a:p>
          <a:p>
            <a:r>
              <a:rPr lang="en-US" altLang="en-US">
                <a:latin typeface="Calibri" panose="020F0502020204030204" pitchFamily="34" charset="0"/>
                <a:ea typeface="ＭＳ Ｐゴシック" panose="020B0600070205080204" pitchFamily="34" charset="-128"/>
              </a:rPr>
              <a:t>and princely patrons were especially</a:t>
            </a:r>
          </a:p>
          <a:p>
            <a:r>
              <a:rPr lang="en-US" altLang="en-US">
                <a:latin typeface="Calibri" panose="020F0502020204030204" pitchFamily="34" charset="0"/>
                <a:ea typeface="ＭＳ Ｐゴシック" panose="020B0600070205080204" pitchFamily="34" charset="-128"/>
              </a:rPr>
              <a:t>valuable in providing outlets for the</a:t>
            </a:r>
          </a:p>
          <a:p>
            <a:r>
              <a:rPr lang="en-US" altLang="en-US">
                <a:latin typeface="Calibri" panose="020F0502020204030204" pitchFamily="34" charset="0"/>
                <a:ea typeface="ＭＳ Ｐゴシック" panose="020B0600070205080204" pitchFamily="34" charset="-128"/>
              </a:rPr>
              <a:t>spread of new scientific ideas. This</a:t>
            </a:r>
          </a:p>
          <a:p>
            <a:r>
              <a:rPr lang="en-US" altLang="en-US">
                <a:latin typeface="Calibri" panose="020F0502020204030204" pitchFamily="34" charset="0"/>
                <a:ea typeface="ＭＳ Ｐゴシック" panose="020B0600070205080204" pitchFamily="34" charset="-128"/>
              </a:rPr>
              <a:t>illustration shows the German prince</a:t>
            </a:r>
          </a:p>
          <a:p>
            <a:r>
              <a:rPr lang="en-US" altLang="en-US">
                <a:latin typeface="Calibri" panose="020F0502020204030204" pitchFamily="34" charset="0"/>
                <a:ea typeface="ＭＳ Ｐゴシック" panose="020B0600070205080204" pitchFamily="34" charset="-128"/>
              </a:rPr>
              <a:t>Frederick Christian visiting his</a:t>
            </a:r>
          </a:p>
          <a:p>
            <a:r>
              <a:rPr lang="en-US" altLang="en-US">
                <a:latin typeface="Calibri" panose="020F0502020204030204" pitchFamily="34" charset="0"/>
                <a:ea typeface="ＭＳ Ｐゴシック" panose="020B0600070205080204" pitchFamily="34" charset="-128"/>
              </a:rPr>
              <a:t>Academy of Sciences in 1739. Note</a:t>
            </a:r>
          </a:p>
          <a:p>
            <a:r>
              <a:rPr lang="en-US" altLang="en-US">
                <a:latin typeface="Calibri" panose="020F0502020204030204" pitchFamily="34" charset="0"/>
                <a:ea typeface="ＭＳ Ｐゴシック" panose="020B0600070205080204" pitchFamily="34" charset="-128"/>
              </a:rPr>
              <a:t>the many instruments of the new</a:t>
            </a:r>
          </a:p>
          <a:p>
            <a:r>
              <a:rPr lang="en-US" altLang="en-US">
                <a:latin typeface="Calibri" panose="020F0502020204030204" pitchFamily="34" charset="0"/>
                <a:ea typeface="ＭＳ Ｐゴシック" panose="020B0600070205080204" pitchFamily="34" charset="-128"/>
              </a:rPr>
              <a:t>science around the rooms—human</a:t>
            </a:r>
          </a:p>
          <a:p>
            <a:r>
              <a:rPr lang="en-US" altLang="en-US">
                <a:latin typeface="Calibri" panose="020F0502020204030204" pitchFamily="34" charset="0"/>
                <a:ea typeface="ＭＳ Ｐゴシック" panose="020B0600070205080204" pitchFamily="34" charset="-128"/>
              </a:rPr>
              <a:t>skeletons, globes, microscopes,</a:t>
            </a:r>
          </a:p>
          <a:p>
            <a:r>
              <a:rPr lang="en-US" altLang="en-US">
                <a:latin typeface="Calibri" panose="020F0502020204030204" pitchFamily="34" charset="0"/>
                <a:ea typeface="ＭＳ Ｐゴシック" panose="020B0600070205080204" pitchFamily="34" charset="-128"/>
              </a:rPr>
              <a:t>telescopes, and orreries (mechanical</a:t>
            </a:r>
          </a:p>
          <a:p>
            <a:r>
              <a:rPr lang="en-US" altLang="en-US">
                <a:latin typeface="Calibri" panose="020F0502020204030204" pitchFamily="34" charset="0"/>
                <a:ea typeface="ＭＳ Ｐゴシック" panose="020B0600070205080204" pitchFamily="34" charset="-128"/>
              </a:rPr>
              <a:t>models of the solar system).</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86AED41-AF9D-4E41-8EDB-55919A294C56}" type="slidenum">
              <a:rPr lang="en-US" altLang="en-US" smtClean="0">
                <a:latin typeface="Calibri" panose="020F0502020204030204" pitchFamily="34" charset="0"/>
              </a:rPr>
              <a:pPr>
                <a:spcBef>
                  <a:spcPct val="0"/>
                </a:spcBef>
              </a:pPr>
              <a:t>5</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DC28D6A-33B9-49B0-9AA2-25FB9D817E8C}" type="slidenum">
              <a:rPr lang="en-US" altLang="en-US" smtClean="0">
                <a:latin typeface="Calibri" panose="020F0502020204030204" pitchFamily="34" charset="0"/>
              </a:rPr>
              <a:pPr>
                <a:spcBef>
                  <a:spcPct val="0"/>
                </a:spcBef>
              </a:pPr>
              <a:t>62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17.1 The Enlightenment in Europe. ‘‘Have the courage to use your own intelligence!’’ Kant’s</a:t>
            </a:r>
          </a:p>
          <a:p>
            <a:r>
              <a:rPr lang="en-US" altLang="en-US">
                <a:latin typeface="Calibri" panose="020F0502020204030204" pitchFamily="34" charset="0"/>
                <a:ea typeface="ＭＳ Ｐゴシック" panose="020B0600070205080204" pitchFamily="34" charset="-128"/>
              </a:rPr>
              <a:t>words epitomize the role of the individual in using reason to understand all aspects of life—the</a:t>
            </a:r>
          </a:p>
          <a:p>
            <a:r>
              <a:rPr lang="en-US" altLang="en-US">
                <a:latin typeface="Calibri" panose="020F0502020204030204" pitchFamily="34" charset="0"/>
                <a:ea typeface="ＭＳ Ｐゴシック" panose="020B0600070205080204" pitchFamily="34" charset="-128"/>
              </a:rPr>
              <a:t>natural world and the sphere of human nature, behavior, and institutions.</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07F66C-4358-46A7-B9A0-AAE8996F6D34}" type="slidenum">
              <a:rPr lang="en-US" altLang="en-US" smtClean="0">
                <a:latin typeface="Calibri" panose="020F0502020204030204" pitchFamily="34" charset="0"/>
              </a:rPr>
              <a:pPr>
                <a:spcBef>
                  <a:spcPct val="0"/>
                </a:spcBef>
              </a:pPr>
              <a:t>8</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Voltaire. François-Marie </a:t>
            </a:r>
            <a:r>
              <a:rPr lang="en-US" altLang="en-US" dirty="0" err="1">
                <a:latin typeface="Calibri" panose="020F0502020204030204" pitchFamily="34" charset="0"/>
                <a:ea typeface="ＭＳ Ｐゴシック" panose="020B0600070205080204" pitchFamily="34" charset="-128"/>
              </a:rPr>
              <a:t>Arouet</a:t>
            </a:r>
            <a:r>
              <a:rPr lang="en-US" altLang="en-US" dirty="0">
                <a:latin typeface="Calibri" panose="020F0502020204030204" pitchFamily="34" charset="0"/>
                <a:ea typeface="ＭＳ Ｐゴシック" panose="020B0600070205080204" pitchFamily="34" charset="-128"/>
              </a:rPr>
              <a:t>, better known as Voltaire, achieved his</a:t>
            </a:r>
          </a:p>
          <a:p>
            <a:r>
              <a:rPr lang="en-US" altLang="en-US" dirty="0">
                <a:latin typeface="Calibri" panose="020F0502020204030204" pitchFamily="34" charset="0"/>
                <a:ea typeface="ＭＳ Ｐゴシック" panose="020B0600070205080204" pitchFamily="34" charset="-128"/>
              </a:rPr>
              <a:t>first success as a playwright. A philosophe, Voltaire was well known for</a:t>
            </a:r>
          </a:p>
          <a:p>
            <a:r>
              <a:rPr lang="en-US" altLang="en-US" dirty="0">
                <a:latin typeface="Calibri" panose="020F0502020204030204" pitchFamily="34" charset="0"/>
                <a:ea typeface="ＭＳ Ｐゴシック" panose="020B0600070205080204" pitchFamily="34" charset="-128"/>
              </a:rPr>
              <a:t>his criticism of traditional religion and his support of religious toleration.</a:t>
            </a:r>
          </a:p>
          <a:p>
            <a:r>
              <a:rPr lang="en-US" altLang="en-US" dirty="0">
                <a:latin typeface="Calibri" panose="020F0502020204030204" pitchFamily="34" charset="0"/>
                <a:ea typeface="ＭＳ Ｐゴシック" panose="020B0600070205080204" pitchFamily="34" charset="-128"/>
              </a:rPr>
              <a:t>Maurice-Quentin de La Tour painted this portrait of Voltaire holding one</a:t>
            </a:r>
          </a:p>
          <a:p>
            <a:r>
              <a:rPr lang="en-US" altLang="en-US" dirty="0">
                <a:latin typeface="Calibri" panose="020F0502020204030204" pitchFamily="34" charset="0"/>
                <a:ea typeface="ＭＳ Ｐゴシック" panose="020B0600070205080204" pitchFamily="34" charset="-128"/>
              </a:rPr>
              <a:t>of his books in 1736.</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BF8D346-D94F-4B45-B94A-9588F278F08C}" type="slidenum">
              <a:rPr lang="en-US" altLang="en-US" smtClean="0">
                <a:latin typeface="Calibri" panose="020F0502020204030204" pitchFamily="34" charset="0"/>
              </a:rPr>
              <a:pPr>
                <a:spcBef>
                  <a:spcPct val="0"/>
                </a:spcBef>
              </a:pPr>
              <a:t>15</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Jean-Jacques Rousseau. By the late 1760s, a new generation of</a:t>
            </a:r>
          </a:p>
          <a:p>
            <a:r>
              <a:rPr lang="en-US" altLang="en-US">
                <a:latin typeface="Calibri" panose="020F0502020204030204" pitchFamily="34" charset="0"/>
                <a:ea typeface="ＭＳ Ｐゴシック" panose="020B0600070205080204" pitchFamily="34" charset="-128"/>
              </a:rPr>
              <a:t>philosophes arose who began to move beyond and even to question</a:t>
            </a:r>
          </a:p>
          <a:p>
            <a:r>
              <a:rPr lang="en-US" altLang="en-US">
                <a:latin typeface="Calibri" panose="020F0502020204030204" pitchFamily="34" charset="0"/>
                <a:ea typeface="ＭＳ Ｐゴシック" panose="020B0600070205080204" pitchFamily="34" charset="-128"/>
              </a:rPr>
              <a:t>the beliefs of their predecessors. Of the philosophes of the late</a:t>
            </a:r>
          </a:p>
          <a:p>
            <a:r>
              <a:rPr lang="en-US" altLang="en-US">
                <a:latin typeface="Calibri" panose="020F0502020204030204" pitchFamily="34" charset="0"/>
                <a:ea typeface="ＭＳ Ｐゴシック" panose="020B0600070205080204" pitchFamily="34" charset="-128"/>
              </a:rPr>
              <a:t>Enlightenment, Rousseau was perhaps the most critical of his</a:t>
            </a:r>
          </a:p>
          <a:p>
            <a:r>
              <a:rPr lang="en-US" altLang="en-US">
                <a:latin typeface="Calibri" panose="020F0502020204030204" pitchFamily="34" charset="0"/>
                <a:ea typeface="ＭＳ Ｐゴシック" panose="020B0600070205080204" pitchFamily="34" charset="-128"/>
              </a:rPr>
              <a:t>predecessors. Shown here is a portrait of Rousseau by Maurice-Quentin</a:t>
            </a:r>
          </a:p>
          <a:p>
            <a:r>
              <a:rPr lang="en-US" altLang="en-US">
                <a:latin typeface="Calibri" panose="020F0502020204030204" pitchFamily="34" charset="0"/>
                <a:ea typeface="ＭＳ Ｐゴシック" panose="020B0600070205080204" pitchFamily="34" charset="-128"/>
              </a:rPr>
              <a:t>de La Tour.</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DE8E637-08B2-4112-AB86-A359C82AD4F6}" type="slidenum">
              <a:rPr lang="en-US" altLang="en-US" smtClean="0">
                <a:latin typeface="Calibri" panose="020F0502020204030204" pitchFamily="34" charset="0"/>
              </a:rPr>
              <a:pPr>
                <a:spcBef>
                  <a:spcPct val="0"/>
                </a:spcBef>
              </a:pPr>
              <a:t>23</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Works of the Philosophes</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03611BE-556A-4B3B-B0A3-50B48E481458}"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Women and the Enlightenment Salon</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01ED907-1A0C-411F-BCC7-4E59C0A74D90}" type="slidenum">
              <a:rPr lang="en-US" altLang="en-US" smtClean="0">
                <a:latin typeface="Calibri" panose="020F0502020204030204" pitchFamily="34" charset="0"/>
              </a:rPr>
              <a:pPr>
                <a:spcBef>
                  <a:spcPct val="0"/>
                </a:spcBef>
              </a:pPr>
              <a:t>28</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Women and the Enlightenment Salon</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95C0091-E8E4-436B-A7AD-EE07F58DB222}" type="slidenum">
              <a:rPr lang="en-US" altLang="en-US" smtClean="0">
                <a:latin typeface="Calibri" panose="020F0502020204030204" pitchFamily="34" charset="0"/>
              </a:rPr>
              <a:pPr>
                <a:spcBef>
                  <a:spcPct val="0"/>
                </a:spcBef>
              </a:pPr>
              <a:t>29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Women and the Enlightenment Salon</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2654207-5D07-4182-966A-D6B926CD12AD}"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269683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88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094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554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0264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9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6268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41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546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014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2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474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85"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17</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The Eighteenth Century:</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An Age of Enlightenment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3962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86400" y="1371600"/>
            <a:ext cx="990600" cy="461665"/>
          </a:xfrm>
          <a:prstGeom prst="rect">
            <a:avLst/>
          </a:prstGeom>
          <a:noFill/>
        </p:spPr>
        <p:txBody>
          <a:bodyPr wrap="square" rtlCol="0">
            <a:spAutoFit/>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90892"/>
            <a:ext cx="3760787" cy="393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481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Voltaire and Religion</a:t>
            </a:r>
            <a:endParaRPr lang="en-US" dirty="0"/>
          </a:p>
        </p:txBody>
      </p:sp>
      <p:sp>
        <p:nvSpPr>
          <p:cNvPr id="3" name="Content Placeholder 2"/>
          <p:cNvSpPr>
            <a:spLocks noGrp="1"/>
          </p:cNvSpPr>
          <p:nvPr>
            <p:ph idx="1"/>
          </p:nvPr>
        </p:nvSpPr>
        <p:spPr>
          <a:xfrm>
            <a:off x="652463" y="990600"/>
            <a:ext cx="8034337" cy="58674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Criticism of traditional religion and intolerance</a:t>
            </a:r>
          </a:p>
          <a:p>
            <a:pPr lvl="1" eaLnBrk="1" hangingPunct="1"/>
            <a:r>
              <a:rPr lang="en-US" altLang="en-US" sz="2600" dirty="0">
                <a:latin typeface="Calibri" panose="020F0502020204030204" pitchFamily="34" charset="0"/>
                <a:ea typeface="ＭＳ Ｐゴシック" panose="020B0600070205080204" pitchFamily="34" charset="-128"/>
              </a:rPr>
              <a:t>The </a:t>
            </a:r>
            <a:r>
              <a:rPr lang="en-US" altLang="en-US" sz="2600" dirty="0" err="1">
                <a:latin typeface="Calibri" panose="020F0502020204030204" pitchFamily="34" charset="0"/>
                <a:ea typeface="ＭＳ Ｐゴシック" panose="020B0600070205080204" pitchFamily="34" charset="-128"/>
              </a:rPr>
              <a:t>Calas</a:t>
            </a:r>
            <a:r>
              <a:rPr lang="en-US" altLang="en-US" sz="2600" dirty="0">
                <a:latin typeface="Calibri" panose="020F0502020204030204" pitchFamily="34" charset="0"/>
                <a:ea typeface="ＭＳ Ｐゴシック" panose="020B0600070205080204" pitchFamily="34" charset="-128"/>
              </a:rPr>
              <a:t> affair</a:t>
            </a:r>
          </a:p>
          <a:p>
            <a:pPr lvl="1" eaLnBrk="1" hangingPunct="1"/>
            <a:r>
              <a:rPr lang="en-US" altLang="en-US" sz="2600" i="1" dirty="0">
                <a:latin typeface="Calibri" panose="020F0502020204030204" pitchFamily="34" charset="0"/>
                <a:ea typeface="ＭＳ Ｐゴシック" panose="020B0600070205080204" pitchFamily="34" charset="-128"/>
              </a:rPr>
              <a:t>Treatise on Toleration</a:t>
            </a:r>
            <a:r>
              <a:rPr lang="en-US" altLang="en-US" sz="2600" dirty="0">
                <a:latin typeface="Calibri" panose="020F0502020204030204" pitchFamily="34" charset="0"/>
                <a:ea typeface="ＭＳ Ｐゴシック" panose="020B0600070205080204" pitchFamily="34" charset="-128"/>
              </a:rPr>
              <a:t>, </a:t>
            </a:r>
            <a:r>
              <a:rPr lang="en-US" altLang="en-US" sz="2600" dirty="0" smtClean="0">
                <a:latin typeface="Calibri" panose="020F0502020204030204" pitchFamily="34" charset="0"/>
                <a:ea typeface="ＭＳ Ｐゴシック" panose="020B0600070205080204" pitchFamily="34" charset="-128"/>
              </a:rPr>
              <a:t>1763</a:t>
            </a:r>
          </a:p>
          <a:p>
            <a:pPr lvl="2" eaLnBrk="1" hangingPunct="1"/>
            <a:r>
              <a:rPr lang="en-US" altLang="en-US" b="1" i="1" dirty="0" smtClean="0">
                <a:latin typeface="Calibri" panose="020F0502020204030204" pitchFamily="34" charset="0"/>
                <a:ea typeface="ＭＳ Ｐゴシック" panose="020B0600070205080204" pitchFamily="34" charset="-128"/>
              </a:rPr>
              <a:t>“Whatever you do, crush the infamous thing [superstition and hypocrisy]! And love those who love you.”</a:t>
            </a:r>
          </a:p>
          <a:p>
            <a:pPr lvl="1" eaLnBrk="1" hangingPunct="1"/>
            <a:r>
              <a:rPr lang="en-US" altLang="en-US" sz="2600" b="1" u="sng" dirty="0" smtClean="0">
                <a:latin typeface="Calibri" panose="020F0502020204030204" pitchFamily="34" charset="0"/>
                <a:ea typeface="ＭＳ Ｐゴシック" panose="020B0600070205080204" pitchFamily="34" charset="-128"/>
              </a:rPr>
              <a:t>Deism</a:t>
            </a:r>
            <a:r>
              <a:rPr lang="en-US" altLang="en-US" sz="2600" dirty="0" smtClean="0">
                <a:latin typeface="Calibri" panose="020F0502020204030204" pitchFamily="34" charset="0"/>
                <a:ea typeface="ＭＳ Ｐゴシック" panose="020B0600070205080204" pitchFamily="34" charset="-128"/>
              </a:rPr>
              <a:t>- belief in God as a creator of the “machine” universe, who set it to work, then allowed it to work according to its own natural laws, without interference or favor from Him. </a:t>
            </a:r>
          </a:p>
          <a:p>
            <a:pPr lvl="2" eaLnBrk="1" hangingPunct="1"/>
            <a:r>
              <a:rPr lang="en-US" altLang="en-US" sz="2200" dirty="0" smtClean="0">
                <a:latin typeface="Calibri" panose="020F0502020204030204" pitchFamily="34" charset="0"/>
                <a:ea typeface="ＭＳ Ｐゴシック" panose="020B0600070205080204" pitchFamily="34" charset="-128"/>
              </a:rPr>
              <a:t>God doesn’t work miracles or answer prayers.</a:t>
            </a:r>
          </a:p>
          <a:p>
            <a:pPr lvl="2" eaLnBrk="1" hangingPunct="1"/>
            <a:r>
              <a:rPr lang="en-US" altLang="en-US" sz="2200" dirty="0" smtClean="0">
                <a:latin typeface="Calibri" panose="020F0502020204030204" pitchFamily="34" charset="0"/>
                <a:ea typeface="ＭＳ Ｐゴシック" panose="020B0600070205080204" pitchFamily="34" charset="-128"/>
              </a:rPr>
              <a:t>Jesus is a good guy, but not divine. His teachings are important. </a:t>
            </a:r>
          </a:p>
          <a:p>
            <a:pPr lvl="2" eaLnBrk="1" hangingPunct="1"/>
            <a:r>
              <a:rPr lang="en-US" altLang="en-US" sz="2200" dirty="0" smtClean="0">
                <a:latin typeface="Calibri" panose="020F0502020204030204" pitchFamily="34" charset="0"/>
                <a:ea typeface="ＭＳ Ｐゴシック" panose="020B0600070205080204" pitchFamily="34" charset="-128"/>
              </a:rPr>
              <a:t>Not atheist.</a:t>
            </a:r>
            <a:endParaRPr lang="en-US" altLang="en-US" sz="22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9671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Voltaire and his satires</a:t>
            </a:r>
            <a:endParaRPr lang="en-US" dirty="0"/>
          </a:p>
        </p:txBody>
      </p:sp>
      <p:sp>
        <p:nvSpPr>
          <p:cNvPr id="3" name="Content Placeholder 2"/>
          <p:cNvSpPr>
            <a:spLocks noGrp="1"/>
          </p:cNvSpPr>
          <p:nvPr>
            <p:ph idx="1"/>
          </p:nvPr>
        </p:nvSpPr>
        <p:spPr>
          <a:xfrm>
            <a:off x="652463" y="1066800"/>
            <a:ext cx="8034337" cy="5486400"/>
          </a:xfrm>
        </p:spPr>
        <p:txBody>
          <a:bodyPr/>
          <a:lstStyle/>
          <a:p>
            <a:r>
              <a:rPr lang="en-US" sz="2800" u="sng" dirty="0" smtClean="0"/>
              <a:t>Candide</a:t>
            </a:r>
            <a:r>
              <a:rPr lang="en-US" sz="2800" dirty="0" smtClean="0"/>
              <a:t>, or </a:t>
            </a:r>
            <a:r>
              <a:rPr lang="en-US" sz="2800" i="1" dirty="0" err="1" smtClean="0"/>
              <a:t>L’Optimisme</a:t>
            </a:r>
            <a:r>
              <a:rPr lang="en-US" sz="2800" i="1" dirty="0" smtClean="0"/>
              <a:t> </a:t>
            </a:r>
            <a:r>
              <a:rPr lang="en-US" sz="2800" dirty="0" smtClean="0"/>
              <a:t>(1759)</a:t>
            </a:r>
          </a:p>
          <a:p>
            <a:r>
              <a:rPr lang="en-US" sz="2800" dirty="0" smtClean="0"/>
              <a:t>Is this “the best of all possible worlds”?</a:t>
            </a:r>
          </a:p>
          <a:p>
            <a:pPr lvl="1"/>
            <a:r>
              <a:rPr lang="en-US" sz="2400" dirty="0" smtClean="0"/>
              <a:t>What is the point in improving it then?</a:t>
            </a:r>
          </a:p>
          <a:p>
            <a:pPr lvl="1"/>
            <a:r>
              <a:rPr lang="en-US" sz="2400" dirty="0" smtClean="0"/>
              <a:t>Is everything God’s will? Who usually says so?</a:t>
            </a:r>
          </a:p>
          <a:p>
            <a:pPr lvl="2"/>
            <a:r>
              <a:rPr lang="en-US" dirty="0" smtClean="0"/>
              <a:t>We can improve this wretched world by “cultivating our own garden”</a:t>
            </a:r>
          </a:p>
          <a:p>
            <a:pPr lvl="2"/>
            <a:r>
              <a:rPr lang="en-US" i="1" dirty="0" smtClean="0"/>
              <a:t>We can still have </a:t>
            </a:r>
            <a:r>
              <a:rPr lang="en-US" i="1" u="sng" dirty="0" smtClean="0"/>
              <a:t>hope</a:t>
            </a:r>
            <a:r>
              <a:rPr lang="en-US" i="1" dirty="0" smtClean="0"/>
              <a:t> without “blind optimism”</a:t>
            </a:r>
          </a:p>
          <a:p>
            <a:pPr lvl="1"/>
            <a:r>
              <a:rPr lang="en-US" sz="2600" dirty="0" smtClean="0"/>
              <a:t>Satire and humor are used to call attention to important issues.</a:t>
            </a:r>
          </a:p>
          <a:p>
            <a:pPr lvl="1"/>
            <a:r>
              <a:rPr lang="en-US" sz="2600" dirty="0" smtClean="0"/>
              <a:t>He was not the first satirist- Jonathan Swift of Ireland wrote </a:t>
            </a:r>
            <a:r>
              <a:rPr lang="en-US" sz="2600" i="1" dirty="0" smtClean="0"/>
              <a:t>A Modest Proposal </a:t>
            </a:r>
            <a:r>
              <a:rPr lang="en-US" sz="2600" dirty="0" smtClean="0"/>
              <a:t>in Dublin 30 years earlier (1729) about starving homeless orphans. </a:t>
            </a:r>
          </a:p>
          <a:p>
            <a:endParaRPr lang="en-US" dirty="0"/>
          </a:p>
        </p:txBody>
      </p:sp>
    </p:spTree>
    <p:extLst>
      <p:ext uri="{BB962C8B-B14F-4D97-AF65-F5344CB8AC3E}">
        <p14:creationId xmlns:p14="http://schemas.microsoft.com/office/powerpoint/2010/main" val="83400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305800" cy="838200"/>
          </a:xfrm>
        </p:spPr>
        <p:txBody>
          <a:bodyPr/>
          <a:lstStyle/>
          <a:p>
            <a:r>
              <a:rPr lang="en-US" dirty="0" smtClean="0"/>
              <a:t>Leonard Bernstein’s </a:t>
            </a:r>
            <a:r>
              <a:rPr lang="en-US" i="1" dirty="0" smtClean="0"/>
              <a:t>Candide</a:t>
            </a:r>
            <a:r>
              <a:rPr lang="en-US" dirty="0" smtClean="0"/>
              <a:t> on Broadway</a:t>
            </a:r>
            <a:endParaRPr lang="en-US"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8006" y="1628775"/>
            <a:ext cx="314325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164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838200"/>
          </a:xfrm>
        </p:spPr>
        <p:txBody>
          <a:bodyPr/>
          <a:lstStyle/>
          <a:p>
            <a:r>
              <a:rPr lang="en-US" sz="3200" dirty="0" smtClean="0"/>
              <a:t>Stanton Wood’s play:</a:t>
            </a:r>
            <a:br>
              <a:rPr lang="en-US" sz="3200" dirty="0" smtClean="0"/>
            </a:br>
            <a:r>
              <a:rPr lang="en-US" sz="3200" i="1" dirty="0" smtClean="0"/>
              <a:t>Candide Americana</a:t>
            </a:r>
            <a:endParaRPr lang="en-US" sz="3200" i="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270458"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117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Voltaire</a:t>
            </a:r>
            <a:endParaRPr lang="en-US" dirty="0"/>
          </a:p>
        </p:txBody>
      </p:sp>
      <p:sp>
        <p:nvSpPr>
          <p:cNvPr id="153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p504</a:t>
            </a:r>
          </a:p>
        </p:txBody>
      </p:sp>
      <p:pic>
        <p:nvPicPr>
          <p:cNvPr id="153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685800"/>
            <a:ext cx="38862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p:cNvSpPr>
            <a:spLocks noChangeArrowheads="1"/>
          </p:cNvSpPr>
          <p:nvPr/>
        </p:nvSpPr>
        <p:spPr bwMode="auto">
          <a:xfrm>
            <a:off x="1943100" y="5295900"/>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François-Marie Arouet, better known as Voltaire, achieved his first success as a playwright. </a:t>
            </a:r>
            <a:endParaRPr lang="en-US" altLang="en-US" sz="20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45233"/>
            <a:ext cx="3276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808" y="3810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2825" y="2759833"/>
            <a:ext cx="3131343" cy="337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308" y="1847850"/>
            <a:ext cx="24765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3287" y="5109594"/>
            <a:ext cx="34290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787" y="4976244"/>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30480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623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Philosophes and Their Ideas </a:t>
            </a:r>
          </a:p>
        </p:txBody>
      </p:sp>
      <p:sp>
        <p:nvSpPr>
          <p:cNvPr id="17411" name="Rectangle 13"/>
          <p:cNvSpPr>
            <a:spLocks noGrp="1" noChangeArrowheads="1"/>
          </p:cNvSpPr>
          <p:nvPr>
            <p:ph type="body" idx="1"/>
          </p:nvPr>
        </p:nvSpPr>
        <p:spPr>
          <a:xfrm>
            <a:off x="690563" y="16002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Denis Diderot (1713 – 1784) and the </a:t>
            </a:r>
            <a:r>
              <a:rPr lang="en-US" altLang="en-US" i="1" dirty="0">
                <a:latin typeface="Calibri" panose="020F0502020204030204" pitchFamily="34" charset="0"/>
                <a:ea typeface="ＭＳ Ｐゴシック" panose="020B0600070205080204" pitchFamily="34" charset="-128"/>
              </a:rPr>
              <a:t>Encyclopedia</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Goal: “change the general way of thinking”</a:t>
            </a:r>
          </a:p>
          <a:p>
            <a:pPr lvl="2" eaLnBrk="1" hangingPunct="1"/>
            <a:r>
              <a:rPr lang="en-US" altLang="en-US" dirty="0">
                <a:latin typeface="Calibri" panose="020F0502020204030204" pitchFamily="34" charset="0"/>
                <a:ea typeface="ＭＳ Ｐゴシック" panose="020B0600070205080204" pitchFamily="34" charset="-128"/>
              </a:rPr>
              <a:t>Contributors to 28-volume collection expressed major concerns</a:t>
            </a:r>
          </a:p>
          <a:p>
            <a:pPr lvl="3" eaLnBrk="1" hangingPunct="1"/>
            <a:r>
              <a:rPr lang="en-US" altLang="en-US" dirty="0">
                <a:latin typeface="Calibri" panose="020F0502020204030204" pitchFamily="34" charset="0"/>
                <a:ea typeface="ＭＳ Ｐゴシック" panose="020B0600070205080204" pitchFamily="34" charset="-128"/>
              </a:rPr>
              <a:t>Attacks on religious superstitions</a:t>
            </a:r>
          </a:p>
          <a:p>
            <a:pPr lvl="3" eaLnBrk="1" hangingPunct="1"/>
            <a:r>
              <a:rPr lang="en-US" altLang="en-US" dirty="0">
                <a:latin typeface="Calibri" panose="020F0502020204030204" pitchFamily="34" charset="0"/>
                <a:ea typeface="ＭＳ Ｐゴシック" panose="020B0600070205080204" pitchFamily="34" charset="-128"/>
              </a:rPr>
              <a:t>Advanced a program for social, legal, and political improvements</a:t>
            </a:r>
          </a:p>
          <a:p>
            <a:pPr lvl="2" eaLnBrk="1" hangingPunct="1"/>
            <a:r>
              <a:rPr lang="en-US" altLang="en-US" dirty="0">
                <a:latin typeface="Calibri" panose="020F0502020204030204" pitchFamily="34" charset="0"/>
                <a:ea typeface="ＭＳ Ｐゴシック" panose="020B0600070205080204" pitchFamily="34" charset="-128"/>
              </a:rPr>
              <a:t>Lowered price helped spread Enlightenment ideas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Philosophes and Their Ideas </a:t>
            </a:r>
          </a:p>
        </p:txBody>
      </p:sp>
      <p:sp>
        <p:nvSpPr>
          <p:cNvPr id="18435" name="Rectangle 13"/>
          <p:cNvSpPr>
            <a:spLocks noGrp="1" noChangeArrowheads="1"/>
          </p:cNvSpPr>
          <p:nvPr>
            <p:ph type="body" idx="1"/>
          </p:nvPr>
        </p:nvSpPr>
        <p:spPr>
          <a:xfrm>
            <a:off x="685800" y="1144587"/>
            <a:ext cx="7769225" cy="5713413"/>
          </a:xfrm>
        </p:spPr>
        <p:txBody>
          <a:bodyPr/>
          <a:lstStyle/>
          <a:p>
            <a:pPr eaLnBrk="1" hangingPunct="1"/>
            <a:r>
              <a:rPr lang="en-US" altLang="en-US" dirty="0">
                <a:latin typeface="Calibri" panose="020F0502020204030204" pitchFamily="34" charset="0"/>
                <a:ea typeface="ＭＳ Ｐゴシック" panose="020B0600070205080204" pitchFamily="34" charset="-128"/>
              </a:rPr>
              <a:t>The New “Science of Man”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David Hume (1711 – 1776</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Observation of human nature</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Natural Laws and Economics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François Quesnay (1694 – 1774)</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Leader of the </a:t>
            </a:r>
            <a:r>
              <a:rPr lang="en-US" altLang="en-US" dirty="0" err="1">
                <a:latin typeface="Calibri" panose="020F0502020204030204" pitchFamily="34" charset="0"/>
                <a:ea typeface="ＭＳ Ｐゴシック" panose="020B0600070205080204" pitchFamily="34" charset="-128"/>
              </a:rPr>
              <a:t>Physiocrats</a:t>
            </a:r>
            <a:r>
              <a:rPr lang="en-US" altLang="en-US" dirty="0">
                <a:latin typeface="Calibri" panose="020F0502020204030204" pitchFamily="34" charset="0"/>
                <a:ea typeface="ＭＳ Ｐゴシック" panose="020B0600070205080204" pitchFamily="34" charset="-128"/>
              </a:rPr>
              <a:t>: natural economic laws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Primacy of agriculture</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Rejection of mercantilism in favor of supply and </a:t>
            </a:r>
            <a:r>
              <a:rPr lang="en-US" altLang="en-US" dirty="0" smtClean="0">
                <a:latin typeface="Calibri" panose="020F0502020204030204" pitchFamily="34" charset="0"/>
                <a:ea typeface="ＭＳ Ｐゴシック" panose="020B0600070205080204" pitchFamily="34" charset="-128"/>
              </a:rPr>
              <a:t>demand</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3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3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The Philosophes and Their </a:t>
            </a:r>
            <a:r>
              <a:rPr lang="en-US" dirty="0"/>
              <a:t>I</a:t>
            </a:r>
            <a:r>
              <a:rPr lang="en-US" dirty="0" smtClean="0"/>
              <a:t>deas</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Adam Smith (1723 – 1790) and </a:t>
            </a:r>
            <a:r>
              <a:rPr lang="en-US" altLang="en-US" i="1" dirty="0">
                <a:latin typeface="Calibri" panose="020F0502020204030204" pitchFamily="34" charset="0"/>
                <a:ea typeface="ＭＳ Ｐゴシック" panose="020B0600070205080204" pitchFamily="34" charset="-128"/>
              </a:rPr>
              <a:t>laissez-faire </a:t>
            </a:r>
            <a:r>
              <a:rPr lang="en-US" altLang="en-US" dirty="0">
                <a:latin typeface="Calibri" panose="020F0502020204030204" pitchFamily="34" charset="0"/>
                <a:ea typeface="ＭＳ Ｐゴシック" panose="020B0600070205080204" pitchFamily="34" charset="-128"/>
              </a:rPr>
              <a:t>economics</a:t>
            </a:r>
          </a:p>
          <a:p>
            <a:pPr lvl="1" eaLnBrk="1" hangingPunct="1"/>
            <a:r>
              <a:rPr lang="en-US" altLang="en-US" i="1" dirty="0">
                <a:latin typeface="Calibri" panose="020F0502020204030204" pitchFamily="34" charset="0"/>
                <a:ea typeface="ＭＳ Ｐゴシック" panose="020B0600070205080204" pitchFamily="34" charset="-128"/>
              </a:rPr>
              <a:t>The Wealth of Nations</a:t>
            </a:r>
            <a:r>
              <a:rPr lang="en-US" altLang="en-US" dirty="0">
                <a:latin typeface="Calibri" panose="020F0502020204030204" pitchFamily="34" charset="0"/>
                <a:ea typeface="ＭＳ Ｐゴシック" panose="020B0600070205080204" pitchFamily="34" charset="-128"/>
              </a:rPr>
              <a:t>, </a:t>
            </a:r>
            <a:r>
              <a:rPr lang="en-US" altLang="en-US" dirty="0" smtClean="0">
                <a:latin typeface="Calibri" panose="020F0502020204030204" pitchFamily="34" charset="0"/>
                <a:ea typeface="ＭＳ Ｐゴシック" panose="020B0600070205080204" pitchFamily="34" charset="-128"/>
              </a:rPr>
              <a:t>1776</a:t>
            </a:r>
          </a:p>
          <a:p>
            <a:pPr lvl="2" eaLnBrk="1" hangingPunct="1"/>
            <a:r>
              <a:rPr lang="en-US" altLang="en-US" dirty="0" smtClean="0">
                <a:latin typeface="Calibri" panose="020F0502020204030204" pitchFamily="34" charset="0"/>
                <a:ea typeface="ＭＳ Ｐゴシック" panose="020B0600070205080204" pitchFamily="34" charset="-128"/>
              </a:rPr>
              <a:t>People should exploit </a:t>
            </a:r>
            <a:r>
              <a:rPr lang="en-US" altLang="en-US" i="1" dirty="0" smtClean="0">
                <a:latin typeface="Calibri" panose="020F0502020204030204" pitchFamily="34" charset="0"/>
                <a:ea typeface="ＭＳ Ｐゴシック" panose="020B0600070205080204" pitchFamily="34" charset="-128"/>
              </a:rPr>
              <a:t>their own </a:t>
            </a:r>
            <a:r>
              <a:rPr lang="en-US" altLang="en-US" dirty="0" smtClean="0">
                <a:latin typeface="Calibri" panose="020F0502020204030204" pitchFamily="34" charset="0"/>
                <a:ea typeface="ＭＳ Ｐゴシック" panose="020B0600070205080204" pitchFamily="34" charset="-128"/>
              </a:rPr>
              <a:t>“greed” and ambition in order to expand the economy and wealth</a:t>
            </a:r>
          </a:p>
          <a:p>
            <a:pPr lvl="3" eaLnBrk="1" hangingPunct="1"/>
            <a:r>
              <a:rPr lang="en-US" altLang="en-US" b="1" dirty="0" smtClean="0">
                <a:latin typeface="Calibri" panose="020F0502020204030204" pitchFamily="34" charset="0"/>
                <a:ea typeface="ＭＳ Ｐゴシック" panose="020B0600070205080204" pitchFamily="34" charset="-128"/>
              </a:rPr>
              <a:t>“Enlightened self-interest”</a:t>
            </a:r>
            <a:endParaRPr lang="en-US" altLang="en-US" b="1"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Promotion of free trade</a:t>
            </a:r>
          </a:p>
          <a:p>
            <a:pPr lvl="2" eaLnBrk="1" hangingPunct="1"/>
            <a:r>
              <a:rPr lang="en-US" altLang="en-US" dirty="0">
                <a:latin typeface="Calibri" panose="020F0502020204030204" pitchFamily="34" charset="0"/>
                <a:ea typeface="ＭＳ Ｐゴシック" panose="020B0600070205080204" pitchFamily="34" charset="-128"/>
              </a:rPr>
              <a:t>Government has only three basic functions</a:t>
            </a:r>
          </a:p>
          <a:p>
            <a:pPr lvl="3" eaLnBrk="1" hangingPunct="1"/>
            <a:r>
              <a:rPr lang="en-US" altLang="en-US" dirty="0">
                <a:latin typeface="Calibri" panose="020F0502020204030204" pitchFamily="34" charset="0"/>
                <a:ea typeface="ＭＳ Ｐゴシック" panose="020B0600070205080204" pitchFamily="34" charset="-128"/>
              </a:rPr>
              <a:t>Protect society from invasion</a:t>
            </a:r>
          </a:p>
          <a:p>
            <a:pPr lvl="3" eaLnBrk="1" hangingPunct="1"/>
            <a:r>
              <a:rPr lang="en-US" altLang="en-US" dirty="0">
                <a:latin typeface="Calibri" panose="020F0502020204030204" pitchFamily="34" charset="0"/>
                <a:ea typeface="ＭＳ Ｐゴシック" panose="020B0600070205080204" pitchFamily="34" charset="-128"/>
              </a:rPr>
              <a:t>Defend individuals from injustice and oppression</a:t>
            </a:r>
          </a:p>
          <a:p>
            <a:pPr lvl="3" eaLnBrk="1" hangingPunct="1"/>
            <a:r>
              <a:rPr lang="en-US" altLang="en-US" dirty="0">
                <a:latin typeface="Calibri" panose="020F0502020204030204" pitchFamily="34" charset="0"/>
                <a:ea typeface="ＭＳ Ｐゴシック" panose="020B0600070205080204" pitchFamily="34" charset="-128"/>
              </a:rPr>
              <a:t>Keep up public works</a:t>
            </a:r>
          </a:p>
          <a:p>
            <a:endParaRPr lang="en-US" dirty="0"/>
          </a:p>
        </p:txBody>
      </p:sp>
    </p:spTree>
    <p:extLst>
      <p:ext uri="{BB962C8B-B14F-4D97-AF65-F5344CB8AC3E}">
        <p14:creationId xmlns:p14="http://schemas.microsoft.com/office/powerpoint/2010/main" val="247068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1066800"/>
            <a:ext cx="8034337" cy="4953000"/>
          </a:xfrm>
        </p:spPr>
        <p:txBody>
          <a:bodyPr/>
          <a:lstStyle/>
          <a:p>
            <a:r>
              <a:rPr lang="en-US" sz="2500" dirty="0">
                <a:latin typeface="Calibri" panose="020F0502020204030204" pitchFamily="34" charset="0"/>
              </a:rPr>
              <a:t>​What intellectual developments led to the emergence of the Enlightenment? Who were the leading figures of the Enlightenment, and what were their main contributions? In what type of social environment did the philosophes thrive, and what role did women play in that environment?</a:t>
            </a:r>
          </a:p>
          <a:p>
            <a:r>
              <a:rPr lang="en-US" sz="2500" dirty="0">
                <a:latin typeface="Calibri" panose="020F0502020204030204" pitchFamily="34" charset="0"/>
              </a:rPr>
              <a:t>​What innovations in art, music, and literature occurred in the eighteenth century? How did popular culture differ from high culture in the eighteenth century?</a:t>
            </a:r>
          </a:p>
          <a:p>
            <a:r>
              <a:rPr lang="en-US" sz="2500" dirty="0">
                <a:latin typeface="Calibri" panose="020F0502020204030204" pitchFamily="34" charset="0"/>
              </a:rPr>
              <a:t>​How did popular religion differ from institutional religion in the eighteenth century?</a:t>
            </a:r>
          </a:p>
        </p:txBody>
      </p:sp>
    </p:spTree>
    <p:extLst>
      <p:ext uri="{BB962C8B-B14F-4D97-AF65-F5344CB8AC3E}">
        <p14:creationId xmlns:p14="http://schemas.microsoft.com/office/powerpoint/2010/main" val="1223663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17754133"/>
              </p:ext>
            </p:extLst>
          </p:nvPr>
        </p:nvGraphicFramePr>
        <p:xfrm>
          <a:off x="762000" y="228600"/>
          <a:ext cx="8034336" cy="6080968"/>
        </p:xfrm>
        <a:graphic>
          <a:graphicData uri="http://schemas.openxmlformats.org/drawingml/2006/table">
            <a:tbl>
              <a:tblPr firstRow="1" bandRow="1">
                <a:tableStyleId>{5C22544A-7EE6-4342-B048-85BDC9FD1C3A}</a:tableStyleId>
              </a:tblPr>
              <a:tblGrid>
                <a:gridCol w="1676400"/>
                <a:gridCol w="1981200"/>
                <a:gridCol w="2209800"/>
                <a:gridCol w="2166936"/>
              </a:tblGrid>
              <a:tr h="692689">
                <a:tc>
                  <a:txBody>
                    <a:bodyPr/>
                    <a:lstStyle/>
                    <a:p>
                      <a:endParaRPr lang="en-US" dirty="0"/>
                    </a:p>
                  </a:txBody>
                  <a:tcPr/>
                </a:tc>
                <a:tc>
                  <a:txBody>
                    <a:bodyPr/>
                    <a:lstStyle/>
                    <a:p>
                      <a:pPr algn="ctr"/>
                      <a:r>
                        <a:rPr lang="en-US" dirty="0" smtClean="0">
                          <a:solidFill>
                            <a:schemeClr val="tx1"/>
                          </a:solidFill>
                        </a:rPr>
                        <a:t>Mercantilism</a:t>
                      </a:r>
                      <a:endParaRPr lang="en-US" dirty="0">
                        <a:solidFill>
                          <a:schemeClr val="tx1"/>
                        </a:solidFill>
                      </a:endParaRPr>
                    </a:p>
                  </a:txBody>
                  <a:tcPr anchor="ctr"/>
                </a:tc>
                <a:tc>
                  <a:txBody>
                    <a:bodyPr/>
                    <a:lstStyle/>
                    <a:p>
                      <a:pPr algn="ctr"/>
                      <a:r>
                        <a:rPr lang="en-US" dirty="0" err="1" smtClean="0">
                          <a:solidFill>
                            <a:schemeClr val="tx1"/>
                          </a:solidFill>
                        </a:rPr>
                        <a:t>Physiocrats</a:t>
                      </a:r>
                      <a:r>
                        <a:rPr lang="en-US" dirty="0" smtClean="0">
                          <a:solidFill>
                            <a:schemeClr val="tx1"/>
                          </a:solidFill>
                        </a:rPr>
                        <a:t>- </a:t>
                      </a:r>
                    </a:p>
                    <a:p>
                      <a:pPr algn="ctr"/>
                      <a:r>
                        <a:rPr lang="en-US" dirty="0" smtClean="0">
                          <a:solidFill>
                            <a:schemeClr val="tx1"/>
                          </a:solidFill>
                        </a:rPr>
                        <a:t>Francois Quesnay</a:t>
                      </a:r>
                      <a:endParaRPr lang="en-US" dirty="0">
                        <a:solidFill>
                          <a:schemeClr val="tx1"/>
                        </a:solidFill>
                      </a:endParaRPr>
                    </a:p>
                  </a:txBody>
                  <a:tcPr anchor="ctr"/>
                </a:tc>
                <a:tc>
                  <a:txBody>
                    <a:bodyPr/>
                    <a:lstStyle/>
                    <a:p>
                      <a:pPr algn="ctr"/>
                      <a:r>
                        <a:rPr lang="en-US" dirty="0" smtClean="0">
                          <a:solidFill>
                            <a:schemeClr val="tx1"/>
                          </a:solidFill>
                        </a:rPr>
                        <a:t>Adam Smith- </a:t>
                      </a:r>
                    </a:p>
                    <a:p>
                      <a:pPr algn="ctr"/>
                      <a:r>
                        <a:rPr lang="en-US" dirty="0" smtClean="0">
                          <a:solidFill>
                            <a:schemeClr val="tx1"/>
                          </a:solidFill>
                        </a:rPr>
                        <a:t>Laissez-faire</a:t>
                      </a:r>
                      <a:endParaRPr lang="en-US" dirty="0">
                        <a:solidFill>
                          <a:schemeClr val="tx1"/>
                        </a:solidFill>
                      </a:endParaRPr>
                    </a:p>
                  </a:txBody>
                  <a:tcPr anchor="ctr"/>
                </a:tc>
              </a:tr>
              <a:tr h="1121497">
                <a:tc>
                  <a:txBody>
                    <a:bodyPr/>
                    <a:lstStyle/>
                    <a:p>
                      <a:pPr algn="ctr"/>
                      <a:r>
                        <a:rPr lang="en-US" b="1" dirty="0" smtClean="0"/>
                        <a:t>What is wealth?</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Gold, silver</a:t>
                      </a:r>
                    </a:p>
                    <a:p>
                      <a:pPr algn="ctr"/>
                      <a:r>
                        <a:rPr lang="en-US" dirty="0" smtClean="0"/>
                        <a:t>“</a:t>
                      </a:r>
                      <a:r>
                        <a:rPr lang="en-US" dirty="0" err="1" smtClean="0"/>
                        <a:t>Buillon</a:t>
                      </a:r>
                      <a:r>
                        <a:rPr lang="en-US" dirty="0" smtClean="0"/>
                        <a:t>”</a:t>
                      </a:r>
                      <a:endParaRPr lang="en-US" dirty="0"/>
                    </a:p>
                  </a:txBody>
                  <a:tcPr anchor="ctr"/>
                </a:tc>
                <a:tc>
                  <a:txBody>
                    <a:bodyPr/>
                    <a:lstStyle/>
                    <a:p>
                      <a:pPr algn="ctr"/>
                      <a:r>
                        <a:rPr lang="en-US" dirty="0" smtClean="0"/>
                        <a:t>Land</a:t>
                      </a:r>
                    </a:p>
                    <a:p>
                      <a:pPr algn="ctr"/>
                      <a:r>
                        <a:rPr lang="en-US" dirty="0" smtClean="0"/>
                        <a:t>(Agriculture)</a:t>
                      </a:r>
                      <a:endParaRPr lang="en-US" dirty="0"/>
                    </a:p>
                  </a:txBody>
                  <a:tcPr anchor="ctr"/>
                </a:tc>
                <a:tc>
                  <a:txBody>
                    <a:bodyPr/>
                    <a:lstStyle/>
                    <a:p>
                      <a:pPr algn="ctr"/>
                      <a:r>
                        <a:rPr lang="en-US" dirty="0" smtClean="0"/>
                        <a:t>Labor</a:t>
                      </a:r>
                      <a:endParaRPr lang="en-US" dirty="0"/>
                    </a:p>
                  </a:txBody>
                  <a:tcPr anchor="ctr"/>
                </a:tc>
              </a:tr>
              <a:tr h="1401871">
                <a:tc>
                  <a:txBody>
                    <a:bodyPr/>
                    <a:lstStyle/>
                    <a:p>
                      <a:pPr algn="ctr"/>
                      <a:r>
                        <a:rPr lang="en-US" b="1" dirty="0" smtClean="0"/>
                        <a:t>Tariffs (taxes on imports)</a:t>
                      </a:r>
                      <a:endParaRPr lang="en-US" b="1" dirty="0"/>
                    </a:p>
                  </a:txBody>
                  <a:tcPr anchor="ctr">
                    <a:lnT w="12700" cap="flat" cmpd="sng" algn="ctr">
                      <a:solidFill>
                        <a:schemeClr val="tx1"/>
                      </a:solidFill>
                      <a:prstDash val="solid"/>
                      <a:round/>
                      <a:headEnd type="none" w="med" len="med"/>
                      <a:tailEnd type="none" w="med" len="med"/>
                    </a:lnT>
                  </a:tcPr>
                </a:tc>
                <a:tc>
                  <a:txBody>
                    <a:bodyPr/>
                    <a:lstStyle/>
                    <a:p>
                      <a:pPr algn="ctr"/>
                      <a:r>
                        <a:rPr lang="en-US" dirty="0" smtClean="0"/>
                        <a:t>Yes! We must protect our colonial trade.</a:t>
                      </a:r>
                      <a:endParaRPr lang="en-US" dirty="0"/>
                    </a:p>
                  </a:txBody>
                  <a:tcPr anchor="ctr"/>
                </a:tc>
                <a:tc>
                  <a:txBody>
                    <a:bodyPr/>
                    <a:lstStyle/>
                    <a:p>
                      <a:pPr algn="ctr"/>
                      <a:r>
                        <a:rPr lang="en-US" dirty="0" smtClean="0"/>
                        <a:t>Eh. Domestic economy is more important, but if you must import, you must. </a:t>
                      </a:r>
                      <a:endParaRPr lang="en-US" dirty="0"/>
                    </a:p>
                  </a:txBody>
                  <a:tcPr anchor="ctr"/>
                </a:tc>
                <a:tc>
                  <a:txBody>
                    <a:bodyPr/>
                    <a:lstStyle/>
                    <a:p>
                      <a:pPr algn="ctr"/>
                      <a:r>
                        <a:rPr lang="en-US" dirty="0" smtClean="0"/>
                        <a:t>No! Free trade is win-win!</a:t>
                      </a:r>
                      <a:endParaRPr lang="en-US" dirty="0"/>
                    </a:p>
                  </a:txBody>
                  <a:tcPr anchor="ctr"/>
                </a:tc>
              </a:tr>
              <a:tr h="1401871">
                <a:tc>
                  <a:txBody>
                    <a:bodyPr/>
                    <a:lstStyle/>
                    <a:p>
                      <a:pPr algn="ctr"/>
                      <a:r>
                        <a:rPr lang="en-US" b="1" dirty="0" smtClean="0"/>
                        <a:t>Who controls the economy?</a:t>
                      </a:r>
                      <a:endParaRPr lang="en-US" b="1" dirty="0"/>
                    </a:p>
                  </a:txBody>
                  <a:tcPr anchor="ctr"/>
                </a:tc>
                <a:tc>
                  <a:txBody>
                    <a:bodyPr/>
                    <a:lstStyle/>
                    <a:p>
                      <a:pPr algn="ctr"/>
                      <a:r>
                        <a:rPr lang="en-US" dirty="0" smtClean="0"/>
                        <a:t>The monarch and nobility (the government)</a:t>
                      </a:r>
                      <a:endParaRPr lang="en-US" dirty="0"/>
                    </a:p>
                  </a:txBody>
                  <a:tcPr anchor="ctr"/>
                </a:tc>
                <a:tc>
                  <a:txBody>
                    <a:bodyPr/>
                    <a:lstStyle/>
                    <a:p>
                      <a:pPr algn="ctr"/>
                      <a:r>
                        <a:rPr lang="en-US" dirty="0" smtClean="0"/>
                        <a:t>The</a:t>
                      </a:r>
                      <a:r>
                        <a:rPr lang="en-US" baseline="0" dirty="0" smtClean="0"/>
                        <a:t> natural law of supply and demand.</a:t>
                      </a:r>
                      <a:endParaRPr lang="en-US" dirty="0"/>
                    </a:p>
                  </a:txBody>
                  <a:tcPr anchor="ctr"/>
                </a:tc>
                <a:tc>
                  <a:txBody>
                    <a:bodyPr/>
                    <a:lstStyle/>
                    <a:p>
                      <a:pPr algn="ctr"/>
                      <a:r>
                        <a:rPr lang="en-US" dirty="0" smtClean="0"/>
                        <a:t>The natural law of supply and demand. </a:t>
                      </a:r>
                      <a:endParaRPr lang="en-US" dirty="0"/>
                    </a:p>
                  </a:txBody>
                  <a:tcPr anchor="ctr"/>
                </a:tc>
              </a:tr>
              <a:tr h="1401871">
                <a:tc>
                  <a:txBody>
                    <a:bodyPr/>
                    <a:lstStyle/>
                    <a:p>
                      <a:pPr algn="ctr"/>
                      <a:r>
                        <a:rPr lang="en-US" b="1" dirty="0" smtClean="0"/>
                        <a:t>Who</a:t>
                      </a:r>
                      <a:r>
                        <a:rPr lang="en-US" b="1" baseline="0" dirty="0" smtClean="0"/>
                        <a:t> benefits?</a:t>
                      </a:r>
                      <a:endParaRPr lang="en-US" b="1" dirty="0"/>
                    </a:p>
                  </a:txBody>
                  <a:tcPr anchor="ctr"/>
                </a:tc>
                <a:tc>
                  <a:txBody>
                    <a:bodyPr/>
                    <a:lstStyle/>
                    <a:p>
                      <a:pPr algn="ctr"/>
                      <a:r>
                        <a:rPr lang="en-US" dirty="0" smtClean="0"/>
                        <a:t>Tis</a:t>
                      </a:r>
                      <a:r>
                        <a:rPr lang="en-US" baseline="0" dirty="0" smtClean="0"/>
                        <a:t> all for the glory of the king and state:</a:t>
                      </a:r>
                    </a:p>
                    <a:p>
                      <a:pPr algn="ctr"/>
                      <a:r>
                        <a:rPr lang="en-US" baseline="0" dirty="0" smtClean="0"/>
                        <a:t>Absolutism</a:t>
                      </a:r>
                      <a:endParaRPr lang="en-US" dirty="0"/>
                    </a:p>
                  </a:txBody>
                  <a:tcPr anchor="ctr"/>
                </a:tc>
                <a:tc>
                  <a:txBody>
                    <a:bodyPr/>
                    <a:lstStyle/>
                    <a:p>
                      <a:pPr algn="ctr"/>
                      <a:r>
                        <a:rPr lang="en-US" dirty="0" smtClean="0"/>
                        <a:t>Landowners, and wealth</a:t>
                      </a:r>
                      <a:r>
                        <a:rPr lang="en-US" baseline="0" dirty="0" smtClean="0"/>
                        <a:t> will “trickle down” to the farmers.</a:t>
                      </a:r>
                      <a:endParaRPr lang="en-US" dirty="0"/>
                    </a:p>
                  </a:txBody>
                  <a:tcPr anchor="ctr"/>
                </a:tc>
                <a:tc>
                  <a:txBody>
                    <a:bodyPr/>
                    <a:lstStyle/>
                    <a:p>
                      <a:pPr algn="ctr"/>
                      <a:r>
                        <a:rPr lang="en-US" dirty="0" smtClean="0"/>
                        <a:t>Allegedly everyone- if you’re up for some competition.</a:t>
                      </a:r>
                      <a:endParaRPr lang="en-US" dirty="0"/>
                    </a:p>
                  </a:txBody>
                  <a:tcPr anchor="ctr"/>
                </a:tc>
              </a:tr>
            </a:tbl>
          </a:graphicData>
        </a:graphic>
      </p:graphicFrame>
    </p:spTree>
    <p:extLst>
      <p:ext uri="{BB962C8B-B14F-4D97-AF65-F5344CB8AC3E}">
        <p14:creationId xmlns:p14="http://schemas.microsoft.com/office/powerpoint/2010/main" val="154761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Philosophes and Their Ideas </a:t>
            </a:r>
          </a:p>
        </p:txBody>
      </p:sp>
      <p:sp>
        <p:nvSpPr>
          <p:cNvPr id="19459" name="Rectangle 9"/>
          <p:cNvSpPr>
            <a:spLocks noGrp="1" noChangeArrowheads="1"/>
          </p:cNvSpPr>
          <p:nvPr>
            <p:ph type="body" idx="1"/>
          </p:nvPr>
        </p:nvSpPr>
        <p:spPr>
          <a:xfrm>
            <a:off x="685800" y="14478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Later Enlightenment</a:t>
            </a:r>
          </a:p>
          <a:p>
            <a:pPr lvl="1" eaLnBrk="1" hangingPunct="1"/>
            <a:r>
              <a:rPr lang="en-US" altLang="en-US" dirty="0">
                <a:latin typeface="Calibri" panose="020F0502020204030204" pitchFamily="34" charset="0"/>
                <a:ea typeface="ＭＳ Ｐゴシック" panose="020B0600070205080204" pitchFamily="34" charset="-128"/>
              </a:rPr>
              <a:t>Baron Paul </a:t>
            </a:r>
            <a:r>
              <a:rPr lang="en-US" altLang="en-US" dirty="0" err="1">
                <a:latin typeface="Calibri" panose="020F0502020204030204" pitchFamily="34" charset="0"/>
                <a:ea typeface="ＭＳ Ｐゴシック" panose="020B0600070205080204" pitchFamily="34" charset="-128"/>
              </a:rPr>
              <a:t>d’Holbach</a:t>
            </a:r>
            <a:r>
              <a:rPr lang="en-US" altLang="en-US" dirty="0">
                <a:latin typeface="Calibri" panose="020F0502020204030204" pitchFamily="34" charset="0"/>
                <a:ea typeface="ＭＳ Ｐゴシック" panose="020B0600070205080204" pitchFamily="34" charset="-128"/>
              </a:rPr>
              <a:t> (1723 – 1789) </a:t>
            </a:r>
          </a:p>
          <a:p>
            <a:pPr lvl="2" eaLnBrk="1" hangingPunct="1"/>
            <a:r>
              <a:rPr lang="en-US" altLang="en-US" dirty="0">
                <a:latin typeface="Calibri" panose="020F0502020204030204" pitchFamily="34" charset="0"/>
                <a:ea typeface="ＭＳ Ｐゴシック" panose="020B0600070205080204" pitchFamily="34" charset="-128"/>
              </a:rPr>
              <a:t>A doctrine of atheism and materialism</a:t>
            </a:r>
          </a:p>
          <a:p>
            <a:pPr lvl="3" eaLnBrk="1" hangingPunct="1"/>
            <a:r>
              <a:rPr lang="en-US" altLang="en-US" dirty="0">
                <a:latin typeface="Calibri" panose="020F0502020204030204" pitchFamily="34" charset="0"/>
                <a:ea typeface="ＭＳ Ｐゴシック" panose="020B0600070205080204" pitchFamily="34" charset="-128"/>
              </a:rPr>
              <a:t>Only reason necessary for life in this world</a:t>
            </a:r>
          </a:p>
          <a:p>
            <a:pPr lvl="1" eaLnBrk="1" hangingPunct="1"/>
            <a:r>
              <a:rPr lang="en-US" altLang="en-US" dirty="0">
                <a:latin typeface="Calibri" panose="020F0502020204030204" pitchFamily="34" charset="0"/>
                <a:ea typeface="ＭＳ Ｐゴシック" panose="020B0600070205080204" pitchFamily="34" charset="-128"/>
              </a:rPr>
              <a:t>Marie-Jean de Condorcet (1743 – 1794) </a:t>
            </a:r>
          </a:p>
          <a:p>
            <a:pPr lvl="2" eaLnBrk="1" hangingPunct="1"/>
            <a:r>
              <a:rPr lang="en-US" altLang="en-US" i="1" dirty="0">
                <a:latin typeface="Calibri" panose="020F0502020204030204" pitchFamily="34" charset="0"/>
                <a:ea typeface="ＭＳ Ｐゴシック" panose="020B0600070205080204" pitchFamily="34" charset="-128"/>
              </a:rPr>
              <a:t>The Progress of the Human Mind</a:t>
            </a:r>
            <a:r>
              <a:rPr lang="en-US" altLang="en-US" dirty="0">
                <a:latin typeface="Calibri" panose="020F0502020204030204" pitchFamily="34" charset="0"/>
                <a:ea typeface="ＭＳ Ｐゴシック" panose="020B0600070205080204" pitchFamily="34" charset="-128"/>
              </a:rPr>
              <a:t> and the nine stages of history</a:t>
            </a:r>
            <a:endParaRPr lang="en-US" altLang="en-US" i="1"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Philosophes and Their Ideas </a:t>
            </a:r>
          </a:p>
        </p:txBody>
      </p:sp>
      <p:sp>
        <p:nvSpPr>
          <p:cNvPr id="20483" name="Rectangle 9"/>
          <p:cNvSpPr>
            <a:spLocks noGrp="1" noChangeArrowheads="1"/>
          </p:cNvSpPr>
          <p:nvPr>
            <p:ph type="body" idx="1"/>
          </p:nvPr>
        </p:nvSpPr>
        <p:spPr>
          <a:xfrm>
            <a:off x="685800" y="1219200"/>
            <a:ext cx="8305800" cy="5638800"/>
          </a:xfrm>
        </p:spPr>
        <p:txBody>
          <a:bodyPr/>
          <a:lstStyle/>
          <a:p>
            <a:pPr eaLnBrk="1" hangingPunct="1"/>
            <a:r>
              <a:rPr lang="en-US" altLang="en-US" dirty="0">
                <a:latin typeface="Calibri" panose="020F0502020204030204" pitchFamily="34" charset="0"/>
                <a:ea typeface="ＭＳ Ｐゴシック" panose="020B0600070205080204" pitchFamily="34" charset="-128"/>
              </a:rPr>
              <a:t>Jean-Jacques Rousseau (1712 – 1778) and the Social Contract</a:t>
            </a:r>
          </a:p>
          <a:p>
            <a:pPr lvl="1" eaLnBrk="1" hangingPunct="1"/>
            <a:r>
              <a:rPr lang="en-US" altLang="en-US" i="1" dirty="0">
                <a:latin typeface="Calibri" panose="020F0502020204030204" pitchFamily="34" charset="0"/>
                <a:ea typeface="ＭＳ Ｐゴシック" panose="020B0600070205080204" pitchFamily="34" charset="-128"/>
              </a:rPr>
              <a:t>Discourse on the Origins of the Inequality of Mankind</a:t>
            </a:r>
          </a:p>
          <a:p>
            <a:pPr lvl="2" eaLnBrk="1" hangingPunct="1"/>
            <a:r>
              <a:rPr lang="en-US" altLang="en-US" dirty="0">
                <a:latin typeface="Calibri" panose="020F0502020204030204" pitchFamily="34" charset="0"/>
                <a:ea typeface="ＭＳ Ｐゴシック" panose="020B0600070205080204" pitchFamily="34" charset="-128"/>
              </a:rPr>
              <a:t>Preservation of private property enslaved people</a:t>
            </a:r>
          </a:p>
          <a:p>
            <a:pPr lvl="1" eaLnBrk="1" hangingPunct="1"/>
            <a:r>
              <a:rPr lang="en-US" altLang="en-US" i="1" dirty="0">
                <a:latin typeface="Calibri" panose="020F0502020204030204" pitchFamily="34" charset="0"/>
                <a:ea typeface="ＭＳ Ｐゴシック" panose="020B0600070205080204" pitchFamily="34" charset="-128"/>
              </a:rPr>
              <a:t>Social Contract</a:t>
            </a:r>
            <a:r>
              <a:rPr lang="en-US" altLang="en-US" dirty="0">
                <a:latin typeface="Calibri" panose="020F0502020204030204" pitchFamily="34" charset="0"/>
                <a:ea typeface="ＭＳ Ｐゴシック" panose="020B0600070205080204" pitchFamily="34" charset="-128"/>
              </a:rPr>
              <a:t> (1762)</a:t>
            </a:r>
          </a:p>
          <a:p>
            <a:pPr lvl="2" eaLnBrk="1" hangingPunct="1"/>
            <a:r>
              <a:rPr lang="en-US" altLang="en-US" dirty="0">
                <a:latin typeface="Calibri" panose="020F0502020204030204" pitchFamily="34" charset="0"/>
                <a:ea typeface="ＭＳ Ｐゴシック" panose="020B0600070205080204" pitchFamily="34" charset="-128"/>
              </a:rPr>
              <a:t>Attempt to harmonize individual liberty with governmental authority</a:t>
            </a:r>
          </a:p>
          <a:p>
            <a:pPr lvl="2" eaLnBrk="1" hangingPunct="1"/>
            <a:r>
              <a:rPr lang="en-US" altLang="en-US" dirty="0">
                <a:latin typeface="Calibri" panose="020F0502020204030204" pitchFamily="34" charset="0"/>
                <a:ea typeface="ＭＳ Ｐゴシック" panose="020B0600070205080204" pitchFamily="34" charset="-128"/>
              </a:rPr>
              <a:t>Governance by the general will</a:t>
            </a:r>
          </a:p>
          <a:p>
            <a:pPr lvl="1" eaLnBrk="1" hangingPunct="1"/>
            <a:r>
              <a:rPr lang="en-US" altLang="en-US" i="1" dirty="0" err="1">
                <a:latin typeface="Calibri" panose="020F0502020204030204" pitchFamily="34" charset="0"/>
                <a:ea typeface="ＭＳ Ｐゴシック" panose="020B0600070205080204" pitchFamily="34" charset="-128"/>
              </a:rPr>
              <a:t>Émile</a:t>
            </a:r>
            <a:r>
              <a:rPr lang="en-US" altLang="en-US" dirty="0">
                <a:latin typeface="Calibri" panose="020F0502020204030204" pitchFamily="34" charset="0"/>
                <a:ea typeface="ＭＳ Ｐゴシック" panose="020B0600070205080204" pitchFamily="34" charset="-128"/>
              </a:rPr>
              <a:t> (1762), precursor of Romanticism</a:t>
            </a:r>
          </a:p>
          <a:p>
            <a:pPr lvl="2" eaLnBrk="1" hangingPunct="1"/>
            <a:r>
              <a:rPr lang="en-US" altLang="en-US" dirty="0">
                <a:latin typeface="Calibri" panose="020F0502020204030204" pitchFamily="34" charset="0"/>
                <a:ea typeface="ＭＳ Ｐゴシック" panose="020B0600070205080204" pitchFamily="34" charset="-128"/>
              </a:rPr>
              <a:t>Treatise advocating balance of sentiment and reason</a:t>
            </a:r>
          </a:p>
          <a:p>
            <a:pPr lvl="2" eaLnBrk="1" hangingPunct="1"/>
            <a:r>
              <a:rPr lang="en-US" altLang="en-US" dirty="0">
                <a:latin typeface="Calibri" panose="020F0502020204030204" pitchFamily="34" charset="0"/>
                <a:ea typeface="ＭＳ Ｐゴシック" panose="020B0600070205080204" pitchFamily="34" charset="-128"/>
              </a:rPr>
              <a:t>Arguments about the natural inferiority of women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Jean-Jacques Rousseau</a:t>
            </a:r>
            <a:endParaRPr lang="en-US" dirty="0"/>
          </a:p>
        </p:txBody>
      </p:sp>
      <p:sp>
        <p:nvSpPr>
          <p:cNvPr id="215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p508</a:t>
            </a:r>
          </a:p>
        </p:txBody>
      </p:sp>
      <p:pic>
        <p:nvPicPr>
          <p:cNvPr id="215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685800"/>
            <a:ext cx="3579813"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2"/>
          <p:cNvSpPr>
            <a:spLocks noChangeArrowheads="1"/>
          </p:cNvSpPr>
          <p:nvPr/>
        </p:nvSpPr>
        <p:spPr bwMode="auto">
          <a:xfrm>
            <a:off x="642938" y="5280025"/>
            <a:ext cx="7956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By the late 1760s, a new generation of philosophes arose who began to move beyond and even to question the beliefs of their predecessors. Of the philosophes of the late Enlightenment, Rousseau was perhaps the most critical of his predecessors.</a:t>
            </a:r>
            <a:endParaRPr lang="en-US" altLang="en-US" sz="20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a:xfrm>
            <a:off x="762000" y="33338"/>
            <a:ext cx="83820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Philosophes and Their Ideas </a:t>
            </a:r>
          </a:p>
        </p:txBody>
      </p:sp>
      <p:sp>
        <p:nvSpPr>
          <p:cNvPr id="23555" name="Rectangle 3"/>
          <p:cNvSpPr>
            <a:spLocks noGrp="1" noChangeArrowheads="1"/>
          </p:cNvSpPr>
          <p:nvPr>
            <p:ph type="body" idx="1"/>
          </p:nvPr>
        </p:nvSpPr>
        <p:spPr>
          <a:xfrm>
            <a:off x="762000" y="12954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The “Woman’s Question” in the Enlightenment</a:t>
            </a:r>
          </a:p>
          <a:p>
            <a:pPr lvl="1" eaLnBrk="1" hangingPunct="1">
              <a:lnSpc>
                <a:spcPct val="90000"/>
              </a:lnSpc>
            </a:pPr>
            <a:r>
              <a:rPr lang="en-US" altLang="en-US">
                <a:latin typeface="Calibri" panose="020F0502020204030204" pitchFamily="34" charset="0"/>
                <a:ea typeface="ＭＳ Ｐゴシック" panose="020B0600070205080204" pitchFamily="34" charset="-128"/>
              </a:rPr>
              <a:t>General agreement among male writers that the nature of women made them inferior</a:t>
            </a:r>
          </a:p>
          <a:p>
            <a:pPr lvl="2" eaLnBrk="1" hangingPunct="1">
              <a:lnSpc>
                <a:spcPct val="90000"/>
              </a:lnSpc>
            </a:pPr>
            <a:r>
              <a:rPr lang="en-US" altLang="en-US">
                <a:latin typeface="Calibri" panose="020F0502020204030204" pitchFamily="34" charset="0"/>
                <a:ea typeface="ＭＳ Ｐゴシック" panose="020B0600070205080204" pitchFamily="34" charset="-128"/>
              </a:rPr>
              <a:t>More positive views offered by Diderot and Voltaire</a:t>
            </a:r>
          </a:p>
          <a:p>
            <a:pPr lvl="1" eaLnBrk="1" hangingPunct="1">
              <a:lnSpc>
                <a:spcPct val="90000"/>
              </a:lnSpc>
            </a:pPr>
            <a:r>
              <a:rPr lang="en-US" altLang="en-US">
                <a:latin typeface="Calibri" panose="020F0502020204030204" pitchFamily="34" charset="0"/>
                <a:ea typeface="ＭＳ Ｐゴシック" panose="020B0600070205080204" pitchFamily="34" charset="-128"/>
              </a:rPr>
              <a:t>Mary Astell (1666 – 1731)</a:t>
            </a:r>
          </a:p>
          <a:p>
            <a:pPr lvl="2" eaLnBrk="1" hangingPunct="1">
              <a:lnSpc>
                <a:spcPct val="90000"/>
              </a:lnSpc>
            </a:pPr>
            <a:r>
              <a:rPr lang="en-US" altLang="en-US" i="1">
                <a:latin typeface="Calibri" panose="020F0502020204030204" pitchFamily="34" charset="0"/>
                <a:ea typeface="ＭＳ Ｐゴシック" panose="020B0600070205080204" pitchFamily="34" charset="-128"/>
              </a:rPr>
              <a:t>A Serious Proposal to the Ladies</a:t>
            </a:r>
            <a:r>
              <a:rPr lang="en-US" altLang="en-US">
                <a:latin typeface="Calibri" panose="020F0502020204030204" pitchFamily="34" charset="0"/>
                <a:ea typeface="ＭＳ Ｐゴシック" panose="020B0600070205080204" pitchFamily="34" charset="-128"/>
              </a:rPr>
              <a:t> (1697)</a:t>
            </a:r>
          </a:p>
          <a:p>
            <a:pPr lvl="2" eaLnBrk="1" hangingPunct="1">
              <a:lnSpc>
                <a:spcPct val="90000"/>
              </a:lnSpc>
            </a:pPr>
            <a:r>
              <a:rPr lang="en-US" altLang="en-US">
                <a:latin typeface="Calibri" panose="020F0502020204030204" pitchFamily="34" charset="0"/>
                <a:ea typeface="ＭＳ Ｐゴシック" panose="020B0600070205080204" pitchFamily="34" charset="-128"/>
              </a:rPr>
              <a:t>Better education and equality in marriage</a:t>
            </a:r>
          </a:p>
          <a:p>
            <a:pPr lvl="1" eaLnBrk="1" hangingPunct="1">
              <a:lnSpc>
                <a:spcPct val="90000"/>
              </a:lnSpc>
            </a:pPr>
            <a:r>
              <a:rPr lang="en-US" altLang="en-US">
                <a:latin typeface="Calibri" panose="020F0502020204030204" pitchFamily="34" charset="0"/>
                <a:ea typeface="ＭＳ Ｐゴシック" panose="020B0600070205080204" pitchFamily="34" charset="-128"/>
              </a:rPr>
              <a:t>Mary Wollstonecraft (1759 – 1797)</a:t>
            </a:r>
          </a:p>
          <a:p>
            <a:pPr lvl="2" eaLnBrk="1" hangingPunct="1">
              <a:lnSpc>
                <a:spcPct val="90000"/>
              </a:lnSpc>
            </a:pPr>
            <a:r>
              <a:rPr lang="en-US" altLang="en-US">
                <a:latin typeface="Calibri" panose="020F0502020204030204" pitchFamily="34" charset="0"/>
                <a:ea typeface="ＭＳ Ｐゴシック" panose="020B0600070205080204" pitchFamily="34" charset="-128"/>
              </a:rPr>
              <a:t>Founder of modern feminism</a:t>
            </a:r>
          </a:p>
          <a:p>
            <a:pPr lvl="2" eaLnBrk="1" hangingPunct="1">
              <a:lnSpc>
                <a:spcPct val="90000"/>
              </a:lnSpc>
            </a:pPr>
            <a:r>
              <a:rPr lang="en-US" altLang="en-US" i="1">
                <a:latin typeface="Calibri" panose="020F0502020204030204" pitchFamily="34" charset="0"/>
                <a:ea typeface="ＭＳ Ｐゴシック" panose="020B0600070205080204" pitchFamily="34" charset="-128"/>
              </a:rPr>
              <a:t>Vindication of the Rights of Woman </a:t>
            </a:r>
            <a:r>
              <a:rPr lang="en-US" altLang="en-US">
                <a:latin typeface="Calibri" panose="020F0502020204030204" pitchFamily="34" charset="0"/>
                <a:ea typeface="ＭＳ Ｐゴシック" panose="020B0600070205080204" pitchFamily="34" charset="-128"/>
              </a:rPr>
              <a:t>(1792)</a:t>
            </a:r>
          </a:p>
          <a:p>
            <a:pPr lvl="2" eaLnBrk="1" hangingPunct="1">
              <a:lnSpc>
                <a:spcPct val="90000"/>
              </a:lnSpc>
            </a:pPr>
            <a:r>
              <a:rPr lang="en-US" altLang="en-US">
                <a:latin typeface="Calibri" panose="020F0502020204030204" pitchFamily="34" charset="0"/>
                <a:ea typeface="ＭＳ Ｐゴシック" panose="020B0600070205080204" pitchFamily="34" charset="-128"/>
              </a:rPr>
              <a:t>Subjection of women by men wrong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a:xfrm>
            <a:off x="685800" y="457200"/>
            <a:ext cx="8458200"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The</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Social Environment of the Philosophes</a:t>
            </a:r>
          </a:p>
        </p:txBody>
      </p:sp>
      <p:sp>
        <p:nvSpPr>
          <p:cNvPr id="24579" name="Rectangle 3"/>
          <p:cNvSpPr>
            <a:spLocks noGrp="1" noChangeArrowheads="1"/>
          </p:cNvSpPr>
          <p:nvPr>
            <p:ph type="body" idx="1"/>
          </p:nvPr>
        </p:nvSpPr>
        <p:spPr>
          <a:xfrm>
            <a:off x="652463" y="1676400"/>
            <a:ext cx="7769225" cy="4113213"/>
          </a:xfrm>
        </p:spPr>
        <p:txBody>
          <a:bodyPr/>
          <a:lstStyle/>
          <a:p>
            <a:pPr eaLnBrk="1" hangingPunct="1"/>
            <a:r>
              <a:rPr lang="en-US" altLang="en-US">
                <a:latin typeface="Calibri" panose="020F0502020204030204" pitchFamily="34" charset="0"/>
                <a:ea typeface="ＭＳ Ｐゴシック" panose="020B0600070205080204" pitchFamily="34" charset="-128"/>
              </a:rPr>
              <a:t>The Spread of Enlightenment Ideas</a:t>
            </a:r>
          </a:p>
          <a:p>
            <a:pPr lvl="1" eaLnBrk="1" hangingPunct="1"/>
            <a:r>
              <a:rPr lang="en-US" altLang="en-US">
                <a:latin typeface="Calibri" panose="020F0502020204030204" pitchFamily="34" charset="0"/>
                <a:ea typeface="ＭＳ Ｐゴシック" panose="020B0600070205080204" pitchFamily="34" charset="-128"/>
              </a:rPr>
              <a:t>Appeal to aristocracy and upper middle classes</a:t>
            </a:r>
          </a:p>
          <a:p>
            <a:pPr lvl="2" eaLnBrk="1" hangingPunct="1"/>
            <a:r>
              <a:rPr lang="en-US" altLang="en-US">
                <a:latin typeface="Calibri" panose="020F0502020204030204" pitchFamily="34" charset="0"/>
                <a:ea typeface="ＭＳ Ｐゴシック" panose="020B0600070205080204" pitchFamily="34" charset="-128"/>
              </a:rPr>
              <a:t>Common people little affected by the Enlightenment</a:t>
            </a:r>
          </a:p>
          <a:p>
            <a:pPr lvl="1" eaLnBrk="1" hangingPunct="1"/>
            <a:r>
              <a:rPr lang="en-US" altLang="en-US">
                <a:latin typeface="Calibri" panose="020F0502020204030204" pitchFamily="34" charset="0"/>
                <a:ea typeface="ＭＳ Ｐゴシック" panose="020B0600070205080204" pitchFamily="34" charset="-128"/>
              </a:rPr>
              <a:t>The importance of publications and salons</a:t>
            </a:r>
          </a:p>
          <a:p>
            <a:pPr lvl="2" eaLnBrk="1" hangingPunct="1"/>
            <a:r>
              <a:rPr lang="en-US" altLang="en-US">
                <a:latin typeface="Calibri" panose="020F0502020204030204" pitchFamily="34" charset="0"/>
                <a:ea typeface="ＭＳ Ｐゴシック" panose="020B0600070205080204" pitchFamily="34" charset="-128"/>
              </a:rPr>
              <a:t>The influence of women</a:t>
            </a:r>
          </a:p>
          <a:p>
            <a:pPr lvl="3" eaLnBrk="1" hangingPunct="1"/>
            <a:r>
              <a:rPr lang="en-US" altLang="en-US">
                <a:latin typeface="Calibri" panose="020F0502020204030204" pitchFamily="34" charset="0"/>
                <a:ea typeface="ＭＳ Ｐゴシック" panose="020B0600070205080204" pitchFamily="34" charset="-128"/>
              </a:rPr>
              <a:t>Marie-Thérèse de Geoffrin (1699 – 1777)</a:t>
            </a:r>
          </a:p>
          <a:p>
            <a:pPr lvl="3" eaLnBrk="1" hangingPunct="1"/>
            <a:r>
              <a:rPr lang="en-US" altLang="en-US">
                <a:latin typeface="Calibri" panose="020F0502020204030204" pitchFamily="34" charset="0"/>
                <a:ea typeface="ＭＳ Ｐゴシック" panose="020B0600070205080204" pitchFamily="34" charset="-128"/>
              </a:rPr>
              <a:t>Marquise du Deffand (1697 – 1780)</a:t>
            </a:r>
          </a:p>
          <a:p>
            <a:pPr lvl="2" eaLnBrk="1" hangingPunct="1"/>
            <a:r>
              <a:rPr lang="en-US" altLang="en-US">
                <a:latin typeface="Calibri" panose="020F0502020204030204" pitchFamily="34" charset="0"/>
                <a:ea typeface="ＭＳ Ｐゴシック" panose="020B0600070205080204" pitchFamily="34" charset="-128"/>
              </a:rPr>
              <a:t>Other gathering places: coffeehouses, cafés, reading clubs, and public lending libraries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Works of the Philosophes (Slide 1 of 2)</a:t>
            </a:r>
            <a:endParaRPr lang="en-US" dirty="0"/>
          </a:p>
        </p:txBody>
      </p:sp>
      <p:sp>
        <p:nvSpPr>
          <p:cNvPr id="256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p510</a:t>
            </a:r>
          </a:p>
        </p:txBody>
      </p:sp>
      <p:graphicFrame>
        <p:nvGraphicFramePr>
          <p:cNvPr id="6" name="Table 5"/>
          <p:cNvGraphicFramePr>
            <a:graphicFrameLocks noGrp="1"/>
          </p:cNvGraphicFramePr>
          <p:nvPr>
            <p:extLst>
              <p:ext uri="{D42A27DB-BD31-4B8C-83A1-F6EECF244321}">
                <p14:modId xmlns:p14="http://schemas.microsoft.com/office/powerpoint/2010/main" val="2734444154"/>
              </p:ext>
            </p:extLst>
          </p:nvPr>
        </p:nvGraphicFramePr>
        <p:xfrm>
          <a:off x="838200" y="1600200"/>
          <a:ext cx="8153400" cy="4573670"/>
        </p:xfrm>
        <a:graphic>
          <a:graphicData uri="http://schemas.openxmlformats.org/drawingml/2006/table">
            <a:tbl>
              <a:tblPr firstRow="1" firstCol="1" bandRow="1">
                <a:tableStyleId>{5A111915-BE36-4E01-A7E5-04B1672EAD32}</a:tableStyleId>
              </a:tblPr>
              <a:tblGrid>
                <a:gridCol w="6133750">
                  <a:extLst>
                    <a:ext uri="{9D8B030D-6E8A-4147-A177-3AD203B41FA5}">
                      <a16:colId xmlns="" xmlns:a16="http://schemas.microsoft.com/office/drawing/2014/main" val="20000"/>
                    </a:ext>
                  </a:extLst>
                </a:gridCol>
                <a:gridCol w="2019650">
                  <a:extLst>
                    <a:ext uri="{9D8B030D-6E8A-4147-A177-3AD203B41FA5}">
                      <a16:colId xmlns="" xmlns:a16="http://schemas.microsoft.com/office/drawing/2014/main" val="20001"/>
                    </a:ext>
                  </a:extLst>
                </a:gridCol>
              </a:tblGrid>
              <a:tr h="457367">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Work</a:t>
                      </a:r>
                      <a:r>
                        <a:rPr lang="en-US" sz="2500" baseline="0" dirty="0">
                          <a:solidFill>
                            <a:schemeClr val="tx1"/>
                          </a:solidFill>
                          <a:effectLst/>
                          <a:latin typeface="Calibri" panose="020F0502020204030204" pitchFamily="34" charset="0"/>
                        </a:rPr>
                        <a:t> </a:t>
                      </a:r>
                      <a:endParaRPr lang="en-US" sz="2500" i="1"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57367">
                <a:tc>
                  <a:txBody>
                    <a:bodyPr/>
                    <a:lstStyle/>
                    <a:p>
                      <a:pPr marL="0" marR="0">
                        <a:lnSpc>
                          <a:spcPct val="115000"/>
                        </a:lnSpc>
                        <a:spcBef>
                          <a:spcPts val="0"/>
                        </a:spcBef>
                        <a:spcAft>
                          <a:spcPts val="0"/>
                        </a:spcAft>
                      </a:pPr>
                      <a:r>
                        <a:rPr lang="en-US" sz="2500" b="0" dirty="0">
                          <a:effectLst/>
                          <a:latin typeface="Calibri" panose="020F0502020204030204" pitchFamily="34" charset="0"/>
                        </a:rPr>
                        <a:t>Montesquieu, </a:t>
                      </a:r>
                      <a:r>
                        <a:rPr lang="en-US" sz="2500" b="0" i="1" dirty="0">
                          <a:effectLst/>
                          <a:latin typeface="Calibri" panose="020F0502020204030204" pitchFamily="34" charset="0"/>
                        </a:rPr>
                        <a:t>Persian Letters</a:t>
                      </a:r>
                      <a:endParaRPr lang="en-US" sz="2500" b="0"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1721</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457367">
                <a:tc>
                  <a:txBody>
                    <a:bodyPr/>
                    <a:lstStyle/>
                    <a:p>
                      <a:pPr marL="0" marR="0">
                        <a:lnSpc>
                          <a:spcPct val="115000"/>
                        </a:lnSpc>
                        <a:spcBef>
                          <a:spcPts val="0"/>
                        </a:spcBef>
                        <a:spcAft>
                          <a:spcPts val="0"/>
                        </a:spcAft>
                      </a:pPr>
                      <a:r>
                        <a:rPr lang="en-US" sz="2500" b="0" i="0" dirty="0">
                          <a:effectLst/>
                          <a:latin typeface="Calibri" panose="020F0502020204030204" pitchFamily="34" charset="0"/>
                          <a:ea typeface="Calibri"/>
                          <a:cs typeface="Times New Roman"/>
                        </a:rPr>
                        <a:t>Voltaire, </a:t>
                      </a:r>
                      <a:r>
                        <a:rPr lang="en-US" sz="2500" b="0" i="1" dirty="0">
                          <a:effectLst/>
                          <a:latin typeface="Calibri" panose="020F0502020204030204" pitchFamily="34" charset="0"/>
                          <a:ea typeface="Calibri"/>
                          <a:cs typeface="Times New Roman"/>
                        </a:rPr>
                        <a:t>Philosophic Letters on the English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1733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65630540"/>
                  </a:ext>
                </a:extLst>
              </a:tr>
              <a:tr h="457367">
                <a:tc>
                  <a:txBody>
                    <a:bodyPr/>
                    <a:lstStyle/>
                    <a:p>
                      <a:pPr marL="0" marR="0">
                        <a:lnSpc>
                          <a:spcPct val="115000"/>
                        </a:lnSpc>
                        <a:spcBef>
                          <a:spcPts val="0"/>
                        </a:spcBef>
                        <a:spcAft>
                          <a:spcPts val="0"/>
                        </a:spcAft>
                      </a:pPr>
                      <a:r>
                        <a:rPr lang="en-US" sz="2500" b="0" i="0" dirty="0">
                          <a:effectLst/>
                          <a:latin typeface="Calibri" panose="020F0502020204030204" pitchFamily="34" charset="0"/>
                          <a:ea typeface="Calibri"/>
                          <a:cs typeface="Times New Roman"/>
                        </a:rPr>
                        <a:t>Hume, </a:t>
                      </a:r>
                      <a:r>
                        <a:rPr lang="en-US" sz="2500" b="0" i="1" dirty="0">
                          <a:effectLst/>
                          <a:latin typeface="Calibri" panose="020F0502020204030204" pitchFamily="34" charset="0"/>
                          <a:ea typeface="Calibri"/>
                          <a:cs typeface="Times New Roman"/>
                        </a:rPr>
                        <a:t>Treatise on Human Nature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1739</a:t>
                      </a:r>
                      <a:r>
                        <a:rPr lang="en-US" sz="2500" dirty="0">
                          <a:effectLst/>
                          <a:latin typeface="Calibri" panose="020F0502020204030204" pitchFamily="34" charset="0"/>
                        </a:rPr>
                        <a:t>–1740</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28892329"/>
                  </a:ext>
                </a:extLst>
              </a:tr>
              <a:tr h="457367">
                <a:tc>
                  <a:txBody>
                    <a:bodyPr/>
                    <a:lstStyle/>
                    <a:p>
                      <a:pPr marL="0" marR="0">
                        <a:lnSpc>
                          <a:spcPct val="115000"/>
                        </a:lnSpc>
                        <a:spcBef>
                          <a:spcPts val="0"/>
                        </a:spcBef>
                        <a:spcAft>
                          <a:spcPts val="0"/>
                        </a:spcAft>
                      </a:pPr>
                      <a:r>
                        <a:rPr lang="en-US" sz="2500" b="0" dirty="0">
                          <a:effectLst/>
                          <a:latin typeface="Calibri" panose="020F0502020204030204" pitchFamily="34" charset="0"/>
                        </a:rPr>
                        <a:t>Montesquieu, </a:t>
                      </a:r>
                      <a:r>
                        <a:rPr lang="en-US" sz="2500" b="0" i="1" dirty="0">
                          <a:effectLst/>
                          <a:latin typeface="Calibri" panose="020F0502020204030204" pitchFamily="34" charset="0"/>
                        </a:rPr>
                        <a:t>The Spirit of the Laws</a:t>
                      </a:r>
                      <a:endParaRPr lang="en-US" sz="2500" b="0"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1748</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57367">
                <a:tc>
                  <a:txBody>
                    <a:bodyPr/>
                    <a:lstStyle/>
                    <a:p>
                      <a:pPr marL="0" marR="0">
                        <a:lnSpc>
                          <a:spcPct val="115000"/>
                        </a:lnSpc>
                        <a:spcBef>
                          <a:spcPts val="0"/>
                        </a:spcBef>
                        <a:spcAft>
                          <a:spcPts val="0"/>
                        </a:spcAft>
                      </a:pPr>
                      <a:r>
                        <a:rPr lang="en-US" sz="2500" b="0" i="0" u="none" dirty="0">
                          <a:effectLst/>
                          <a:latin typeface="Calibri" panose="020F0502020204030204" pitchFamily="34" charset="0"/>
                          <a:ea typeface="Calibri"/>
                          <a:cs typeface="Times New Roman"/>
                        </a:rPr>
                        <a:t>Voltaire, </a:t>
                      </a:r>
                      <a:r>
                        <a:rPr lang="en-US" sz="2500" b="0" i="1" dirty="0">
                          <a:effectLst/>
                          <a:latin typeface="Calibri" panose="020F0502020204030204" pitchFamily="34" charset="0"/>
                          <a:ea typeface="Calibri"/>
                          <a:cs typeface="Times New Roman"/>
                        </a:rPr>
                        <a:t>The Age of Louis XIV</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1751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85232615"/>
                  </a:ext>
                </a:extLst>
              </a:tr>
              <a:tr h="457367">
                <a:tc>
                  <a:txBody>
                    <a:bodyPr/>
                    <a:lstStyle/>
                    <a:p>
                      <a:pPr marL="0" marR="0">
                        <a:lnSpc>
                          <a:spcPct val="115000"/>
                        </a:lnSpc>
                        <a:spcBef>
                          <a:spcPts val="0"/>
                        </a:spcBef>
                        <a:spcAft>
                          <a:spcPts val="0"/>
                        </a:spcAft>
                      </a:pPr>
                      <a:r>
                        <a:rPr lang="en-US" sz="2500" b="0" dirty="0">
                          <a:effectLst/>
                          <a:latin typeface="Calibri" panose="020F0502020204030204" pitchFamily="34" charset="0"/>
                        </a:rPr>
                        <a:t>Diderot, </a:t>
                      </a:r>
                      <a:r>
                        <a:rPr lang="en-US" sz="2500" b="0" i="1" dirty="0">
                          <a:effectLst/>
                          <a:latin typeface="Calibri" panose="020F0502020204030204" pitchFamily="34" charset="0"/>
                        </a:rPr>
                        <a:t>Encyclopedia</a:t>
                      </a:r>
                      <a:endParaRPr lang="en-US" sz="2500" b="0"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1751–1765</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57367">
                <a:tc>
                  <a:txBody>
                    <a:bodyPr/>
                    <a:lstStyle/>
                    <a:p>
                      <a:pPr marL="0" marR="0">
                        <a:lnSpc>
                          <a:spcPct val="115000"/>
                        </a:lnSpc>
                        <a:spcBef>
                          <a:spcPts val="0"/>
                        </a:spcBef>
                        <a:spcAft>
                          <a:spcPts val="0"/>
                        </a:spcAft>
                      </a:pPr>
                      <a:r>
                        <a:rPr lang="en-US" sz="2500" b="0" dirty="0">
                          <a:effectLst/>
                          <a:latin typeface="Calibri" panose="020F0502020204030204" pitchFamily="34" charset="0"/>
                        </a:rPr>
                        <a:t>Rousseau, </a:t>
                      </a:r>
                      <a:r>
                        <a:rPr lang="en-US" sz="2500" b="0" i="1" dirty="0">
                          <a:effectLst/>
                          <a:latin typeface="Calibri" panose="020F0502020204030204" pitchFamily="34" charset="0"/>
                        </a:rPr>
                        <a:t>The Social Contract; Émile</a:t>
                      </a:r>
                      <a:endParaRPr lang="en-US" sz="2500" b="0"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1762</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457367">
                <a:tc>
                  <a:txBody>
                    <a:bodyPr/>
                    <a:lstStyle/>
                    <a:p>
                      <a:pPr marL="0" marR="0">
                        <a:lnSpc>
                          <a:spcPct val="115000"/>
                        </a:lnSpc>
                        <a:spcBef>
                          <a:spcPts val="0"/>
                        </a:spcBef>
                        <a:spcAft>
                          <a:spcPts val="0"/>
                        </a:spcAft>
                      </a:pPr>
                      <a:r>
                        <a:rPr lang="en-US" sz="2500" b="0" dirty="0">
                          <a:effectLst/>
                          <a:latin typeface="Calibri" panose="020F0502020204030204" pitchFamily="34" charset="0"/>
                        </a:rPr>
                        <a:t>Voltaire, </a:t>
                      </a:r>
                      <a:r>
                        <a:rPr lang="en-US" sz="2500" b="0" i="1" dirty="0">
                          <a:effectLst/>
                          <a:latin typeface="Calibri" panose="020F0502020204030204" pitchFamily="34" charset="0"/>
                        </a:rPr>
                        <a:t>Treatise on Toleration</a:t>
                      </a:r>
                      <a:endParaRPr lang="en-US" sz="2500" b="0"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1763</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457367">
                <a:tc>
                  <a:txBody>
                    <a:bodyPr/>
                    <a:lstStyle/>
                    <a:p>
                      <a:pPr marL="0" marR="0">
                        <a:lnSpc>
                          <a:spcPct val="115000"/>
                        </a:lnSpc>
                        <a:spcBef>
                          <a:spcPts val="0"/>
                        </a:spcBef>
                        <a:spcAft>
                          <a:spcPts val="0"/>
                        </a:spcAft>
                      </a:pPr>
                      <a:r>
                        <a:rPr lang="en-US" sz="2500" b="0" dirty="0">
                          <a:effectLst/>
                          <a:latin typeface="Calibri" panose="020F0502020204030204" pitchFamily="34" charset="0"/>
                        </a:rPr>
                        <a:t>Beccaria, </a:t>
                      </a:r>
                      <a:r>
                        <a:rPr lang="en-US" sz="2500" b="0" i="1" dirty="0">
                          <a:effectLst/>
                          <a:latin typeface="Calibri" panose="020F0502020204030204" pitchFamily="34" charset="0"/>
                        </a:rPr>
                        <a:t>On Crimes and Punishments</a:t>
                      </a:r>
                      <a:endParaRPr lang="en-US" sz="2500" b="0"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1764</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458200" cy="381000"/>
          </a:xfrm>
        </p:spPr>
        <p:txBody>
          <a:bodyPr/>
          <a:lstStyle/>
          <a:p>
            <a:r>
              <a:rPr lang="en-US" kern="1200" dirty="0">
                <a:solidFill>
                  <a:srgbClr val="000000"/>
                </a:solidFill>
                <a:latin typeface="Calibri"/>
                <a:ea typeface="ＭＳ Ｐゴシック"/>
                <a:cs typeface="ＭＳ Ｐゴシック"/>
              </a:rPr>
              <a:t>CHRONOLOGY Works of the Philosophes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96893694"/>
              </p:ext>
            </p:extLst>
          </p:nvPr>
        </p:nvGraphicFramePr>
        <p:xfrm>
          <a:off x="838200" y="1676400"/>
          <a:ext cx="8153400" cy="3582068"/>
        </p:xfrm>
        <a:graphic>
          <a:graphicData uri="http://schemas.openxmlformats.org/drawingml/2006/table">
            <a:tbl>
              <a:tblPr firstRow="1" firstCol="1" bandRow="1">
                <a:tableStyleId>{5A111915-BE36-4E01-A7E5-04B1672EAD32}</a:tableStyleId>
              </a:tblPr>
              <a:tblGrid>
                <a:gridCol w="6133750">
                  <a:extLst>
                    <a:ext uri="{9D8B030D-6E8A-4147-A177-3AD203B41FA5}">
                      <a16:colId xmlns="" xmlns:a16="http://schemas.microsoft.com/office/drawing/2014/main" val="3705763599"/>
                    </a:ext>
                  </a:extLst>
                </a:gridCol>
                <a:gridCol w="2019650">
                  <a:extLst>
                    <a:ext uri="{9D8B030D-6E8A-4147-A177-3AD203B41FA5}">
                      <a16:colId xmlns="" xmlns:a16="http://schemas.microsoft.com/office/drawing/2014/main" val="2646557270"/>
                    </a:ext>
                  </a:extLst>
                </a:gridCol>
              </a:tblGrid>
              <a:tr h="457367">
                <a:tc>
                  <a:txBody>
                    <a:bodyPr/>
                    <a:lstStyle/>
                    <a:p>
                      <a:pPr marL="0" marR="0">
                        <a:lnSpc>
                          <a:spcPct val="115000"/>
                        </a:lnSpc>
                        <a:spcBef>
                          <a:spcPts val="0"/>
                        </a:spcBef>
                        <a:spcAft>
                          <a:spcPts val="0"/>
                        </a:spcAft>
                      </a:pPr>
                      <a:r>
                        <a:rPr lang="en-US" sz="2500" b="1" i="0" dirty="0">
                          <a:solidFill>
                            <a:schemeClr val="tx1"/>
                          </a:solidFill>
                          <a:effectLst/>
                          <a:latin typeface="Calibri" panose="020F0502020204030204" pitchFamily="34" charset="0"/>
                          <a:ea typeface="Calibri"/>
                          <a:cs typeface="Times New Roman"/>
                        </a:rPr>
                        <a:t>Work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b="1" i="0" dirty="0">
                          <a:solidFill>
                            <a:schemeClr val="tx1"/>
                          </a:solidFill>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200125356"/>
                  </a:ext>
                </a:extLst>
              </a:tr>
              <a:tr h="457367">
                <a:tc>
                  <a:txBody>
                    <a:bodyPr/>
                    <a:lstStyle/>
                    <a:p>
                      <a:pPr marL="0" marR="0">
                        <a:lnSpc>
                          <a:spcPct val="115000"/>
                        </a:lnSpc>
                        <a:spcBef>
                          <a:spcPts val="0"/>
                        </a:spcBef>
                        <a:spcAft>
                          <a:spcPts val="0"/>
                        </a:spcAft>
                      </a:pPr>
                      <a:r>
                        <a:rPr lang="en-US" sz="2500" b="0" i="0" dirty="0" err="1">
                          <a:solidFill>
                            <a:schemeClr val="tx1"/>
                          </a:solidFill>
                          <a:effectLst/>
                          <a:latin typeface="Calibri" panose="020F0502020204030204" pitchFamily="34" charset="0"/>
                          <a:ea typeface="Calibri"/>
                          <a:cs typeface="Times New Roman"/>
                        </a:rPr>
                        <a:t>Holbach</a:t>
                      </a:r>
                      <a:r>
                        <a:rPr lang="en-US" sz="2500" b="0" i="0" dirty="0">
                          <a:solidFill>
                            <a:schemeClr val="tx1"/>
                          </a:solidFill>
                          <a:effectLst/>
                          <a:latin typeface="Calibri" panose="020F0502020204030204" pitchFamily="34" charset="0"/>
                          <a:ea typeface="Calibri"/>
                          <a:cs typeface="Times New Roman"/>
                        </a:rPr>
                        <a:t>, </a:t>
                      </a:r>
                      <a:r>
                        <a:rPr lang="en-US" sz="2500" b="0" i="1" dirty="0">
                          <a:solidFill>
                            <a:schemeClr val="tx1"/>
                          </a:solidFill>
                          <a:effectLst/>
                          <a:latin typeface="Calibri" panose="020F0502020204030204" pitchFamily="34" charset="0"/>
                          <a:ea typeface="Calibri"/>
                          <a:cs typeface="Times New Roman"/>
                        </a:rPr>
                        <a:t>System of Nature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b="0" dirty="0">
                          <a:solidFill>
                            <a:schemeClr val="tx1"/>
                          </a:solidFill>
                          <a:effectLst/>
                          <a:latin typeface="Calibri" panose="020F0502020204030204" pitchFamily="34" charset="0"/>
                          <a:ea typeface="Calibri"/>
                          <a:cs typeface="Times New Roman"/>
                        </a:rPr>
                        <a:t>1770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38389170"/>
                  </a:ext>
                </a:extLst>
              </a:tr>
              <a:tr h="457367">
                <a:tc>
                  <a:txBody>
                    <a:bodyPr/>
                    <a:lstStyle/>
                    <a:p>
                      <a:pPr marL="0" marR="0">
                        <a:lnSpc>
                          <a:spcPct val="115000"/>
                        </a:lnSpc>
                        <a:spcBef>
                          <a:spcPts val="0"/>
                        </a:spcBef>
                        <a:spcAft>
                          <a:spcPts val="0"/>
                        </a:spcAft>
                      </a:pPr>
                      <a:r>
                        <a:rPr lang="en-US" sz="2500" b="0" dirty="0">
                          <a:effectLst/>
                          <a:latin typeface="Calibri" panose="020F0502020204030204" pitchFamily="34" charset="0"/>
                        </a:rPr>
                        <a:t>Smith, </a:t>
                      </a:r>
                      <a:r>
                        <a:rPr lang="en-US" sz="2500" b="0" i="1" dirty="0">
                          <a:effectLst/>
                          <a:latin typeface="Calibri" panose="020F0502020204030204" pitchFamily="34" charset="0"/>
                        </a:rPr>
                        <a:t>The Wealth of Nations</a:t>
                      </a:r>
                      <a:endParaRPr lang="en-US" sz="2500" b="0"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1776</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18917659"/>
                  </a:ext>
                </a:extLst>
              </a:tr>
              <a:tr h="457367">
                <a:tc>
                  <a:txBody>
                    <a:bodyPr/>
                    <a:lstStyle/>
                    <a:p>
                      <a:pPr marL="0" marR="0">
                        <a:lnSpc>
                          <a:spcPct val="115000"/>
                        </a:lnSpc>
                        <a:spcBef>
                          <a:spcPts val="0"/>
                        </a:spcBef>
                        <a:spcAft>
                          <a:spcPts val="0"/>
                        </a:spcAft>
                      </a:pPr>
                      <a:r>
                        <a:rPr lang="en-US" sz="2500" b="0" i="0" dirty="0">
                          <a:effectLst/>
                          <a:latin typeface="Calibri" panose="020F0502020204030204" pitchFamily="34" charset="0"/>
                          <a:ea typeface="Calibri"/>
                          <a:cs typeface="Times New Roman"/>
                        </a:rPr>
                        <a:t>Gibbon, </a:t>
                      </a:r>
                      <a:r>
                        <a:rPr lang="en-US" sz="2500" b="0" i="1" dirty="0">
                          <a:effectLst/>
                          <a:latin typeface="Calibri" panose="020F0502020204030204" pitchFamily="34" charset="0"/>
                          <a:ea typeface="Calibri"/>
                          <a:cs typeface="Times New Roman"/>
                        </a:rPr>
                        <a:t>The Decline and Fall of the Roman Empire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1776</a:t>
                      </a:r>
                      <a:r>
                        <a:rPr lang="en-US" sz="2500" dirty="0">
                          <a:effectLst/>
                          <a:latin typeface="Calibri" panose="020F0502020204030204" pitchFamily="34" charset="0"/>
                        </a:rPr>
                        <a:t>–1788</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18717404"/>
                  </a:ext>
                </a:extLst>
              </a:tr>
              <a:tr h="457367">
                <a:tc>
                  <a:txBody>
                    <a:bodyPr/>
                    <a:lstStyle/>
                    <a:p>
                      <a:pPr marL="0" marR="0">
                        <a:lnSpc>
                          <a:spcPct val="115000"/>
                        </a:lnSpc>
                        <a:spcBef>
                          <a:spcPts val="0"/>
                        </a:spcBef>
                        <a:spcAft>
                          <a:spcPts val="0"/>
                        </a:spcAft>
                      </a:pPr>
                      <a:r>
                        <a:rPr lang="en-US" sz="2500" b="0" dirty="0">
                          <a:effectLst/>
                          <a:latin typeface="Calibri" panose="020F0502020204030204" pitchFamily="34" charset="0"/>
                        </a:rPr>
                        <a:t>Wollstonecraft, </a:t>
                      </a:r>
                      <a:r>
                        <a:rPr lang="en-US" sz="2500" b="0" i="1" dirty="0">
                          <a:effectLst/>
                          <a:latin typeface="Calibri" panose="020F0502020204030204" pitchFamily="34" charset="0"/>
                        </a:rPr>
                        <a:t>Vindication of the Rights of Woman</a:t>
                      </a:r>
                      <a:endParaRPr lang="en-US" sz="2500" b="0"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1792</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39466129"/>
                  </a:ext>
                </a:extLst>
              </a:tr>
              <a:tr h="457367">
                <a:tc>
                  <a:txBody>
                    <a:bodyPr/>
                    <a:lstStyle/>
                    <a:p>
                      <a:pPr marL="0" marR="0">
                        <a:lnSpc>
                          <a:spcPct val="115000"/>
                        </a:lnSpc>
                        <a:spcBef>
                          <a:spcPts val="0"/>
                        </a:spcBef>
                        <a:spcAft>
                          <a:spcPts val="0"/>
                        </a:spcAft>
                      </a:pPr>
                      <a:r>
                        <a:rPr lang="en-US" sz="2500" b="0" i="0" dirty="0">
                          <a:effectLst/>
                          <a:latin typeface="Calibri" panose="020F0502020204030204" pitchFamily="34" charset="0"/>
                          <a:ea typeface="Calibri"/>
                          <a:cs typeface="Times New Roman"/>
                        </a:rPr>
                        <a:t>Condorcet, </a:t>
                      </a:r>
                      <a:r>
                        <a:rPr lang="en-US" sz="2500" b="0" i="1" dirty="0">
                          <a:effectLst/>
                          <a:latin typeface="Calibri" panose="020F0502020204030204" pitchFamily="34" charset="0"/>
                          <a:ea typeface="Calibri"/>
                          <a:cs typeface="Times New Roman"/>
                        </a:rPr>
                        <a:t>The Progress of the Human</a:t>
                      </a:r>
                      <a:r>
                        <a:rPr lang="en-US" sz="2500" b="0" i="1" baseline="0" dirty="0">
                          <a:effectLst/>
                          <a:latin typeface="Calibri" panose="020F0502020204030204" pitchFamily="34" charset="0"/>
                          <a:ea typeface="Calibri"/>
                          <a:cs typeface="Times New Roman"/>
                        </a:rPr>
                        <a:t> Mind</a:t>
                      </a:r>
                      <a:endParaRPr lang="en-US" sz="2500" b="0"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1794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29587942"/>
                  </a:ext>
                </a:extLst>
              </a:tr>
            </a:tbl>
          </a:graphicData>
        </a:graphic>
      </p:graphicFrame>
    </p:spTree>
    <p:extLst>
      <p:ext uri="{BB962C8B-B14F-4D97-AF65-F5344CB8AC3E}">
        <p14:creationId xmlns:p14="http://schemas.microsoft.com/office/powerpoint/2010/main" val="3743422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7620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Women and the Enlightenment </a:t>
            </a:r>
            <a:r>
              <a:rPr lang="en-US" sz="3000" kern="1200" dirty="0" smtClean="0">
                <a:solidFill>
                  <a:srgbClr val="000000"/>
                </a:solidFill>
                <a:latin typeface="Calibri"/>
                <a:ea typeface="ＭＳ Ｐゴシック"/>
                <a:cs typeface="ＭＳ Ｐゴシック"/>
              </a:rPr>
              <a:t>Salon</a:t>
            </a:r>
            <a:endParaRPr lang="en-US" dirty="0"/>
          </a:p>
        </p:txBody>
      </p:sp>
      <p:sp>
        <p:nvSpPr>
          <p:cNvPr id="276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p512</a:t>
            </a:r>
          </a:p>
        </p:txBody>
      </p:sp>
      <p:pic>
        <p:nvPicPr>
          <p:cNvPr id="276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7250" y="1143000"/>
            <a:ext cx="488950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2"/>
          <p:cNvSpPr>
            <a:spLocks noChangeArrowheads="1"/>
          </p:cNvSpPr>
          <p:nvPr/>
        </p:nvSpPr>
        <p:spPr bwMode="auto">
          <a:xfrm>
            <a:off x="1104900" y="553085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Madame Geoffrin is seen (third on the right) in her salon surrounded by philosophes in her home on the rue Saint-Honore.</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6858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Women and the Enlightenment </a:t>
            </a:r>
            <a:r>
              <a:rPr lang="en-US" sz="3000" kern="1200" dirty="0" smtClean="0">
                <a:solidFill>
                  <a:srgbClr val="000000"/>
                </a:solidFill>
                <a:latin typeface="Calibri"/>
                <a:ea typeface="ＭＳ Ｐゴシック"/>
                <a:cs typeface="ＭＳ Ｐゴシック"/>
              </a:rPr>
              <a:t>Salon</a:t>
            </a:r>
            <a:endParaRPr lang="en-US" dirty="0"/>
          </a:p>
        </p:txBody>
      </p:sp>
      <p:sp>
        <p:nvSpPr>
          <p:cNvPr id="296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p512</a:t>
            </a:r>
          </a:p>
        </p:txBody>
      </p:sp>
      <p:pic>
        <p:nvPicPr>
          <p:cNvPr id="297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1219200"/>
            <a:ext cx="29273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2"/>
          <p:cNvSpPr>
            <a:spLocks noChangeArrowheads="1"/>
          </p:cNvSpPr>
          <p:nvPr/>
        </p:nvSpPr>
        <p:spPr bwMode="auto">
          <a:xfrm>
            <a:off x="1104900" y="5181600"/>
            <a:ext cx="6934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Henriette Herz’s father was the first Jewish physician to</a:t>
            </a:r>
          </a:p>
          <a:p>
            <a:pPr>
              <a:spcBef>
                <a:spcPct val="0"/>
              </a:spcBef>
              <a:buClrTx/>
              <a:buSzTx/>
              <a:buFontTx/>
              <a:buNone/>
            </a:pPr>
            <a:r>
              <a:rPr lang="en-US" altLang="en-US" sz="2000">
                <a:solidFill>
                  <a:srgbClr val="333333"/>
                </a:solidFill>
                <a:latin typeface="Calibri" panose="020F0502020204030204" pitchFamily="34" charset="0"/>
              </a:rPr>
              <a:t>practice in Berlin. Herz was one of many notable wealthy women</a:t>
            </a:r>
          </a:p>
          <a:p>
            <a:pPr>
              <a:spcBef>
                <a:spcPct val="0"/>
              </a:spcBef>
              <a:buClrTx/>
              <a:buSzTx/>
              <a:buFontTx/>
              <a:buNone/>
            </a:pPr>
            <a:r>
              <a:rPr lang="en-US" altLang="en-US" sz="2000">
                <a:solidFill>
                  <a:srgbClr val="333333"/>
                </a:solidFill>
                <a:latin typeface="Calibri" panose="020F0502020204030204" pitchFamily="34" charset="0"/>
              </a:rPr>
              <a:t>from Jewish families who sponsored salons in Berlin and Vienna.</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Portrait of Madame </a:t>
            </a:r>
            <a:r>
              <a:rPr lang="en-US" sz="3000" kern="1200" dirty="0" err="1">
                <a:solidFill>
                  <a:srgbClr val="000000"/>
                </a:solidFill>
                <a:latin typeface="Calibri"/>
                <a:ea typeface="ＭＳ Ｐゴシック"/>
                <a:cs typeface="ＭＳ Ｐゴシック"/>
              </a:rPr>
              <a:t>Geoffrin</a:t>
            </a:r>
            <a:endParaRPr lang="en-US"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p499</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0888" y="762000"/>
            <a:ext cx="5102225"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a:spLocks noChangeArrowheads="1"/>
          </p:cNvSpPr>
          <p:nvPr/>
        </p:nvSpPr>
        <p:spPr bwMode="auto">
          <a:xfrm>
            <a:off x="838200" y="5257800"/>
            <a:ext cx="746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Marie-Thérèse de Geoffrin, the wife of a wealthy merchant, held sway</a:t>
            </a:r>
          </a:p>
          <a:p>
            <a:pPr>
              <a:spcBef>
                <a:spcPct val="0"/>
              </a:spcBef>
              <a:buClrTx/>
              <a:buSzTx/>
              <a:buFontTx/>
              <a:buNone/>
            </a:pPr>
            <a:r>
              <a:rPr lang="en-US" altLang="en-US" sz="2000">
                <a:latin typeface="Calibri" panose="020F0502020204030204" pitchFamily="34" charset="0"/>
              </a:rPr>
              <a:t>over gatherings that became the talk of France and even Europe.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8382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Women and the Enlightenment </a:t>
            </a:r>
            <a:r>
              <a:rPr lang="en-US" sz="3000" kern="1200" dirty="0" smtClean="0">
                <a:solidFill>
                  <a:srgbClr val="000000"/>
                </a:solidFill>
                <a:latin typeface="Calibri"/>
                <a:ea typeface="ＭＳ Ｐゴシック"/>
                <a:cs typeface="ＭＳ Ｐゴシック"/>
              </a:rPr>
              <a:t>Salon</a:t>
            </a:r>
            <a:endParaRPr lang="en-US" dirty="0"/>
          </a:p>
        </p:txBody>
      </p:sp>
      <p:sp>
        <p:nvSpPr>
          <p:cNvPr id="317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p512</a:t>
            </a:r>
          </a:p>
        </p:txBody>
      </p:sp>
      <p:pic>
        <p:nvPicPr>
          <p:cNvPr id="317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2100" y="1208088"/>
            <a:ext cx="3478213"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2"/>
          <p:cNvSpPr>
            <a:spLocks noChangeArrowheads="1"/>
          </p:cNvSpPr>
          <p:nvPr/>
        </p:nvSpPr>
        <p:spPr bwMode="auto">
          <a:xfrm>
            <a:off x="1104900" y="5410200"/>
            <a:ext cx="6934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Suzanne Necker was the wife of financier Jacques Necker and spent her days preparing for the evening discussions by reading and writing in her journal.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Culture and Society in the Enlightenment</a:t>
            </a:r>
          </a:p>
        </p:txBody>
      </p:sp>
      <p:sp>
        <p:nvSpPr>
          <p:cNvPr id="32770" name="Rectangle 12"/>
          <p:cNvSpPr>
            <a:spLocks noGrp="1" noChangeArrowheads="1"/>
          </p:cNvSpPr>
          <p:nvPr>
            <p:ph type="body" idx="1"/>
          </p:nvPr>
        </p:nvSpPr>
        <p:spPr>
          <a:xfrm>
            <a:off x="652463" y="1371600"/>
            <a:ext cx="8110537" cy="5410200"/>
          </a:xfrm>
        </p:spPr>
        <p:txBody>
          <a:bodyPr/>
          <a:lstStyle/>
          <a:p>
            <a:pPr eaLnBrk="1" hangingPunct="1">
              <a:lnSpc>
                <a:spcPct val="90000"/>
              </a:lnSpc>
              <a:defRPr/>
            </a:pPr>
            <a:r>
              <a:rPr lang="en-US" altLang="en-US" dirty="0">
                <a:latin typeface="Calibri" pitchFamily="34" charset="0"/>
                <a:ea typeface="ＭＳ Ｐゴシック" pitchFamily="34" charset="-128"/>
              </a:rPr>
              <a:t>Innovations in Art, Music, and Literature</a:t>
            </a:r>
          </a:p>
          <a:p>
            <a:pPr lvl="1" eaLnBrk="1" hangingPunct="1">
              <a:lnSpc>
                <a:spcPct val="90000"/>
              </a:lnSpc>
              <a:defRPr/>
            </a:pPr>
            <a:r>
              <a:rPr lang="en-US" altLang="en-US" dirty="0">
                <a:latin typeface="Calibri" pitchFamily="34" charset="0"/>
                <a:ea typeface="ＭＳ Ｐゴシック" pitchFamily="34" charset="-128"/>
              </a:rPr>
              <a:t>Rococo</a:t>
            </a:r>
          </a:p>
          <a:p>
            <a:pPr marL="1143000" lvl="1" eaLnBrk="1" hangingPunct="1">
              <a:lnSpc>
                <a:spcPct val="90000"/>
              </a:lnSpc>
              <a:defRPr/>
            </a:pPr>
            <a:r>
              <a:rPr lang="en-US" altLang="en-US" sz="2400" dirty="0">
                <a:latin typeface="Calibri" pitchFamily="34" charset="0"/>
                <a:ea typeface="ＭＳ Ｐゴシック" pitchFamily="34" charset="-128"/>
              </a:rPr>
              <a:t>Popularized by the Bourbons </a:t>
            </a:r>
          </a:p>
          <a:p>
            <a:pPr marL="1143000" lvl="1" eaLnBrk="1" hangingPunct="1">
              <a:lnSpc>
                <a:spcPct val="90000"/>
              </a:lnSpc>
              <a:defRPr/>
            </a:pPr>
            <a:r>
              <a:rPr lang="en-US" altLang="en-US" sz="2400" dirty="0">
                <a:latin typeface="Calibri" pitchFamily="34" charset="0"/>
                <a:ea typeface="ＭＳ Ｐゴシック" pitchFamily="34" charset="-128"/>
              </a:rPr>
              <a:t>Emphasized </a:t>
            </a:r>
            <a:r>
              <a:rPr lang="en-US" sz="2400" dirty="0">
                <a:latin typeface="Calibri" panose="020F0502020204030204" pitchFamily="34" charset="0"/>
              </a:rPr>
              <a:t>grace and gentle </a:t>
            </a:r>
            <a:r>
              <a:rPr lang="en-US" sz="2400" dirty="0" smtClean="0">
                <a:latin typeface="Calibri" panose="020F0502020204030204" pitchFamily="34" charset="0"/>
              </a:rPr>
              <a:t>action</a:t>
            </a:r>
            <a:endParaRPr lang="en-US" altLang="en-US" sz="2400" dirty="0" smtClean="0">
              <a:latin typeface="Calibri" panose="020F0502020204030204" pitchFamily="34" charset="0"/>
              <a:ea typeface="ＭＳ Ｐゴシック" pitchFamily="34" charset="-128"/>
            </a:endParaRPr>
          </a:p>
          <a:p>
            <a:pPr marL="1143000" lvl="1" eaLnBrk="1" hangingPunct="1">
              <a:lnSpc>
                <a:spcPct val="90000"/>
              </a:lnSpc>
              <a:defRPr/>
            </a:pPr>
            <a:r>
              <a:rPr lang="en-US" altLang="en-US" sz="2400" dirty="0" smtClean="0">
                <a:latin typeface="Calibri" panose="020F0502020204030204" pitchFamily="34" charset="0"/>
                <a:ea typeface="ＭＳ Ｐゴシック" pitchFamily="34" charset="-128"/>
              </a:rPr>
              <a:t>Subject: pursuit of pleasure, happiness, love</a:t>
            </a:r>
          </a:p>
          <a:p>
            <a:pPr marL="1143000" lvl="1" eaLnBrk="1" hangingPunct="1">
              <a:lnSpc>
                <a:spcPct val="90000"/>
              </a:lnSpc>
              <a:defRPr/>
            </a:pPr>
            <a:r>
              <a:rPr lang="en-US" altLang="en-US" sz="2400" dirty="0" smtClean="0">
                <a:latin typeface="Calibri" panose="020F0502020204030204" pitchFamily="34" charset="0"/>
                <a:ea typeface="ＭＳ Ｐゴシック" pitchFamily="34" charset="-128"/>
              </a:rPr>
              <a:t>Unlike Baroque, which was large, heavy, and majestic </a:t>
            </a:r>
            <a:r>
              <a:rPr lang="en-US" altLang="en-US" sz="2400" i="1" dirty="0" smtClean="0">
                <a:latin typeface="Calibri" panose="020F0502020204030204" pitchFamily="34" charset="0"/>
                <a:ea typeface="ＭＳ Ｐゴシック" pitchFamily="34" charset="-128"/>
              </a:rPr>
              <a:t>(and for kings), </a:t>
            </a:r>
            <a:r>
              <a:rPr lang="en-US" altLang="en-US" sz="2400" dirty="0" smtClean="0">
                <a:latin typeface="Calibri" panose="020F0502020204030204" pitchFamily="34" charset="0"/>
                <a:ea typeface="ＭＳ Ｐゴシック" pitchFamily="34" charset="-128"/>
              </a:rPr>
              <a:t>Rococo was light, charming, depicted life of leisure- it was the </a:t>
            </a:r>
            <a:r>
              <a:rPr lang="en-US" altLang="en-US" sz="2400" i="1" dirty="0" smtClean="0">
                <a:latin typeface="Calibri" panose="020F0502020204030204" pitchFamily="34" charset="0"/>
                <a:ea typeface="ＭＳ Ｐゴシック" pitchFamily="34" charset="-128"/>
              </a:rPr>
              <a:t>nobility.</a:t>
            </a:r>
          </a:p>
          <a:p>
            <a:pPr marL="1143000" lvl="1" eaLnBrk="1" hangingPunct="1">
              <a:lnSpc>
                <a:spcPct val="90000"/>
              </a:lnSpc>
              <a:defRPr/>
            </a:pPr>
            <a:r>
              <a:rPr lang="en-US" altLang="en-US" sz="2400" dirty="0" smtClean="0">
                <a:latin typeface="Calibri" panose="020F0502020204030204" pitchFamily="34" charset="0"/>
                <a:ea typeface="ＭＳ Ｐゴシック" pitchFamily="34" charset="-128"/>
              </a:rPr>
              <a:t>Often paired with Baroque architecture</a:t>
            </a:r>
            <a:endParaRPr lang="en-US" altLang="en-US" sz="2400" dirty="0">
              <a:latin typeface="Calibri" pitchFamily="34" charset="0"/>
              <a:ea typeface="ＭＳ Ｐゴシック" pitchFamily="34" charset="-128"/>
            </a:endParaRPr>
          </a:p>
          <a:p>
            <a:pPr lvl="2" eaLnBrk="1" hangingPunct="1">
              <a:lnSpc>
                <a:spcPct val="90000"/>
              </a:lnSpc>
              <a:defRPr/>
            </a:pPr>
            <a:r>
              <a:rPr lang="en-US" altLang="en-US" dirty="0">
                <a:latin typeface="Calibri" pitchFamily="34" charset="0"/>
                <a:ea typeface="ＭＳ Ｐゴシック" pitchFamily="34" charset="-128"/>
              </a:rPr>
              <a:t>Antoine Watteau (1684 – 1721)</a:t>
            </a:r>
          </a:p>
          <a:p>
            <a:pPr marL="1600200" lvl="2" eaLnBrk="1" hangingPunct="1">
              <a:lnSpc>
                <a:spcPct val="90000"/>
              </a:lnSpc>
              <a:defRPr/>
            </a:pPr>
            <a:r>
              <a:rPr lang="en-US" sz="2000" dirty="0">
                <a:latin typeface="Calibri" panose="020F0502020204030204" pitchFamily="34" charset="0"/>
              </a:rPr>
              <a:t>Lyrical view of aristocratic life</a:t>
            </a:r>
          </a:p>
          <a:p>
            <a:pPr marL="1600200" lvl="2" eaLnBrk="1" hangingPunct="1">
              <a:lnSpc>
                <a:spcPct val="90000"/>
              </a:lnSpc>
              <a:defRPr/>
            </a:pPr>
            <a:r>
              <a:rPr lang="en-US" altLang="en-US" sz="2000" dirty="0">
                <a:latin typeface="Calibri" pitchFamily="34" charset="0"/>
                <a:ea typeface="ＭＳ Ｐゴシック" pitchFamily="34" charset="-128"/>
              </a:rPr>
              <a:t>Fragility and transitory nature of pleasure, love, and life </a:t>
            </a:r>
            <a:endParaRPr lang="en-US" altLang="en-US" sz="2000" dirty="0" smtClean="0">
              <a:latin typeface="Calibri" pitchFamily="34" charset="0"/>
              <a:ea typeface="ＭＳ Ｐゴシック" pitchFamily="34" charset="-128"/>
            </a:endParaRPr>
          </a:p>
          <a:p>
            <a:pPr marL="800100" eaLnBrk="1" hangingPunct="1">
              <a:lnSpc>
                <a:spcPct val="90000"/>
              </a:lnSpc>
              <a:defRPr/>
            </a:pP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7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77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77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77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Antoine Watteau, Return from Cythera</a:t>
            </a:r>
            <a:endParaRPr lang="en-US" dirty="0"/>
          </a:p>
        </p:txBody>
      </p:sp>
      <p:sp>
        <p:nvSpPr>
          <p:cNvPr id="3481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p513</a:t>
            </a:r>
          </a:p>
        </p:txBody>
      </p:sp>
      <p:pic>
        <p:nvPicPr>
          <p:cNvPr id="348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6213" y="838200"/>
            <a:ext cx="6251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2"/>
          <p:cNvSpPr>
            <a:spLocks noChangeArrowheads="1"/>
          </p:cNvSpPr>
          <p:nvPr/>
        </p:nvSpPr>
        <p:spPr bwMode="auto">
          <a:xfrm>
            <a:off x="990600" y="5257800"/>
            <a:ext cx="7162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Antoine Watteau was one of the most gifted painters in eighteenth-century France. His portrayal of aristocratic life reveals a world of elegance, wealth, and pleasure.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6" name="Title 1"/>
          <p:cNvSpPr>
            <a:spLocks noGrp="1"/>
          </p:cNvSpPr>
          <p:nvPr>
            <p:ph type="title" idx="4294967295"/>
          </p:nvPr>
        </p:nvSpPr>
        <p:spPr>
          <a:xfrm>
            <a:off x="0" y="76200"/>
            <a:ext cx="9144000" cy="381000"/>
          </a:xfrm>
        </p:spPr>
        <p:txBody>
          <a:bodyPr/>
          <a:lstStyle/>
          <a:p>
            <a:r>
              <a:rPr lang="en-US" altLang="en-US" sz="3200" i="1" dirty="0">
                <a:latin typeface="Calibri" panose="020F0502020204030204" pitchFamily="34" charset="0"/>
                <a:ea typeface="ＭＳ Ｐゴシック" panose="020B0600070205080204" pitchFamily="34" charset="-128"/>
              </a:rPr>
              <a:t>The Swing</a:t>
            </a:r>
            <a:r>
              <a:rPr lang="en-US" altLang="en-US" sz="3200" dirty="0">
                <a:latin typeface="Calibri" panose="020F0502020204030204" pitchFamily="34" charset="0"/>
                <a:ea typeface="ＭＳ Ｐゴシック" panose="020B0600070205080204" pitchFamily="34" charset="-128"/>
              </a:rPr>
              <a:t>: Jean-</a:t>
            </a:r>
            <a:r>
              <a:rPr lang="en-US" altLang="en-US" sz="3200" dirty="0" err="1">
                <a:latin typeface="Calibri" panose="020F0502020204030204" pitchFamily="34" charset="0"/>
                <a:ea typeface="ＭＳ Ｐゴシック" panose="020B0600070205080204" pitchFamily="34" charset="-128"/>
              </a:rPr>
              <a:t>Honoré</a:t>
            </a:r>
            <a:r>
              <a:rPr lang="en-US" altLang="en-US" sz="3200" dirty="0">
                <a:latin typeface="Calibri" panose="020F0502020204030204" pitchFamily="34" charset="0"/>
                <a:ea typeface="ＭＳ Ｐゴシック" panose="020B0600070205080204" pitchFamily="34" charset="-128"/>
              </a:rPr>
              <a:t> Fragonard</a:t>
            </a:r>
            <a:endParaRPr lang="en-US" altLang="en-US" dirty="0">
              <a:latin typeface="Calibri" panose="020F0502020204030204" pitchFamily="34" charset="0"/>
              <a:ea typeface="ＭＳ Ｐゴシック" panose="020B0600070205080204" pitchFamily="34" charset="-128"/>
            </a:endParaRPr>
          </a:p>
        </p:txBody>
      </p:sp>
      <p:sp>
        <p:nvSpPr>
          <p:cNvPr id="389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p514</a:t>
            </a:r>
          </a:p>
        </p:txBody>
      </p:sp>
      <p:pic>
        <p:nvPicPr>
          <p:cNvPr id="389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762000"/>
            <a:ext cx="32480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1"/>
          <p:cNvSpPr>
            <a:spLocks noChangeArrowheads="1"/>
          </p:cNvSpPr>
          <p:nvPr/>
        </p:nvSpPr>
        <p:spPr bwMode="auto">
          <a:xfrm>
            <a:off x="1028700" y="5121275"/>
            <a:ext cx="708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Fragonard captured the frivolity and decadence of France’s aristocracy. In this painting, Fragonard portrays a young lady being pushed on a swing as her suitor sits below her.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5438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76200"/>
            <a:ext cx="8305800" cy="838200"/>
          </a:xfrm>
        </p:spPr>
        <p:txBody>
          <a:bodyPr/>
          <a:lstStyle/>
          <a:p>
            <a:r>
              <a:rPr lang="en-US" sz="3200" i="1" dirty="0" smtClean="0"/>
              <a:t>The Stolen Kiss</a:t>
            </a:r>
            <a:r>
              <a:rPr lang="en-US" sz="3200" dirty="0" smtClean="0"/>
              <a:t>: Jean-</a:t>
            </a:r>
            <a:r>
              <a:rPr lang="en-US" sz="3200" dirty="0" err="1" smtClean="0"/>
              <a:t>Honoré</a:t>
            </a:r>
            <a:r>
              <a:rPr lang="en-US" sz="3200" dirty="0" smtClean="0"/>
              <a:t> Fragonard</a:t>
            </a:r>
            <a:endParaRPr lang="en-US" sz="32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249893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914400"/>
          </a:xfrm>
        </p:spPr>
        <p:txBody>
          <a:bodyPr/>
          <a:lstStyle/>
          <a:p>
            <a:r>
              <a:rPr lang="en-US" sz="3600" i="1" dirty="0" smtClean="0"/>
              <a:t>Diana Returning from the Hunt</a:t>
            </a:r>
            <a:r>
              <a:rPr lang="en-US" sz="3600" dirty="0" smtClean="0"/>
              <a:t>: Francois Boucher (1729)</a:t>
            </a:r>
            <a:endParaRPr lang="en-US" sz="3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248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455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305800" cy="1066800"/>
          </a:xfrm>
        </p:spPr>
        <p:txBody>
          <a:bodyPr/>
          <a:lstStyle/>
          <a:p>
            <a:r>
              <a:rPr lang="en-US" sz="3600" i="1" dirty="0" smtClean="0"/>
              <a:t>St. Peter Attempting to Walk on Water</a:t>
            </a:r>
            <a:r>
              <a:rPr lang="en-US" sz="3600" dirty="0" smtClean="0"/>
              <a:t>: Francois Boucher (1766)</a:t>
            </a:r>
            <a:endParaRPr lang="en-US" sz="36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219200"/>
            <a:ext cx="3733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852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066800"/>
          </a:xfrm>
        </p:spPr>
        <p:txBody>
          <a:bodyPr/>
          <a:lstStyle/>
          <a:p>
            <a:r>
              <a:rPr lang="en-US" sz="3600" i="1" dirty="0" smtClean="0"/>
              <a:t>Dreaming Shepherdess</a:t>
            </a:r>
            <a:r>
              <a:rPr lang="en-US" sz="3600" dirty="0" smtClean="0"/>
              <a:t>:</a:t>
            </a:r>
            <a:br>
              <a:rPr lang="en-US" sz="3600" dirty="0" smtClean="0"/>
            </a:br>
            <a:r>
              <a:rPr lang="en-US" sz="3600" dirty="0" smtClean="0"/>
              <a:t>Francois Boucher (1763)</a:t>
            </a:r>
            <a:endParaRPr lang="en-US" sz="36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2116" y="1600200"/>
            <a:ext cx="403503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5165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534400" cy="914400"/>
          </a:xfrm>
        </p:spPr>
        <p:txBody>
          <a:bodyPr/>
          <a:lstStyle/>
          <a:p>
            <a:r>
              <a:rPr lang="en-US" sz="3600" i="1" dirty="0" smtClean="0"/>
              <a:t>Portrait of Madame du Pompadour</a:t>
            </a:r>
            <a:r>
              <a:rPr lang="en-US" sz="3600" dirty="0" smtClean="0"/>
              <a:t>:</a:t>
            </a:r>
            <a:br>
              <a:rPr lang="en-US" sz="3600" dirty="0" smtClean="0"/>
            </a:br>
            <a:r>
              <a:rPr lang="en-US" sz="3600" dirty="0" smtClean="0"/>
              <a:t>Francois Boucher (1756</a:t>
            </a:r>
            <a:r>
              <a:rPr lang="en-US" dirty="0" smtClean="0"/>
              <a:t>)</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4600" y="1219200"/>
            <a:ext cx="4153723"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81821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smtClean="0"/>
              <a:t>Culture and Art</a:t>
            </a:r>
            <a:endParaRPr lang="en-US" dirty="0"/>
          </a:p>
        </p:txBody>
      </p:sp>
      <p:sp>
        <p:nvSpPr>
          <p:cNvPr id="3" name="Content Placeholder 2"/>
          <p:cNvSpPr>
            <a:spLocks noGrp="1"/>
          </p:cNvSpPr>
          <p:nvPr>
            <p:ph idx="1"/>
          </p:nvPr>
        </p:nvSpPr>
        <p:spPr>
          <a:xfrm>
            <a:off x="652463" y="1066800"/>
            <a:ext cx="8034337" cy="5486400"/>
          </a:xfrm>
        </p:spPr>
        <p:txBody>
          <a:bodyPr/>
          <a:lstStyle/>
          <a:p>
            <a:pPr eaLnBrk="1" hangingPunct="1">
              <a:lnSpc>
                <a:spcPct val="90000"/>
              </a:lnSpc>
              <a:defRPr/>
            </a:pPr>
            <a:r>
              <a:rPr lang="en-US" altLang="en-US" dirty="0">
                <a:latin typeface="Calibri" pitchFamily="34" charset="0"/>
                <a:ea typeface="ＭＳ Ｐゴシック" pitchFamily="34" charset="-128"/>
              </a:rPr>
              <a:t>Baroque-Rococo architectural style</a:t>
            </a:r>
          </a:p>
          <a:p>
            <a:pPr lvl="1" eaLnBrk="1" hangingPunct="1">
              <a:lnSpc>
                <a:spcPct val="90000"/>
              </a:lnSpc>
              <a:defRPr/>
            </a:pPr>
            <a:r>
              <a:rPr lang="en-US" altLang="en-US" dirty="0">
                <a:latin typeface="Calibri" pitchFamily="34" charset="0"/>
                <a:ea typeface="ＭＳ Ｐゴシック" pitchFamily="34" charset="-128"/>
              </a:rPr>
              <a:t>Balthasar Neumann (1687 – 1753)</a:t>
            </a:r>
          </a:p>
          <a:p>
            <a:pPr lvl="1" eaLnBrk="1" hangingPunct="1">
              <a:lnSpc>
                <a:spcPct val="90000"/>
              </a:lnSpc>
              <a:defRPr/>
            </a:pPr>
            <a:r>
              <a:rPr lang="en-US" altLang="en-US" dirty="0">
                <a:latin typeface="Calibri" pitchFamily="34" charset="0"/>
                <a:ea typeface="ＭＳ Ｐゴシック" pitchFamily="34" charset="-128"/>
              </a:rPr>
              <a:t>Secular and spiritual interchangeable </a:t>
            </a:r>
          </a:p>
          <a:p>
            <a:pPr eaLnBrk="1" hangingPunct="1">
              <a:lnSpc>
                <a:spcPct val="90000"/>
              </a:lnSpc>
              <a:defRPr/>
            </a:pPr>
            <a:r>
              <a:rPr lang="en-US" altLang="en-US" dirty="0">
                <a:latin typeface="Calibri" pitchFamily="34" charset="0"/>
                <a:ea typeface="ＭＳ Ｐゴシック" pitchFamily="34" charset="-128"/>
              </a:rPr>
              <a:t>Continuing appeal of </a:t>
            </a:r>
            <a:r>
              <a:rPr lang="en-US" altLang="en-US" dirty="0" smtClean="0">
                <a:latin typeface="Calibri" pitchFamily="34" charset="0"/>
                <a:ea typeface="ＭＳ Ｐゴシック" pitchFamily="34" charset="-128"/>
              </a:rPr>
              <a:t>Neoclassicism</a:t>
            </a:r>
          </a:p>
          <a:p>
            <a:pPr lvl="1" eaLnBrk="1" hangingPunct="1">
              <a:lnSpc>
                <a:spcPct val="90000"/>
              </a:lnSpc>
              <a:defRPr/>
            </a:pPr>
            <a:r>
              <a:rPr lang="en-US" altLang="en-US" dirty="0" smtClean="0">
                <a:latin typeface="Calibri" pitchFamily="34" charset="0"/>
                <a:ea typeface="ＭＳ Ｐゴシック" pitchFamily="34" charset="-128"/>
              </a:rPr>
              <a:t>Rejection of Baroque and Rococo; return to simplicity and “clean lines” of the classics</a:t>
            </a:r>
          </a:p>
          <a:p>
            <a:pPr lvl="1" eaLnBrk="1" hangingPunct="1">
              <a:lnSpc>
                <a:spcPct val="90000"/>
              </a:lnSpc>
              <a:defRPr/>
            </a:pPr>
            <a:r>
              <a:rPr lang="en-US" altLang="en-US" dirty="0" smtClean="0">
                <a:latin typeface="Calibri" pitchFamily="34" charset="0"/>
                <a:ea typeface="ＭＳ Ｐゴシック" pitchFamily="34" charset="-128"/>
              </a:rPr>
              <a:t>Inspired by recent excavation of Pompeii.</a:t>
            </a:r>
          </a:p>
          <a:p>
            <a:pPr lvl="1" eaLnBrk="1" hangingPunct="1">
              <a:lnSpc>
                <a:spcPct val="90000"/>
              </a:lnSpc>
              <a:defRPr/>
            </a:pPr>
            <a:r>
              <a:rPr lang="en-US" altLang="en-US" dirty="0" smtClean="0">
                <a:latin typeface="Calibri" pitchFamily="34" charset="0"/>
                <a:ea typeface="ＭＳ Ｐゴシック" pitchFamily="34" charset="-128"/>
              </a:rPr>
              <a:t>Glorified the Roman republic and patriotic duty</a:t>
            </a:r>
          </a:p>
          <a:p>
            <a:pPr lvl="2" eaLnBrk="1" hangingPunct="1">
              <a:lnSpc>
                <a:spcPct val="90000"/>
              </a:lnSpc>
              <a:defRPr/>
            </a:pPr>
            <a:r>
              <a:rPr lang="en-US" altLang="en-US" dirty="0" smtClean="0">
                <a:latin typeface="Calibri" pitchFamily="34" charset="0"/>
                <a:ea typeface="ＭＳ Ｐゴシック" pitchFamily="34" charset="-128"/>
              </a:rPr>
              <a:t>The Roman Republic was seen as ideal “republic of reason”, hence the popularity of “new” or “Neo” classicism.</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Jacques-Louis David (1748 – 1825)</a:t>
            </a:r>
          </a:p>
          <a:p>
            <a:endParaRPr lang="en-US" dirty="0"/>
          </a:p>
        </p:txBody>
      </p:sp>
    </p:spTree>
    <p:extLst>
      <p:ext uri="{BB962C8B-B14F-4D97-AF65-F5344CB8AC3E}">
        <p14:creationId xmlns:p14="http://schemas.microsoft.com/office/powerpoint/2010/main" val="10650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t>
            </a:r>
            <a:r>
              <a:rPr lang="en-US" altLang="en-US" dirty="0" smtClean="0">
                <a:latin typeface="Calibri" panose="020F0502020204030204" pitchFamily="34" charset="0"/>
                <a:ea typeface="ＭＳ Ｐゴシック" panose="020B0600070205080204" pitchFamily="34" charset="-128"/>
              </a:rPr>
              <a:t>Enlightenment</a:t>
            </a:r>
            <a:endParaRPr lang="en-US" altLang="en-US" dirty="0">
              <a:latin typeface="Calibri" panose="020F0502020204030204" pitchFamily="34" charset="0"/>
              <a:ea typeface="ＭＳ Ｐゴシック" panose="020B0600070205080204" pitchFamily="34" charset="-128"/>
            </a:endParaRPr>
          </a:p>
        </p:txBody>
      </p:sp>
      <p:sp>
        <p:nvSpPr>
          <p:cNvPr id="7171" name="Rectangle 9"/>
          <p:cNvSpPr>
            <a:spLocks noGrp="1" noChangeArrowheads="1"/>
          </p:cNvSpPr>
          <p:nvPr>
            <p:ph type="body" idx="1"/>
          </p:nvPr>
        </p:nvSpPr>
        <p:spPr>
          <a:xfrm>
            <a:off x="685800" y="10668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The Paths to Enlightenment</a:t>
            </a:r>
          </a:p>
          <a:p>
            <a:pPr lvl="1" eaLnBrk="1" hangingPunct="1">
              <a:lnSpc>
                <a:spcPct val="90000"/>
              </a:lnSpc>
            </a:pPr>
            <a:r>
              <a:rPr lang="en-US" altLang="en-US">
                <a:latin typeface="Calibri" panose="020F0502020204030204" pitchFamily="34" charset="0"/>
                <a:ea typeface="ＭＳ Ｐゴシック" panose="020B0600070205080204" pitchFamily="34" charset="-128"/>
              </a:rPr>
              <a:t>“Dare to know”: Immanuel Kant (1724 – 1804)</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popularization of science</a:t>
            </a:r>
          </a:p>
          <a:p>
            <a:pPr lvl="2" eaLnBrk="1" hangingPunct="1">
              <a:lnSpc>
                <a:spcPct val="90000"/>
              </a:lnSpc>
            </a:pPr>
            <a:r>
              <a:rPr lang="en-US" altLang="en-US">
                <a:latin typeface="Calibri" panose="020F0502020204030204" pitchFamily="34" charset="0"/>
                <a:ea typeface="ＭＳ Ｐゴシック" panose="020B0600070205080204" pitchFamily="34" charset="-128"/>
              </a:rPr>
              <a:t>Bernard de Fontenelle (1657-1757), </a:t>
            </a:r>
            <a:r>
              <a:rPr lang="en-US" altLang="en-US" i="1">
                <a:latin typeface="Calibri" panose="020F0502020204030204" pitchFamily="34" charset="0"/>
                <a:ea typeface="ＭＳ Ｐゴシック" panose="020B0600070205080204" pitchFamily="34" charset="-128"/>
              </a:rPr>
              <a:t>Plurality of Worlds</a:t>
            </a:r>
          </a:p>
          <a:p>
            <a:pPr lvl="1" eaLnBrk="1" hangingPunct="1">
              <a:lnSpc>
                <a:spcPct val="90000"/>
              </a:lnSpc>
            </a:pPr>
            <a:r>
              <a:rPr lang="en-US" altLang="en-US">
                <a:latin typeface="Calibri" panose="020F0502020204030204" pitchFamily="34" charset="0"/>
                <a:ea typeface="ＭＳ Ｐゴシック" panose="020B0600070205080204" pitchFamily="34" charset="-128"/>
              </a:rPr>
              <a:t>A new skepticism</a:t>
            </a:r>
          </a:p>
          <a:p>
            <a:pPr lvl="2" eaLnBrk="1" hangingPunct="1">
              <a:lnSpc>
                <a:spcPct val="90000"/>
              </a:lnSpc>
            </a:pPr>
            <a:r>
              <a:rPr lang="en-US" altLang="en-US">
                <a:latin typeface="Calibri" panose="020F0502020204030204" pitchFamily="34" charset="0"/>
                <a:ea typeface="ＭＳ Ｐゴシック" panose="020B0600070205080204" pitchFamily="34" charset="-128"/>
              </a:rPr>
              <a:t>Pierre Bayle (1647 – 1706)</a:t>
            </a:r>
          </a:p>
          <a:p>
            <a:pPr lvl="3" eaLnBrk="1" hangingPunct="1">
              <a:lnSpc>
                <a:spcPct val="90000"/>
              </a:lnSpc>
            </a:pPr>
            <a:r>
              <a:rPr lang="en-US" altLang="en-US">
                <a:latin typeface="Calibri" panose="020F0502020204030204" pitchFamily="34" charset="0"/>
                <a:ea typeface="ＭＳ Ｐゴシック" panose="020B0600070205080204" pitchFamily="34" charset="-128"/>
              </a:rPr>
              <a:t>Skepticism about religion and growing secularization </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impact of travel literature</a:t>
            </a:r>
          </a:p>
          <a:p>
            <a:pPr lvl="2" eaLnBrk="1" hangingPunct="1">
              <a:lnSpc>
                <a:spcPct val="90000"/>
              </a:lnSpc>
            </a:pPr>
            <a:r>
              <a:rPr lang="en-US" altLang="en-US">
                <a:latin typeface="Calibri" panose="020F0502020204030204" pitchFamily="34" charset="0"/>
                <a:ea typeface="ＭＳ Ｐゴシック" panose="020B0600070205080204" pitchFamily="34" charset="-128"/>
              </a:rPr>
              <a:t>Captain James Cook</a:t>
            </a:r>
          </a:p>
          <a:p>
            <a:pPr lvl="2" eaLnBrk="1" hangingPunct="1">
              <a:lnSpc>
                <a:spcPct val="90000"/>
              </a:lnSpc>
            </a:pPr>
            <a:r>
              <a:rPr lang="en-US" altLang="en-US">
                <a:latin typeface="Calibri" panose="020F0502020204030204" pitchFamily="34" charset="0"/>
                <a:ea typeface="ＭＳ Ｐゴシック" panose="020B0600070205080204" pitchFamily="34" charset="-128"/>
              </a:rPr>
              <a:t>The “noble savage” and cultural relativism</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Legacy of Locke and Newton</a:t>
            </a:r>
          </a:p>
          <a:p>
            <a:pPr lvl="2" eaLnBrk="1" hangingPunct="1">
              <a:lnSpc>
                <a:spcPct val="90000"/>
              </a:lnSpc>
            </a:pPr>
            <a:r>
              <a:rPr lang="en-US" altLang="en-US">
                <a:latin typeface="Calibri" panose="020F0502020204030204" pitchFamily="34" charset="0"/>
                <a:ea typeface="ＭＳ Ｐゴシック" panose="020B0600070205080204" pitchFamily="34" charset="-128"/>
              </a:rPr>
              <a:t>Locke’s </a:t>
            </a:r>
            <a:r>
              <a:rPr lang="en-US" altLang="en-US" i="1">
                <a:latin typeface="Calibri" panose="020F0502020204030204" pitchFamily="34" charset="0"/>
                <a:ea typeface="ＭＳ Ｐゴシック" panose="020B0600070205080204" pitchFamily="34" charset="-128"/>
              </a:rPr>
              <a:t>Essay Concerning Human Understanding</a:t>
            </a:r>
            <a:r>
              <a:rPr lang="en-US" altLang="en-US">
                <a:latin typeface="Calibri" panose="020F0502020204030204" pitchFamily="34" charset="0"/>
                <a:ea typeface="ＭＳ Ｐゴシック" panose="020B0600070205080204" pitchFamily="34" charset="-128"/>
              </a:rPr>
              <a:t> </a:t>
            </a:r>
          </a:p>
          <a:p>
            <a:pPr lvl="2" eaLnBrk="1" hangingPunct="1">
              <a:lnSpc>
                <a:spcPct val="90000"/>
              </a:lnSpc>
              <a:buFontTx/>
              <a:buNone/>
            </a:pPr>
            <a:endParaRPr lang="en-US" altLang="en-US">
              <a:solidFill>
                <a:srgbClr val="FF0000"/>
              </a:solidFill>
              <a:latin typeface="Calibri" panose="020F0502020204030204" pitchFamily="34" charset="0"/>
              <a:ea typeface="ＭＳ Ｐゴシック" panose="020B0600070205080204"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Vierzehnheiligen, Interior View</a:t>
            </a:r>
            <a:endParaRPr lang="en-US" dirty="0"/>
          </a:p>
        </p:txBody>
      </p:sp>
      <p:sp>
        <p:nvSpPr>
          <p:cNvPr id="409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p514</a:t>
            </a:r>
          </a:p>
        </p:txBody>
      </p:sp>
      <p:pic>
        <p:nvPicPr>
          <p:cNvPr id="409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441960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2"/>
          <p:cNvSpPr>
            <a:spLocks noChangeArrowheads="1"/>
          </p:cNvSpPr>
          <p:nvPr/>
        </p:nvSpPr>
        <p:spPr bwMode="auto">
          <a:xfrm>
            <a:off x="1562100" y="5181600"/>
            <a:ext cx="601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Pictured here is the interior of the Vierzehnheiligen, the pilgrimage church designed by Balthasar Neumann.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238163" cy="5165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76400" y="154506"/>
            <a:ext cx="5780750" cy="461665"/>
          </a:xfrm>
          <a:prstGeom prst="rect">
            <a:avLst/>
          </a:prstGeom>
          <a:noFill/>
        </p:spPr>
        <p:txBody>
          <a:bodyPr wrap="none" rtlCol="0">
            <a:spAutoFit/>
          </a:bodyPr>
          <a:lstStyle/>
          <a:p>
            <a:r>
              <a:rPr lang="en-US" dirty="0" smtClean="0"/>
              <a:t>Basilica of </a:t>
            </a:r>
            <a:r>
              <a:rPr lang="en-US" dirty="0" err="1" smtClean="0"/>
              <a:t>Ottobeuren</a:t>
            </a:r>
            <a:r>
              <a:rPr lang="en-US" dirty="0" smtClean="0"/>
              <a:t>, Bavaria Germany</a:t>
            </a:r>
            <a:endParaRPr lang="en-US" dirty="0"/>
          </a:p>
        </p:txBody>
      </p:sp>
    </p:spTree>
    <p:extLst>
      <p:ext uri="{BB962C8B-B14F-4D97-AF65-F5344CB8AC3E}">
        <p14:creationId xmlns:p14="http://schemas.microsoft.com/office/powerpoint/2010/main" val="17106529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7267575"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09800" y="577755"/>
            <a:ext cx="5024004" cy="461665"/>
          </a:xfrm>
          <a:prstGeom prst="rect">
            <a:avLst/>
          </a:prstGeom>
          <a:noFill/>
        </p:spPr>
        <p:txBody>
          <a:bodyPr wrap="none" rtlCol="0">
            <a:spAutoFit/>
          </a:bodyPr>
          <a:lstStyle/>
          <a:p>
            <a:r>
              <a:rPr lang="en-US" dirty="0" smtClean="0"/>
              <a:t>The Queen’s Bedroom at Versailles</a:t>
            </a:r>
            <a:endParaRPr lang="en-US" dirty="0"/>
          </a:p>
        </p:txBody>
      </p:sp>
    </p:spTree>
    <p:extLst>
      <p:ext uri="{BB962C8B-B14F-4D97-AF65-F5344CB8AC3E}">
        <p14:creationId xmlns:p14="http://schemas.microsoft.com/office/powerpoint/2010/main" val="23926755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199" y="1295400"/>
            <a:ext cx="7196919" cy="531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78583" y="613054"/>
            <a:ext cx="4478149" cy="461665"/>
          </a:xfrm>
          <a:prstGeom prst="rect">
            <a:avLst/>
          </a:prstGeom>
          <a:noFill/>
        </p:spPr>
        <p:txBody>
          <a:bodyPr wrap="none" rtlCol="0">
            <a:spAutoFit/>
          </a:bodyPr>
          <a:lstStyle/>
          <a:p>
            <a:r>
              <a:rPr lang="en-US" dirty="0" smtClean="0"/>
              <a:t>The </a:t>
            </a:r>
            <a:r>
              <a:rPr lang="en-US" dirty="0" err="1" smtClean="0"/>
              <a:t>Trevi</a:t>
            </a:r>
            <a:r>
              <a:rPr lang="en-US" dirty="0" smtClean="0"/>
              <a:t> Fountain, Rome, Italy</a:t>
            </a:r>
            <a:endParaRPr lang="en-US" dirty="0"/>
          </a:p>
        </p:txBody>
      </p:sp>
    </p:spTree>
    <p:extLst>
      <p:ext uri="{BB962C8B-B14F-4D97-AF65-F5344CB8AC3E}">
        <p14:creationId xmlns:p14="http://schemas.microsoft.com/office/powerpoint/2010/main" val="33319418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Jacques-Louis David, Oath of the </a:t>
            </a:r>
            <a:r>
              <a:rPr lang="en-US" sz="3000" kern="1200" dirty="0" err="1">
                <a:solidFill>
                  <a:srgbClr val="000000"/>
                </a:solidFill>
                <a:latin typeface="Calibri"/>
                <a:ea typeface="ＭＳ Ｐゴシック"/>
                <a:cs typeface="ＭＳ Ｐゴシック"/>
              </a:rPr>
              <a:t>Horatii</a:t>
            </a:r>
            <a:endParaRPr lang="en-US" dirty="0"/>
          </a:p>
        </p:txBody>
      </p:sp>
      <p:sp>
        <p:nvSpPr>
          <p:cNvPr id="430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p515</a:t>
            </a:r>
          </a:p>
        </p:txBody>
      </p:sp>
      <p:pic>
        <p:nvPicPr>
          <p:cNvPr id="27653" name="Picture 2" descr="A painting shows a man holding three swords and three men taking a oath against the swords.  " title="Jacques-Louis David, Oath of the Horati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914400"/>
            <a:ext cx="56769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2"/>
          <p:cNvSpPr>
            <a:spLocks noChangeArrowheads="1"/>
          </p:cNvSpPr>
          <p:nvPr/>
        </p:nvSpPr>
        <p:spPr bwMode="auto">
          <a:xfrm>
            <a:off x="1409700" y="5410200"/>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Frenchman Jacques-Louis David was one of the most</a:t>
            </a:r>
          </a:p>
          <a:p>
            <a:pPr>
              <a:spcBef>
                <a:spcPct val="0"/>
              </a:spcBef>
              <a:buClrTx/>
              <a:buSzTx/>
              <a:buFontTx/>
              <a:buNone/>
            </a:pPr>
            <a:r>
              <a:rPr lang="en-US" altLang="en-US" sz="2000">
                <a:latin typeface="Calibri" panose="020F0502020204030204" pitchFamily="34" charset="0"/>
              </a:rPr>
              <a:t>famous Neoclassical artists of the late eighteenth century. </a:t>
            </a:r>
            <a:endParaRPr lang="en-US" altLang="en-US" sz="20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8576" y="1219200"/>
            <a:ext cx="71628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88576" y="431083"/>
            <a:ext cx="7443063" cy="461665"/>
          </a:xfrm>
          <a:prstGeom prst="rect">
            <a:avLst/>
          </a:prstGeom>
          <a:noFill/>
        </p:spPr>
        <p:txBody>
          <a:bodyPr wrap="none" rtlCol="0">
            <a:spAutoFit/>
          </a:bodyPr>
          <a:lstStyle/>
          <a:p>
            <a:r>
              <a:rPr lang="en-US" dirty="0" smtClean="0"/>
              <a:t>Jacques-Louis David; </a:t>
            </a:r>
            <a:r>
              <a:rPr lang="en-US" i="1" dirty="0" smtClean="0"/>
              <a:t>The Death of Socrates (1787)</a:t>
            </a:r>
            <a:endParaRPr lang="en-US" i="1" dirty="0"/>
          </a:p>
        </p:txBody>
      </p:sp>
    </p:spTree>
    <p:extLst>
      <p:ext uri="{BB962C8B-B14F-4D97-AF65-F5344CB8AC3E}">
        <p14:creationId xmlns:p14="http://schemas.microsoft.com/office/powerpoint/2010/main" val="4053744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305800" cy="381000"/>
          </a:xfrm>
        </p:spPr>
        <p:txBody>
          <a:bodyPr/>
          <a:lstStyle/>
          <a:p>
            <a:r>
              <a:rPr lang="en-US" dirty="0" smtClean="0"/>
              <a:t>Neoclassical Architecture</a:t>
            </a:r>
            <a:endParaRPr lang="en-US" dirty="0"/>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3276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05200"/>
            <a:ext cx="42291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48200" y="1676400"/>
            <a:ext cx="3845925" cy="1200329"/>
          </a:xfrm>
          <a:prstGeom prst="rect">
            <a:avLst/>
          </a:prstGeom>
          <a:noFill/>
        </p:spPr>
        <p:txBody>
          <a:bodyPr wrap="none" rtlCol="0">
            <a:spAutoFit/>
          </a:bodyPr>
          <a:lstStyle/>
          <a:p>
            <a:r>
              <a:rPr lang="en-US" dirty="0" smtClean="0"/>
              <a:t>The White House and U.S.</a:t>
            </a:r>
          </a:p>
          <a:p>
            <a:r>
              <a:rPr lang="en-US" dirty="0" smtClean="0"/>
              <a:t>Capitol Buildings- started</a:t>
            </a:r>
          </a:p>
          <a:p>
            <a:r>
              <a:rPr lang="en-US" dirty="0"/>
              <a:t>c</a:t>
            </a:r>
            <a:r>
              <a:rPr lang="en-US" dirty="0" smtClean="0"/>
              <a:t>onstruction in 1792.</a:t>
            </a:r>
            <a:endParaRPr lang="en-US" dirty="0"/>
          </a:p>
        </p:txBody>
      </p:sp>
    </p:spTree>
    <p:extLst>
      <p:ext uri="{BB962C8B-B14F-4D97-AF65-F5344CB8AC3E}">
        <p14:creationId xmlns:p14="http://schemas.microsoft.com/office/powerpoint/2010/main" val="3962760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685800" y="228600"/>
            <a:ext cx="8458200" cy="114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Innovations in Art, Music,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a:t>
            </a:r>
            <a:r>
              <a:rPr lang="en-US" altLang="en-US" dirty="0" smtClean="0">
                <a:latin typeface="Calibri" panose="020F0502020204030204" pitchFamily="34" charset="0"/>
                <a:ea typeface="ＭＳ Ｐゴシック" panose="020B0600070205080204" pitchFamily="34" charset="-128"/>
              </a:rPr>
              <a:t>Literature</a:t>
            </a:r>
            <a:endParaRPr lang="en-US" altLang="en-US" dirty="0">
              <a:latin typeface="Calibri" panose="020F0502020204030204" pitchFamily="34" charset="0"/>
              <a:ea typeface="ＭＳ Ｐゴシック" panose="020B0600070205080204" pitchFamily="34" charset="-128"/>
            </a:endParaRPr>
          </a:p>
        </p:txBody>
      </p:sp>
      <p:sp>
        <p:nvSpPr>
          <p:cNvPr id="36867" name="Rectangle 12"/>
          <p:cNvSpPr>
            <a:spLocks noGrp="1" noChangeArrowheads="1"/>
          </p:cNvSpPr>
          <p:nvPr>
            <p:ph type="body" idx="1"/>
          </p:nvPr>
        </p:nvSpPr>
        <p:spPr>
          <a:xfrm>
            <a:off x="685800" y="1752600"/>
            <a:ext cx="7769225" cy="44323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The Development of Music</a:t>
            </a:r>
          </a:p>
          <a:p>
            <a:pPr lvl="1" eaLnBrk="1" hangingPunct="1">
              <a:lnSpc>
                <a:spcPct val="90000"/>
              </a:lnSpc>
            </a:pPr>
            <a:r>
              <a:rPr lang="en-US" altLang="en-US">
                <a:latin typeface="Calibri" panose="020F0502020204030204" pitchFamily="34" charset="0"/>
                <a:ea typeface="ＭＳ Ｐゴシック" panose="020B0600070205080204" pitchFamily="34" charset="-128"/>
              </a:rPr>
              <a:t>Domination of Baroque style (1600 – 1750)</a:t>
            </a:r>
          </a:p>
          <a:p>
            <a:pPr lvl="2" eaLnBrk="1" hangingPunct="1">
              <a:lnSpc>
                <a:spcPct val="90000"/>
              </a:lnSpc>
            </a:pPr>
            <a:r>
              <a:rPr lang="en-US" altLang="en-US">
                <a:latin typeface="Calibri" panose="020F0502020204030204" pitchFamily="34" charset="0"/>
                <a:ea typeface="ＭＳ Ｐゴシック" panose="020B0600070205080204" pitchFamily="34" charset="-128"/>
              </a:rPr>
              <a:t>Johann Sebastian Bach (1685 – 1750)</a:t>
            </a:r>
          </a:p>
          <a:p>
            <a:pPr lvl="2" eaLnBrk="1" hangingPunct="1">
              <a:lnSpc>
                <a:spcPct val="90000"/>
              </a:lnSpc>
            </a:pPr>
            <a:r>
              <a:rPr lang="en-US" altLang="en-US">
                <a:latin typeface="Calibri" panose="020F0502020204030204" pitchFamily="34" charset="0"/>
                <a:ea typeface="ＭＳ Ｐゴシック" panose="020B0600070205080204" pitchFamily="34" charset="-128"/>
              </a:rPr>
              <a:t>George Frederick Handel (1685 – 1759)</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classical era (1750 – 1830)</a:t>
            </a:r>
          </a:p>
          <a:p>
            <a:pPr lvl="2" eaLnBrk="1" hangingPunct="1">
              <a:lnSpc>
                <a:spcPct val="90000"/>
              </a:lnSpc>
            </a:pPr>
            <a:r>
              <a:rPr lang="en-US" altLang="en-US">
                <a:latin typeface="Calibri" panose="020F0502020204030204" pitchFamily="34" charset="0"/>
                <a:ea typeface="ＭＳ Ｐゴシック" panose="020B0600070205080204" pitchFamily="34" charset="-128"/>
              </a:rPr>
              <a:t>Franz Joseph Haydn (1756 – 1809)</a:t>
            </a:r>
          </a:p>
          <a:p>
            <a:pPr lvl="2" eaLnBrk="1" hangingPunct="1">
              <a:lnSpc>
                <a:spcPct val="90000"/>
              </a:lnSpc>
            </a:pPr>
            <a:r>
              <a:rPr lang="en-US" altLang="en-US">
                <a:latin typeface="Calibri" panose="020F0502020204030204" pitchFamily="34" charset="0"/>
                <a:ea typeface="ＭＳ Ｐゴシック" panose="020B0600070205080204" pitchFamily="34" charset="-128"/>
              </a:rPr>
              <a:t>Wolfgang Amadeus Mozart (1756 – 1791)</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690563" y="152400"/>
            <a:ext cx="8453437" cy="114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Innovations in Art, Music,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a:t>
            </a:r>
            <a:r>
              <a:rPr lang="en-US" altLang="en-US" dirty="0" smtClean="0">
                <a:latin typeface="Calibri" panose="020F0502020204030204" pitchFamily="34" charset="0"/>
                <a:ea typeface="ＭＳ Ｐゴシック" panose="020B0600070205080204" pitchFamily="34" charset="-128"/>
              </a:rPr>
              <a:t>Literature</a:t>
            </a:r>
            <a:endParaRPr lang="en-US" altLang="en-US" dirty="0">
              <a:latin typeface="Calibri" panose="020F0502020204030204" pitchFamily="34" charset="0"/>
              <a:ea typeface="ＭＳ Ｐゴシック" panose="020B0600070205080204" pitchFamily="34" charset="-128"/>
            </a:endParaRPr>
          </a:p>
        </p:txBody>
      </p:sp>
      <p:sp>
        <p:nvSpPr>
          <p:cNvPr id="37891" name="Rectangle 12"/>
          <p:cNvSpPr>
            <a:spLocks noGrp="1" noChangeArrowheads="1"/>
          </p:cNvSpPr>
          <p:nvPr>
            <p:ph type="body" idx="1"/>
          </p:nvPr>
        </p:nvSpPr>
        <p:spPr>
          <a:xfrm>
            <a:off x="685800" y="1295400"/>
            <a:ext cx="7769225" cy="44323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The Development of the Novel</a:t>
            </a:r>
          </a:p>
          <a:p>
            <a:pPr lvl="1" eaLnBrk="1" hangingPunct="1"/>
            <a:r>
              <a:rPr lang="en-US" altLang="en-US">
                <a:latin typeface="Calibri" panose="020F0502020204030204" pitchFamily="34" charset="0"/>
                <a:ea typeface="ＭＳ Ｐゴシック" panose="020B0600070205080204" pitchFamily="34" charset="-128"/>
              </a:rPr>
              <a:t>The emergence of the modern novel</a:t>
            </a:r>
          </a:p>
          <a:p>
            <a:pPr lvl="2" eaLnBrk="1" hangingPunct="1"/>
            <a:r>
              <a:rPr lang="en-US" altLang="en-US">
                <a:latin typeface="Calibri" panose="020F0502020204030204" pitchFamily="34" charset="0"/>
                <a:ea typeface="ＭＳ Ｐゴシック" panose="020B0600070205080204" pitchFamily="34" charset="-128"/>
              </a:rPr>
              <a:t>Literary experimentation</a:t>
            </a:r>
          </a:p>
          <a:p>
            <a:pPr lvl="2" eaLnBrk="1" hangingPunct="1"/>
            <a:r>
              <a:rPr lang="en-US" altLang="en-US">
                <a:latin typeface="Calibri" panose="020F0502020204030204" pitchFamily="34" charset="0"/>
                <a:ea typeface="ＭＳ Ｐゴシック" panose="020B0600070205080204" pitchFamily="34" charset="-128"/>
              </a:rPr>
              <a:t>Samuel Richardson (1689 – 1761)</a:t>
            </a:r>
          </a:p>
          <a:p>
            <a:pPr lvl="3" eaLnBrk="1" hangingPunct="1"/>
            <a:r>
              <a:rPr lang="en-US" altLang="en-US" i="1">
                <a:latin typeface="Calibri" panose="020F0502020204030204" pitchFamily="34" charset="0"/>
                <a:ea typeface="ＭＳ Ｐゴシック" panose="020B0600070205080204" pitchFamily="34" charset="-128"/>
              </a:rPr>
              <a:t>Virtue Rewarded</a:t>
            </a:r>
          </a:p>
          <a:p>
            <a:pPr lvl="2" eaLnBrk="1" hangingPunct="1"/>
            <a:r>
              <a:rPr lang="en-US" altLang="en-US">
                <a:latin typeface="Calibri" panose="020F0502020204030204" pitchFamily="34" charset="0"/>
                <a:ea typeface="ＭＳ Ｐゴシック" panose="020B0600070205080204" pitchFamily="34" charset="-128"/>
              </a:rPr>
              <a:t>Henry Fielding (1707 – 1754)</a:t>
            </a:r>
          </a:p>
          <a:p>
            <a:pPr lvl="3" eaLnBrk="1" hangingPunct="1"/>
            <a:r>
              <a:rPr lang="en-US" altLang="en-US" i="1">
                <a:latin typeface="Calibri" panose="020F0502020204030204" pitchFamily="34" charset="0"/>
                <a:ea typeface="ＭＳ Ｐゴシック" panose="020B0600070205080204" pitchFamily="34" charset="-128"/>
              </a:rPr>
              <a:t>The History of Tom Jones</a:t>
            </a:r>
          </a:p>
          <a:p>
            <a:pPr eaLnBrk="1" hangingPunct="1"/>
            <a:r>
              <a:rPr lang="en-US" altLang="en-US">
                <a:latin typeface="Calibri" panose="020F0502020204030204" pitchFamily="34" charset="0"/>
                <a:ea typeface="ＭＳ Ｐゴシック" panose="020B0600070205080204" pitchFamily="34" charset="-128"/>
              </a:rPr>
              <a:t>The Writing of History</a:t>
            </a:r>
          </a:p>
          <a:p>
            <a:pPr lvl="1" eaLnBrk="1" hangingPunct="1"/>
            <a:r>
              <a:rPr lang="en-US" altLang="en-US">
                <a:latin typeface="Calibri" panose="020F0502020204030204" pitchFamily="34" charset="0"/>
                <a:ea typeface="ＭＳ Ｐゴシック" panose="020B0600070205080204" pitchFamily="34" charset="-128"/>
              </a:rPr>
              <a:t>Broadening the scope of history</a:t>
            </a:r>
          </a:p>
          <a:p>
            <a:pPr lvl="2" eaLnBrk="1" hangingPunct="1"/>
            <a:r>
              <a:rPr lang="en-US" altLang="en-US">
                <a:latin typeface="Calibri" panose="020F0502020204030204" pitchFamily="34" charset="0"/>
                <a:ea typeface="ＭＳ Ｐゴシック" panose="020B0600070205080204" pitchFamily="34" charset="-128"/>
              </a:rPr>
              <a:t>Voltaire’s </a:t>
            </a:r>
            <a:r>
              <a:rPr lang="en-US" altLang="en-US" i="1">
                <a:latin typeface="Calibri" panose="020F0502020204030204" pitchFamily="34" charset="0"/>
                <a:ea typeface="ＭＳ Ｐゴシック" panose="020B0600070205080204" pitchFamily="34" charset="-128"/>
              </a:rPr>
              <a:t>Age of Louis XIV</a:t>
            </a:r>
          </a:p>
          <a:p>
            <a:pPr lvl="2" eaLnBrk="1" hangingPunct="1"/>
            <a:r>
              <a:rPr lang="en-US" altLang="en-US">
                <a:latin typeface="Calibri" panose="020F0502020204030204" pitchFamily="34" charset="0"/>
                <a:ea typeface="ＭＳ Ｐゴシック" panose="020B0600070205080204" pitchFamily="34" charset="-128"/>
              </a:rPr>
              <a:t>Edward Gibbon (1737 – 1794)</a:t>
            </a:r>
          </a:p>
          <a:p>
            <a:pPr lvl="3" eaLnBrk="1" hangingPunct="1"/>
            <a:r>
              <a:rPr lang="en-US" altLang="en-US" i="1">
                <a:latin typeface="Calibri" panose="020F0502020204030204" pitchFamily="34" charset="0"/>
                <a:ea typeface="ＭＳ Ｐゴシック" panose="020B0600070205080204" pitchFamily="34" charset="-128"/>
              </a:rPr>
              <a:t>Decline and Fall of the Roman Empire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Film &amp; History: </a:t>
            </a:r>
            <a:r>
              <a:rPr lang="en-US" sz="3000" i="1" kern="1200" dirty="0">
                <a:solidFill>
                  <a:srgbClr val="000000"/>
                </a:solidFill>
                <a:latin typeface="Calibri"/>
                <a:ea typeface="ＭＳ Ｐゴシック"/>
                <a:cs typeface="ＭＳ Ｐゴシック"/>
              </a:rPr>
              <a:t>Amadeus </a:t>
            </a:r>
            <a:endParaRPr lang="en-US" sz="3000" i="1" dirty="0"/>
          </a:p>
        </p:txBody>
      </p:sp>
      <p:sp>
        <p:nvSpPr>
          <p:cNvPr id="450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p515</a:t>
            </a:r>
          </a:p>
        </p:txBody>
      </p:sp>
      <p:pic>
        <p:nvPicPr>
          <p:cNvPr id="29701" name="Picture 2" descr="Still from the movie Amadeus." title="Film &amp; History: Amadeu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6138" y="1524000"/>
            <a:ext cx="49117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2"/>
          <p:cNvSpPr>
            <a:spLocks noChangeArrowheads="1"/>
          </p:cNvSpPr>
          <p:nvPr/>
        </p:nvSpPr>
        <p:spPr bwMode="auto">
          <a:xfrm>
            <a:off x="1323975" y="4495800"/>
            <a:ext cx="649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Mozart (Tom Hulce) meets with Salieri (F. Murray Abraham).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2600" kern="1200" dirty="0">
                <a:solidFill>
                  <a:srgbClr val="000000"/>
                </a:solidFill>
                <a:latin typeface="Calibri"/>
                <a:ea typeface="ＭＳ Ｐゴシック"/>
                <a:cs typeface="ＭＳ Ｐゴシック"/>
              </a:rPr>
              <a:t>The Popularization of Science in the Age of the Enlightenment</a:t>
            </a:r>
            <a:endParaRPr lang="en-US" dirty="0"/>
          </a:p>
        </p:txBody>
      </p:sp>
      <p:sp>
        <p:nvSpPr>
          <p:cNvPr id="81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p501</a:t>
            </a: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914400"/>
            <a:ext cx="7061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1104900" y="541020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During the Enlightenment, the ideas of the Scientific Revolution were spread and popularized in a variety of ways.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a:xfrm>
            <a:off x="690563" y="-152400"/>
            <a:ext cx="8453437" cy="1524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High Culture of the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Eighteenth Century</a:t>
            </a:r>
          </a:p>
        </p:txBody>
      </p:sp>
      <p:sp>
        <p:nvSpPr>
          <p:cNvPr id="47107" name="Rectangle 9"/>
          <p:cNvSpPr>
            <a:spLocks noGrp="1" noChangeArrowheads="1"/>
          </p:cNvSpPr>
          <p:nvPr>
            <p:ph type="body" idx="1"/>
          </p:nvPr>
        </p:nvSpPr>
        <p:spPr>
          <a:xfrm>
            <a:off x="685800" y="1143000"/>
            <a:ext cx="7769225" cy="5715000"/>
          </a:xfrm>
        </p:spPr>
        <p:txBody>
          <a:bodyPr/>
          <a:lstStyle/>
          <a:p>
            <a:pPr eaLnBrk="1" hangingPunct="1"/>
            <a:r>
              <a:rPr lang="en-US" altLang="en-US">
                <a:latin typeface="Calibri" panose="020F0502020204030204" pitchFamily="34" charset="0"/>
                <a:ea typeface="ＭＳ Ｐゴシック" panose="020B0600070205080204" pitchFamily="34" charset="-128"/>
              </a:rPr>
              <a:t>Characteristics</a:t>
            </a:r>
          </a:p>
          <a:p>
            <a:pPr lvl="1" eaLnBrk="1" hangingPunct="1"/>
            <a:r>
              <a:rPr lang="en-US" altLang="en-US">
                <a:latin typeface="Calibri" panose="020F0502020204030204" pitchFamily="34" charset="0"/>
                <a:ea typeface="ＭＳ Ｐゴシック" panose="020B0600070205080204" pitchFamily="34" charset="-128"/>
              </a:rPr>
              <a:t>Increased readership and publishing</a:t>
            </a:r>
          </a:p>
          <a:p>
            <a:pPr lvl="1" eaLnBrk="1" hangingPunct="1"/>
            <a:r>
              <a:rPr lang="en-US" altLang="en-US">
                <a:latin typeface="Calibri" panose="020F0502020204030204" pitchFamily="34" charset="0"/>
                <a:ea typeface="ＭＳ Ｐゴシック" panose="020B0600070205080204" pitchFamily="34" charset="-128"/>
              </a:rPr>
              <a:t>Development of magazines and newspapers for the general public</a:t>
            </a:r>
          </a:p>
          <a:p>
            <a:pPr lvl="2" eaLnBrk="1" hangingPunct="1"/>
            <a:r>
              <a:rPr lang="en-US" altLang="en-US">
                <a:latin typeface="Calibri" panose="020F0502020204030204" pitchFamily="34" charset="0"/>
                <a:ea typeface="ＭＳ Ｐゴシック" panose="020B0600070205080204" pitchFamily="34" charset="-128"/>
              </a:rPr>
              <a:t>Joseph Addison and Richard Steele’s </a:t>
            </a:r>
            <a:r>
              <a:rPr lang="en-US" altLang="en-US" i="1">
                <a:latin typeface="Calibri" panose="020F0502020204030204" pitchFamily="34" charset="0"/>
                <a:ea typeface="ＭＳ Ｐゴシック" panose="020B0600070205080204" pitchFamily="34" charset="-128"/>
              </a:rPr>
              <a:t>Spectator</a:t>
            </a:r>
          </a:p>
          <a:p>
            <a:pPr lvl="2" eaLnBrk="1" hangingPunct="1"/>
            <a:r>
              <a:rPr lang="en-US" altLang="en-US" i="1">
                <a:latin typeface="Calibri" panose="020F0502020204030204" pitchFamily="34" charset="0"/>
                <a:ea typeface="ＭＳ Ｐゴシック" panose="020B0600070205080204" pitchFamily="34" charset="-128"/>
              </a:rPr>
              <a:t>Female Spectator</a:t>
            </a:r>
          </a:p>
          <a:p>
            <a:pPr lvl="2" eaLnBrk="1" hangingPunct="1"/>
            <a:r>
              <a:rPr lang="en-US" altLang="en-US">
                <a:latin typeface="Calibri" panose="020F0502020204030204" pitchFamily="34" charset="0"/>
                <a:ea typeface="ＭＳ Ｐゴシック" panose="020B0600070205080204" pitchFamily="34" charset="-128"/>
              </a:rPr>
              <a:t>Daily newspapers</a:t>
            </a:r>
          </a:p>
          <a:p>
            <a:pPr lvl="2" eaLnBrk="1" hangingPunct="1"/>
            <a:r>
              <a:rPr lang="en-US" altLang="en-US">
                <a:latin typeface="Calibri" panose="020F0502020204030204" pitchFamily="34" charset="0"/>
                <a:ea typeface="ＭＳ Ｐゴシック" panose="020B0600070205080204" pitchFamily="34" charset="-128"/>
              </a:rPr>
              <a:t>Coffeehouses </a:t>
            </a:r>
          </a:p>
          <a:p>
            <a:pPr eaLnBrk="1" hangingPunct="1"/>
            <a:r>
              <a:rPr lang="en-US" altLang="en-US">
                <a:latin typeface="Calibri" panose="020F0502020204030204" pitchFamily="34" charset="0"/>
                <a:ea typeface="ＭＳ Ｐゴシック" panose="020B0600070205080204" pitchFamily="34" charset="-128"/>
              </a:rPr>
              <a:t>Education and Universities</a:t>
            </a:r>
          </a:p>
          <a:p>
            <a:pPr lvl="1" eaLnBrk="1" hangingPunct="1"/>
            <a:r>
              <a:rPr lang="en-US" altLang="en-US">
                <a:latin typeface="Calibri" panose="020F0502020204030204" pitchFamily="34" charset="0"/>
                <a:ea typeface="ＭＳ Ｐゴシック" panose="020B0600070205080204" pitchFamily="34" charset="-128"/>
              </a:rPr>
              <a:t>Perpetuated class hierarchy of Europe</a:t>
            </a:r>
          </a:p>
          <a:p>
            <a:pPr lvl="2" eaLnBrk="1" hangingPunct="1"/>
            <a:r>
              <a:rPr lang="en-US" altLang="en-US">
                <a:latin typeface="Calibri" panose="020F0502020204030204" pitchFamily="34" charset="0"/>
                <a:ea typeface="ＭＳ Ｐゴシック" panose="020B0600070205080204" pitchFamily="34" charset="-128"/>
              </a:rPr>
              <a:t>Concentration on the classics</a:t>
            </a:r>
          </a:p>
          <a:p>
            <a:pPr lvl="2" eaLnBrk="1" hangingPunct="1"/>
            <a:r>
              <a:rPr lang="en-US" altLang="en-US">
                <a:latin typeface="Calibri" panose="020F0502020204030204" pitchFamily="34" charset="0"/>
                <a:ea typeface="ＭＳ Ｐゴシック" panose="020B0600070205080204" pitchFamily="34" charset="-128"/>
              </a:rPr>
              <a:t>New middle class education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 London Coffeehouse</a:t>
            </a:r>
            <a:endParaRPr lang="en-US" dirty="0"/>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p517</a:t>
            </a:r>
          </a:p>
        </p:txBody>
      </p:sp>
      <p:pic>
        <p:nvPicPr>
          <p:cNvPr id="481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838200"/>
            <a:ext cx="547370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2"/>
          <p:cNvSpPr>
            <a:spLocks noChangeArrowheads="1"/>
          </p:cNvSpPr>
          <p:nvPr/>
        </p:nvSpPr>
        <p:spPr bwMode="auto">
          <a:xfrm>
            <a:off x="1189038" y="5410200"/>
            <a:ext cx="6765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Coffeehouses first appeared in Venice and Constantinople but quickly spread throughout Europe by the beginning of the eighteenth century. </a:t>
            </a:r>
            <a:endParaRPr lang="en-US" altLang="en-US" sz="20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a:xfrm>
            <a:off x="685800" y="31376"/>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Crime and Punishment</a:t>
            </a:r>
          </a:p>
        </p:txBody>
      </p:sp>
      <p:sp>
        <p:nvSpPr>
          <p:cNvPr id="50179" name="Rectangle 3"/>
          <p:cNvSpPr>
            <a:spLocks noGrp="1" noChangeArrowheads="1"/>
          </p:cNvSpPr>
          <p:nvPr>
            <p:ph type="body" idx="1"/>
          </p:nvPr>
        </p:nvSpPr>
        <p:spPr>
          <a:xfrm>
            <a:off x="685800" y="1187823"/>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Punishment in the Early Eighteenth Century </a:t>
            </a:r>
          </a:p>
          <a:p>
            <a:pPr lvl="1" eaLnBrk="1" hangingPunct="1"/>
            <a:r>
              <a:rPr lang="en-US" altLang="en-US" dirty="0">
                <a:latin typeface="Calibri" panose="020F0502020204030204" pitchFamily="34" charset="0"/>
                <a:ea typeface="ＭＳ Ｐゴシック" panose="020B0600070205080204" pitchFamily="34" charset="-128"/>
              </a:rPr>
              <a:t>Emphasis on torture and public spectacle</a:t>
            </a:r>
          </a:p>
          <a:p>
            <a:pPr eaLnBrk="1" hangingPunct="1"/>
            <a:r>
              <a:rPr lang="en-US" altLang="en-US" dirty="0">
                <a:latin typeface="Calibri" panose="020F0502020204030204" pitchFamily="34" charset="0"/>
                <a:ea typeface="ＭＳ Ｐゴシック" panose="020B0600070205080204" pitchFamily="34" charset="-128"/>
              </a:rPr>
              <a:t>The Enlightenment Approach to Justice</a:t>
            </a:r>
          </a:p>
          <a:p>
            <a:pPr lvl="1" eaLnBrk="1" hangingPunct="1"/>
            <a:r>
              <a:rPr lang="en-US" altLang="en-US" dirty="0">
                <a:latin typeface="Calibri" panose="020F0502020204030204" pitchFamily="34" charset="0"/>
                <a:ea typeface="ＭＳ Ｐゴシック" panose="020B0600070205080204" pitchFamily="34" charset="-128"/>
              </a:rPr>
              <a:t>Cesare Beccaria (1738 – 1794), </a:t>
            </a:r>
            <a:r>
              <a:rPr lang="en-US" altLang="en-US" i="1" dirty="0">
                <a:latin typeface="Calibri" panose="020F0502020204030204" pitchFamily="34" charset="0"/>
                <a:ea typeface="ＭＳ Ｐゴシック" panose="020B0600070205080204" pitchFamily="34" charset="-128"/>
              </a:rPr>
              <a:t>On Crimes and Punishments</a:t>
            </a:r>
          </a:p>
          <a:p>
            <a:pPr lvl="2" eaLnBrk="1" hangingPunct="1"/>
            <a:r>
              <a:rPr lang="en-US" altLang="en-US" dirty="0">
                <a:latin typeface="Calibri" panose="020F0502020204030204" pitchFamily="34" charset="0"/>
                <a:ea typeface="ＭＳ Ｐゴシック" panose="020B0600070205080204" pitchFamily="34" charset="-128"/>
              </a:rPr>
              <a:t>Punishment should serve only as deterrent</a:t>
            </a:r>
          </a:p>
          <a:p>
            <a:pPr lvl="2" eaLnBrk="1" hangingPunct="1"/>
            <a:r>
              <a:rPr lang="en-US" altLang="en-US" dirty="0">
                <a:latin typeface="Calibri" panose="020F0502020204030204" pitchFamily="34" charset="0"/>
                <a:ea typeface="ＭＳ Ｐゴシック" panose="020B0600070205080204" pitchFamily="34" charset="-128"/>
              </a:rPr>
              <a:t>Punishment moved away from spectacle towards rehabilitation</a:t>
            </a:r>
          </a:p>
          <a:p>
            <a:pPr lvl="1" eaLnBrk="1" hangingPunct="1"/>
            <a:r>
              <a:rPr lang="en-US" altLang="en-US" dirty="0">
                <a:latin typeface="Calibri" panose="020F0502020204030204" pitchFamily="34" charset="0"/>
                <a:ea typeface="ＭＳ Ｐゴシック" panose="020B0600070205080204" pitchFamily="34" charset="-128"/>
              </a:rPr>
              <a:t>Decline in both corporal and capital punishment by end of the century</a:t>
            </a:r>
          </a:p>
          <a:p>
            <a:pPr lvl="2" eaLnBrk="1" hangingPunct="1"/>
            <a:r>
              <a:rPr lang="en-US" altLang="en-US" dirty="0">
                <a:latin typeface="Calibri" panose="020F0502020204030204" pitchFamily="34" charset="0"/>
                <a:ea typeface="ＭＳ Ｐゴシック" panose="020B0600070205080204" pitchFamily="34" charset="-128"/>
              </a:rPr>
              <a:t>The emergence of the prison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a:xfrm>
            <a:off x="685800" y="30163"/>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World of Medicine</a:t>
            </a:r>
          </a:p>
        </p:txBody>
      </p:sp>
      <p:sp>
        <p:nvSpPr>
          <p:cNvPr id="51203" name="Rectangle 3"/>
          <p:cNvSpPr>
            <a:spLocks noGrp="1" noChangeArrowheads="1"/>
          </p:cNvSpPr>
          <p:nvPr>
            <p:ph type="body" idx="1"/>
          </p:nvPr>
        </p:nvSpPr>
        <p:spPr>
          <a:xfrm>
            <a:off x="685800" y="1220788"/>
            <a:ext cx="7769225" cy="4113212"/>
          </a:xfrm>
        </p:spPr>
        <p:txBody>
          <a:bodyPr/>
          <a:lstStyle/>
          <a:p>
            <a:pPr eaLnBrk="1" hangingPunct="1"/>
            <a:r>
              <a:rPr lang="en-US" altLang="en-US">
                <a:latin typeface="Calibri" panose="020F0502020204030204" pitchFamily="34" charset="0"/>
                <a:ea typeface="ＭＳ Ｐゴシック" panose="020B0600070205080204" pitchFamily="34" charset="-128"/>
              </a:rPr>
              <a:t>Practitioners and Their Hierarchy</a:t>
            </a:r>
          </a:p>
          <a:p>
            <a:pPr lvl="1" eaLnBrk="1" hangingPunct="1"/>
            <a:r>
              <a:rPr lang="en-US" altLang="en-US">
                <a:latin typeface="Calibri" panose="020F0502020204030204" pitchFamily="34" charset="0"/>
                <a:ea typeface="ＭＳ Ｐゴシック" panose="020B0600070205080204" pitchFamily="34" charset="-128"/>
              </a:rPr>
              <a:t>Importance of education for physicians</a:t>
            </a:r>
          </a:p>
          <a:p>
            <a:pPr lvl="2" eaLnBrk="1" hangingPunct="1"/>
            <a:r>
              <a:rPr lang="en-US" altLang="en-US">
                <a:latin typeface="Calibri" panose="020F0502020204030204" pitchFamily="34" charset="0"/>
                <a:ea typeface="ＭＳ Ｐゴシック" panose="020B0600070205080204" pitchFamily="34" charset="-128"/>
              </a:rPr>
              <a:t>University of Leiden: introduction of clinical experience</a:t>
            </a:r>
          </a:p>
          <a:p>
            <a:pPr lvl="2" eaLnBrk="1" hangingPunct="1"/>
            <a:r>
              <a:rPr lang="en-US" altLang="en-US">
                <a:latin typeface="Calibri" panose="020F0502020204030204" pitchFamily="34" charset="0"/>
                <a:ea typeface="ＭＳ Ｐゴシック" panose="020B0600070205080204" pitchFamily="34" charset="-128"/>
              </a:rPr>
              <a:t>England’s Royal College of Physicians</a:t>
            </a:r>
          </a:p>
          <a:p>
            <a:pPr lvl="1" eaLnBrk="1" hangingPunct="1"/>
            <a:r>
              <a:rPr lang="en-US" altLang="en-US">
                <a:latin typeface="Calibri" panose="020F0502020204030204" pitchFamily="34" charset="0"/>
                <a:ea typeface="ＭＳ Ｐゴシック" panose="020B0600070205080204" pitchFamily="34" charset="-128"/>
              </a:rPr>
              <a:t>Barber-surgeons: division</a:t>
            </a:r>
          </a:p>
          <a:p>
            <a:pPr lvl="1" eaLnBrk="1" hangingPunct="1"/>
            <a:r>
              <a:rPr lang="en-US" altLang="en-US">
                <a:latin typeface="Calibri" panose="020F0502020204030204" pitchFamily="34" charset="0"/>
                <a:ea typeface="ＭＳ Ｐゴシック" panose="020B0600070205080204" pitchFamily="34" charset="-128"/>
              </a:rPr>
              <a:t>Apothecaries, midwives, and faith healers</a:t>
            </a:r>
          </a:p>
          <a:p>
            <a:pPr lvl="2" eaLnBrk="1" hangingPunct="1"/>
            <a:r>
              <a:rPr lang="en-US" altLang="en-US">
                <a:latin typeface="Calibri" panose="020F0502020204030204" pitchFamily="34" charset="0"/>
                <a:ea typeface="ＭＳ Ｐゴシック" panose="020B0600070205080204" pitchFamily="34" charset="-128"/>
              </a:rPr>
              <a:t>Service to commoners</a:t>
            </a:r>
          </a:p>
          <a:p>
            <a:pPr lvl="1" eaLnBrk="1" hangingPunct="1"/>
            <a:r>
              <a:rPr lang="en-US" altLang="en-US">
                <a:latin typeface="Calibri" panose="020F0502020204030204" pitchFamily="34" charset="0"/>
                <a:ea typeface="ＭＳ Ｐゴシック" panose="020B0600070205080204" pitchFamily="34" charset="-128"/>
              </a:rPr>
              <a:t>Hospital conditions</a:t>
            </a:r>
          </a:p>
          <a:p>
            <a:pPr lvl="2" eaLnBrk="1" hangingPunct="1"/>
            <a:r>
              <a:rPr lang="en-US" altLang="en-US">
                <a:latin typeface="Calibri" panose="020F0502020204030204" pitchFamily="34" charset="0"/>
                <a:ea typeface="ＭＳ Ｐゴシック" panose="020B0600070205080204" pitchFamily="34" charset="-128"/>
              </a:rPr>
              <a:t>Appeals for reform ineffectual</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Popular Culture</a:t>
            </a:r>
          </a:p>
        </p:txBody>
      </p:sp>
      <p:sp>
        <p:nvSpPr>
          <p:cNvPr id="52227" name="Rectangle 3"/>
          <p:cNvSpPr>
            <a:spLocks noGrp="1" noChangeArrowheads="1"/>
          </p:cNvSpPr>
          <p:nvPr>
            <p:ph type="body" idx="1"/>
          </p:nvPr>
        </p:nvSpPr>
        <p:spPr>
          <a:xfrm>
            <a:off x="685800" y="914400"/>
            <a:ext cx="7769225" cy="4876800"/>
          </a:xfrm>
        </p:spPr>
        <p:txBody>
          <a:bodyPr/>
          <a:lstStyle/>
          <a:p>
            <a:pPr eaLnBrk="1" hangingPunct="1"/>
            <a:r>
              <a:rPr lang="en-US" altLang="en-US">
                <a:latin typeface="Calibri" panose="020F0502020204030204" pitchFamily="34" charset="0"/>
                <a:ea typeface="ＭＳ Ｐゴシック" panose="020B0600070205080204" pitchFamily="34" charset="-128"/>
              </a:rPr>
              <a:t>Characteristics: Collective and Public in Nature</a:t>
            </a:r>
          </a:p>
          <a:p>
            <a:pPr eaLnBrk="1" hangingPunct="1"/>
            <a:r>
              <a:rPr lang="en-US" altLang="en-US">
                <a:latin typeface="Calibri" panose="020F0502020204030204" pitchFamily="34" charset="0"/>
                <a:ea typeface="ＭＳ Ｐゴシック" panose="020B0600070205080204" pitchFamily="34" charset="-128"/>
              </a:rPr>
              <a:t>Carnival</a:t>
            </a:r>
          </a:p>
          <a:p>
            <a:pPr lvl="1" eaLnBrk="1" hangingPunct="1"/>
            <a:r>
              <a:rPr lang="en-US" altLang="en-US">
                <a:latin typeface="Calibri" panose="020F0502020204030204" pitchFamily="34" charset="0"/>
                <a:ea typeface="ＭＳ Ｐゴシック" panose="020B0600070205080204" pitchFamily="34" charset="-128"/>
              </a:rPr>
              <a:t>Time of indulgence, sexual license, and aggression</a:t>
            </a:r>
          </a:p>
          <a:p>
            <a:pPr eaLnBrk="1" hangingPunct="1"/>
            <a:r>
              <a:rPr lang="en-US" altLang="en-US">
                <a:latin typeface="Calibri" panose="020F0502020204030204" pitchFamily="34" charset="0"/>
                <a:ea typeface="ＭＳ Ｐゴシック" panose="020B0600070205080204" pitchFamily="34" charset="-128"/>
              </a:rPr>
              <a:t>Taverns and Alcohol</a:t>
            </a:r>
          </a:p>
          <a:p>
            <a:pPr lvl="1" eaLnBrk="1" hangingPunct="1"/>
            <a:r>
              <a:rPr lang="en-US" altLang="en-US">
                <a:latin typeface="Calibri" panose="020F0502020204030204" pitchFamily="34" charset="0"/>
                <a:ea typeface="ＭＳ Ｐゴシック" panose="020B0600070205080204" pitchFamily="34" charset="-128"/>
              </a:rPr>
              <a:t>Drinking habits differed between rich and poor</a:t>
            </a:r>
          </a:p>
          <a:p>
            <a:pPr eaLnBrk="1" hangingPunct="1"/>
            <a:r>
              <a:rPr lang="en-US" altLang="en-US">
                <a:latin typeface="Calibri" panose="020F0502020204030204" pitchFamily="34" charset="0"/>
                <a:ea typeface="ＭＳ Ｐゴシック" panose="020B0600070205080204" pitchFamily="34" charset="-128"/>
              </a:rPr>
              <a:t>Literacy and Primary Education</a:t>
            </a:r>
          </a:p>
          <a:p>
            <a:pPr lvl="1" eaLnBrk="1" hangingPunct="1"/>
            <a:r>
              <a:rPr lang="en-US" altLang="en-US">
                <a:latin typeface="Calibri" panose="020F0502020204030204" pitchFamily="34" charset="0"/>
                <a:ea typeface="ＭＳ Ｐゴシック" panose="020B0600070205080204" pitchFamily="34" charset="-128"/>
              </a:rPr>
              <a:t>Spread of literacy</a:t>
            </a:r>
          </a:p>
          <a:p>
            <a:pPr lvl="1" eaLnBrk="1" hangingPunct="1"/>
            <a:r>
              <a:rPr lang="en-US" altLang="en-US">
                <a:latin typeface="Calibri" panose="020F0502020204030204" pitchFamily="34" charset="0"/>
                <a:ea typeface="ＭＳ Ｐゴシック" panose="020B0600070205080204" pitchFamily="34" charset="-128"/>
              </a:rPr>
              <a:t>State-supported primary schools</a:t>
            </a:r>
          </a:p>
          <a:p>
            <a:pPr lvl="1" eaLnBrk="1" hangingPunct="1"/>
            <a:r>
              <a:rPr lang="en-US" altLang="en-US">
                <a:latin typeface="Calibri" panose="020F0502020204030204" pitchFamily="34" charset="0"/>
                <a:ea typeface="ＭＳ Ｐゴシック" panose="020B0600070205080204" pitchFamily="34" charset="-128"/>
              </a:rPr>
              <a:t>Connections between religion and education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381000"/>
          </a:xfrm>
        </p:spPr>
        <p:txBody>
          <a:bodyPr/>
          <a:lstStyle/>
          <a:p>
            <a:pPr>
              <a:defRPr/>
            </a:pPr>
            <a:r>
              <a:rPr lang="en-US" sz="3000" kern="1200" dirty="0">
                <a:solidFill>
                  <a:srgbClr val="000000"/>
                </a:solidFill>
                <a:latin typeface="Calibri"/>
                <a:ea typeface="ＭＳ Ｐゴシック"/>
                <a:cs typeface="ＭＳ Ｐゴシック"/>
              </a:rPr>
              <a:t>Global Perspectives: Popular Culture in the West and </a:t>
            </a:r>
            <a:r>
              <a:rPr lang="en-US" sz="3000" kern="1200" dirty="0" smtClean="0">
                <a:solidFill>
                  <a:srgbClr val="000000"/>
                </a:solidFill>
                <a:latin typeface="Calibri"/>
                <a:ea typeface="ＭＳ Ｐゴシック"/>
                <a:cs typeface="ＭＳ Ｐゴシック"/>
              </a:rPr>
              <a:t>East</a:t>
            </a:r>
            <a:endParaRPr lang="en-US" dirty="0"/>
          </a:p>
        </p:txBody>
      </p:sp>
      <p:sp>
        <p:nvSpPr>
          <p:cNvPr id="532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p520</a:t>
            </a:r>
          </a:p>
        </p:txBody>
      </p:sp>
      <p:pic>
        <p:nvPicPr>
          <p:cNvPr id="532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338" y="1104900"/>
            <a:ext cx="72993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2"/>
          <p:cNvSpPr>
            <a:spLocks noChangeArrowheads="1"/>
          </p:cNvSpPr>
          <p:nvPr/>
        </p:nvSpPr>
        <p:spPr bwMode="auto">
          <a:xfrm>
            <a:off x="922338" y="5845175"/>
            <a:ext cx="729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At the top is a scene from the celebration of Carnival on the Piazza </a:t>
            </a:r>
            <a:r>
              <a:rPr lang="en-US" altLang="en-US" sz="2000" dirty="0" err="1">
                <a:latin typeface="Calibri" panose="020F0502020204030204" pitchFamily="34" charset="0"/>
              </a:rPr>
              <a:t>Sante</a:t>
            </a:r>
            <a:r>
              <a:rPr lang="en-US" altLang="en-US" sz="2000" dirty="0">
                <a:latin typeface="Calibri" panose="020F0502020204030204" pitchFamily="34" charset="0"/>
              </a:rPr>
              <a:t> Croce in Florence, Italy.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381000"/>
          </a:xfrm>
        </p:spPr>
        <p:txBody>
          <a:bodyPr/>
          <a:lstStyle/>
          <a:p>
            <a:pPr>
              <a:defRPr/>
            </a:pPr>
            <a:r>
              <a:rPr lang="en-US" sz="3000" kern="1200" dirty="0">
                <a:solidFill>
                  <a:srgbClr val="000000"/>
                </a:solidFill>
                <a:latin typeface="Calibri"/>
                <a:ea typeface="ＭＳ Ｐゴシック"/>
                <a:cs typeface="ＭＳ Ｐゴシック"/>
              </a:rPr>
              <a:t>Global Perspectives: Popular Culture in the West and East </a:t>
            </a:r>
            <a:endParaRPr lang="en-US" dirty="0"/>
          </a:p>
        </p:txBody>
      </p:sp>
      <p:sp>
        <p:nvSpPr>
          <p:cNvPr id="552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p520</a:t>
            </a:r>
          </a:p>
        </p:txBody>
      </p:sp>
      <p:pic>
        <p:nvPicPr>
          <p:cNvPr id="553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888" y="904875"/>
            <a:ext cx="81502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2"/>
          <p:cNvSpPr>
            <a:spLocks noChangeArrowheads="1"/>
          </p:cNvSpPr>
          <p:nvPr/>
        </p:nvSpPr>
        <p:spPr bwMode="auto">
          <a:xfrm>
            <a:off x="228600" y="6059269"/>
            <a:ext cx="85709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a:latin typeface="Calibri" panose="020F0502020204030204" pitchFamily="34" charset="0"/>
              </a:rPr>
              <a:t>Above is a festival scene from the pleasure district of Kyoto known as the </a:t>
            </a:r>
            <a:r>
              <a:rPr lang="en-US" altLang="en-US" sz="1800" dirty="0" err="1">
                <a:latin typeface="Calibri" panose="020F0502020204030204" pitchFamily="34" charset="0"/>
              </a:rPr>
              <a:t>Gion</a:t>
            </a:r>
            <a:r>
              <a:rPr lang="en-US" altLang="en-US" sz="1800" dirty="0">
                <a:latin typeface="Calibri" panose="020F0502020204030204" pitchFamily="34" charset="0"/>
              </a:rPr>
              <a:t>. Spectators on a balcony are enjoying a colorful parade of floats and costumed performers.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Religion and the </a:t>
            </a:r>
            <a:r>
              <a:rPr lang="en-US" altLang="en-US" dirty="0" smtClean="0">
                <a:latin typeface="Calibri" panose="020F0502020204030204" pitchFamily="34" charset="0"/>
                <a:ea typeface="ＭＳ Ｐゴシック" panose="020B0600070205080204" pitchFamily="34" charset="-128"/>
              </a:rPr>
              <a:t>Churches</a:t>
            </a:r>
            <a:endParaRPr lang="en-US" altLang="en-US" dirty="0">
              <a:latin typeface="Calibri" panose="020F0502020204030204" pitchFamily="34" charset="0"/>
              <a:ea typeface="ＭＳ Ｐゴシック" panose="020B0600070205080204" pitchFamily="34" charset="-128"/>
            </a:endParaRPr>
          </a:p>
        </p:txBody>
      </p:sp>
      <p:sp>
        <p:nvSpPr>
          <p:cNvPr id="54274" name="Rectangle 9"/>
          <p:cNvSpPr>
            <a:spLocks noGrp="1" noChangeArrowheads="1"/>
          </p:cNvSpPr>
          <p:nvPr>
            <p:ph type="body" idx="1"/>
          </p:nvPr>
        </p:nvSpPr>
        <p:spPr>
          <a:xfrm>
            <a:off x="685800" y="990600"/>
            <a:ext cx="7769225" cy="4800600"/>
          </a:xfrm>
        </p:spPr>
        <p:txBody>
          <a:bodyPr/>
          <a:lstStyle/>
          <a:p>
            <a:pPr eaLnBrk="1" hangingPunct="1">
              <a:lnSpc>
                <a:spcPct val="90000"/>
              </a:lnSpc>
              <a:defRPr/>
            </a:pPr>
            <a:r>
              <a:rPr lang="en-US" altLang="en-US" dirty="0">
                <a:latin typeface="Calibri" pitchFamily="34" charset="0"/>
                <a:ea typeface="ＭＳ Ｐゴシック" pitchFamily="34" charset="-128"/>
              </a:rPr>
              <a:t>The Institutional Church</a:t>
            </a:r>
          </a:p>
          <a:p>
            <a:pPr lvl="1" eaLnBrk="1" hangingPunct="1">
              <a:lnSpc>
                <a:spcPct val="90000"/>
              </a:lnSpc>
              <a:defRPr/>
            </a:pPr>
            <a:r>
              <a:rPr lang="en-US" altLang="en-US" dirty="0">
                <a:latin typeface="Calibri" pitchFamily="34" charset="0"/>
                <a:ea typeface="ＭＳ Ｐゴシック" pitchFamily="34" charset="-128"/>
              </a:rPr>
              <a:t>Conservatism of Catholic and Protestant Churches</a:t>
            </a:r>
          </a:p>
          <a:p>
            <a:pPr lvl="1" eaLnBrk="1" hangingPunct="1">
              <a:lnSpc>
                <a:spcPct val="90000"/>
              </a:lnSpc>
              <a:defRPr/>
            </a:pPr>
            <a:r>
              <a:rPr lang="en-US" altLang="en-US" dirty="0">
                <a:latin typeface="Calibri" pitchFamily="34" charset="0"/>
                <a:ea typeface="ＭＳ Ｐゴシック" pitchFamily="34" charset="-128"/>
              </a:rPr>
              <a:t>Church-State Relations</a:t>
            </a:r>
          </a:p>
          <a:p>
            <a:pPr lvl="2" eaLnBrk="1" hangingPunct="1">
              <a:lnSpc>
                <a:spcPct val="90000"/>
              </a:lnSpc>
              <a:defRPr/>
            </a:pPr>
            <a:r>
              <a:rPr lang="en-US" altLang="en-US" dirty="0">
                <a:latin typeface="Calibri" pitchFamily="34" charset="0"/>
                <a:ea typeface="ＭＳ Ｐゴシック" pitchFamily="34" charset="-128"/>
              </a:rPr>
              <a:t>The growth of state control</a:t>
            </a:r>
          </a:p>
          <a:p>
            <a:pPr lvl="2" eaLnBrk="1" hangingPunct="1">
              <a:lnSpc>
                <a:spcPct val="90000"/>
              </a:lnSpc>
              <a:defRPr/>
            </a:pPr>
            <a:r>
              <a:rPr lang="en-US" altLang="en-US" dirty="0">
                <a:latin typeface="Calibri" pitchFamily="34" charset="0"/>
                <a:ea typeface="ＭＳ Ｐゴシック" pitchFamily="34" charset="-128"/>
              </a:rPr>
              <a:t>The end of the Jesuits</a:t>
            </a:r>
          </a:p>
          <a:p>
            <a:pPr lvl="1" eaLnBrk="1" hangingPunct="1">
              <a:lnSpc>
                <a:spcPct val="90000"/>
              </a:lnSpc>
              <a:defRPr/>
            </a:pPr>
            <a:r>
              <a:rPr lang="en-US" altLang="en-US" dirty="0">
                <a:latin typeface="Calibri" pitchFamily="34" charset="0"/>
                <a:ea typeface="ＭＳ Ｐゴシック" pitchFamily="34" charset="-128"/>
              </a:rPr>
              <a:t>Toleration and Religious Minorities</a:t>
            </a:r>
          </a:p>
          <a:p>
            <a:pPr marL="1143000" lvl="1" eaLnBrk="1" hangingPunct="1">
              <a:lnSpc>
                <a:spcPct val="90000"/>
              </a:lnSpc>
              <a:defRPr/>
            </a:pPr>
            <a:r>
              <a:rPr lang="en-US" sz="2400" dirty="0">
                <a:latin typeface="Calibri" panose="020F0502020204030204" pitchFamily="34" charset="0"/>
              </a:rPr>
              <a:t>Last burning of a heretic in 1781</a:t>
            </a:r>
          </a:p>
          <a:p>
            <a:pPr marL="1143000" lvl="1" eaLnBrk="1" hangingPunct="1">
              <a:lnSpc>
                <a:spcPct val="90000"/>
              </a:lnSpc>
              <a:defRPr/>
            </a:pPr>
            <a:r>
              <a:rPr lang="en-US" sz="2400" dirty="0">
                <a:latin typeface="Calibri" panose="020F0502020204030204" pitchFamily="34" charset="0"/>
              </a:rPr>
              <a:t>Joseph II of Austria and Toleration Patent of 1781</a:t>
            </a:r>
          </a:p>
          <a:p>
            <a:pPr marL="1143000" lvl="1" eaLnBrk="1" hangingPunct="1">
              <a:lnSpc>
                <a:spcPct val="90000"/>
              </a:lnSpc>
              <a:defRPr/>
            </a:pPr>
            <a:r>
              <a:rPr lang="en-US" sz="2400" dirty="0">
                <a:latin typeface="Calibri" panose="020F0502020204030204" pitchFamily="34" charset="0"/>
              </a:rPr>
              <a:t>Dutch Republic: Union of Utrecht of 1579; Declaration of Human Rights 1796</a:t>
            </a:r>
            <a:endParaRPr lang="en-US" altLang="en-US" sz="2400" dirty="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Religion and the </a:t>
            </a:r>
            <a:r>
              <a:rPr lang="en-US" altLang="en-US" dirty="0" smtClean="0">
                <a:latin typeface="Calibri" panose="020F0502020204030204" pitchFamily="34" charset="0"/>
                <a:ea typeface="ＭＳ Ｐゴシック" panose="020B0600070205080204" pitchFamily="34" charset="-128"/>
              </a:rPr>
              <a:t>Churches</a:t>
            </a:r>
            <a:endParaRPr lang="en-US" altLang="en-US" dirty="0">
              <a:latin typeface="Calibri" panose="020F0502020204030204" pitchFamily="34" charset="0"/>
              <a:ea typeface="ＭＳ Ｐゴシック" panose="020B0600070205080204" pitchFamily="34" charset="-128"/>
            </a:endParaRPr>
          </a:p>
        </p:txBody>
      </p:sp>
      <p:sp>
        <p:nvSpPr>
          <p:cNvPr id="54274" name="Rectangle 9"/>
          <p:cNvSpPr>
            <a:spLocks noGrp="1" noChangeArrowheads="1"/>
          </p:cNvSpPr>
          <p:nvPr>
            <p:ph type="body" idx="1"/>
          </p:nvPr>
        </p:nvSpPr>
        <p:spPr>
          <a:xfrm>
            <a:off x="685800" y="990600"/>
            <a:ext cx="7769225" cy="4800600"/>
          </a:xfrm>
        </p:spPr>
        <p:txBody>
          <a:bodyPr/>
          <a:lstStyle/>
          <a:p>
            <a:pPr marL="347472" lvl="1" eaLnBrk="1" hangingPunct="1">
              <a:lnSpc>
                <a:spcPct val="90000"/>
              </a:lnSpc>
              <a:defRPr/>
            </a:pPr>
            <a:r>
              <a:rPr lang="en-US" altLang="en-US" sz="3200" dirty="0">
                <a:latin typeface="Calibri" pitchFamily="34" charset="0"/>
                <a:ea typeface="ＭＳ Ｐゴシック" pitchFamily="34" charset="-128"/>
              </a:rPr>
              <a:t>Toleration and the Jews</a:t>
            </a:r>
          </a:p>
          <a:p>
            <a:pPr marL="740664" lvl="2" eaLnBrk="1" hangingPunct="1">
              <a:lnSpc>
                <a:spcPct val="90000"/>
              </a:lnSpc>
              <a:defRPr/>
            </a:pPr>
            <a:r>
              <a:rPr lang="en-US" altLang="en-US" sz="2800" dirty="0">
                <a:latin typeface="Calibri" pitchFamily="34" charset="0"/>
                <a:ea typeface="ＭＳ Ｐゴシック" pitchFamily="34" charset="-128"/>
              </a:rPr>
              <a:t>Ashkenazic Jews: Primarily Eastern Europe </a:t>
            </a:r>
          </a:p>
          <a:p>
            <a:pPr lvl="2" eaLnBrk="1" hangingPunct="1">
              <a:lnSpc>
                <a:spcPct val="90000"/>
              </a:lnSpc>
              <a:defRPr/>
            </a:pPr>
            <a:r>
              <a:rPr lang="en-US" altLang="en-US" dirty="0">
                <a:latin typeface="Calibri" pitchFamily="34" charset="0"/>
                <a:ea typeface="ＭＳ Ｐゴシック" pitchFamily="34" charset="-128"/>
              </a:rPr>
              <a:t>Faced many restrictions </a:t>
            </a:r>
          </a:p>
          <a:p>
            <a:pPr lvl="2" eaLnBrk="1" hangingPunct="1">
              <a:lnSpc>
                <a:spcPct val="90000"/>
              </a:lnSpc>
              <a:defRPr/>
            </a:pPr>
            <a:r>
              <a:rPr lang="en-US" dirty="0">
                <a:latin typeface="Calibri" panose="020F0502020204030204" pitchFamily="34" charset="0"/>
              </a:rPr>
              <a:t>Pogroms</a:t>
            </a:r>
            <a:endParaRPr lang="en-US" altLang="en-US" dirty="0">
              <a:latin typeface="Calibri" pitchFamily="34" charset="0"/>
              <a:ea typeface="ＭＳ Ｐゴシック" pitchFamily="34" charset="-128"/>
            </a:endParaRPr>
          </a:p>
          <a:p>
            <a:pPr marL="740664" lvl="2" eaLnBrk="1" hangingPunct="1">
              <a:lnSpc>
                <a:spcPct val="90000"/>
              </a:lnSpc>
              <a:defRPr/>
            </a:pPr>
            <a:r>
              <a:rPr lang="en-US" altLang="en-US" sz="2800" dirty="0">
                <a:latin typeface="Calibri" pitchFamily="34" charset="0"/>
                <a:ea typeface="ＭＳ Ｐゴシック" pitchFamily="34" charset="-128"/>
              </a:rPr>
              <a:t>Sephardic Jews: Expelled from Spain in 15</a:t>
            </a:r>
            <a:r>
              <a:rPr lang="en-US" altLang="en-US" sz="2800" baseline="30000" dirty="0">
                <a:latin typeface="Calibri" pitchFamily="34" charset="0"/>
                <a:ea typeface="ＭＳ Ｐゴシック" pitchFamily="34" charset="-128"/>
              </a:rPr>
              <a:t>th</a:t>
            </a:r>
            <a:r>
              <a:rPr lang="en-US" altLang="en-US" sz="2800" dirty="0">
                <a:latin typeface="Calibri" pitchFamily="34" charset="0"/>
                <a:ea typeface="ＭＳ Ｐゴシック" pitchFamily="34" charset="-128"/>
              </a:rPr>
              <a:t> century </a:t>
            </a:r>
          </a:p>
          <a:p>
            <a:pPr lvl="2" eaLnBrk="1" hangingPunct="1">
              <a:lnSpc>
                <a:spcPct val="90000"/>
              </a:lnSpc>
              <a:defRPr/>
            </a:pPr>
            <a:r>
              <a:rPr lang="en-US" altLang="en-US" dirty="0">
                <a:latin typeface="Calibri" pitchFamily="34" charset="0"/>
                <a:ea typeface="ＭＳ Ｐゴシック" pitchFamily="34" charset="-128"/>
              </a:rPr>
              <a:t>Settled in cities in Western and central Europe </a:t>
            </a:r>
          </a:p>
          <a:p>
            <a:pPr lvl="2" eaLnBrk="1" hangingPunct="1">
              <a:lnSpc>
                <a:spcPct val="90000"/>
              </a:lnSpc>
              <a:defRPr/>
            </a:pPr>
            <a:r>
              <a:rPr lang="en-US" altLang="en-US" dirty="0">
                <a:latin typeface="Calibri" pitchFamily="34" charset="0"/>
                <a:ea typeface="ＭＳ Ｐゴシック" pitchFamily="34" charset="-128"/>
              </a:rPr>
              <a:t>Some very successful; “court Jews” </a:t>
            </a:r>
          </a:p>
          <a:p>
            <a:pPr marL="740664" lvl="2" eaLnBrk="1" hangingPunct="1">
              <a:lnSpc>
                <a:spcPct val="90000"/>
              </a:lnSpc>
              <a:defRPr/>
            </a:pPr>
            <a:r>
              <a:rPr lang="en-US" altLang="en-US" sz="2800" dirty="0">
                <a:latin typeface="Calibri" pitchFamily="34" charset="0"/>
                <a:ea typeface="ＭＳ Ｐゴシック" pitchFamily="34" charset="-128"/>
              </a:rPr>
              <a:t>Some Enlightenment thinkers favored acceptance of the Jews</a:t>
            </a:r>
          </a:p>
          <a:p>
            <a:pPr marL="740664" lvl="2" eaLnBrk="1" hangingPunct="1">
              <a:lnSpc>
                <a:spcPct val="90000"/>
              </a:lnSpc>
              <a:defRPr/>
            </a:pPr>
            <a:r>
              <a:rPr lang="en-US" altLang="en-US" sz="2800" dirty="0">
                <a:latin typeface="Calibri" pitchFamily="34" charset="0"/>
                <a:ea typeface="ＭＳ Ｐゴシック" pitchFamily="34" charset="-128"/>
              </a:rPr>
              <a:t>Joseph II: limited reforms toward the Jews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2800" kern="1200" dirty="0">
                <a:solidFill>
                  <a:srgbClr val="000000"/>
                </a:solidFill>
                <a:latin typeface="Calibri"/>
                <a:ea typeface="ＭＳ Ｐゴシック"/>
                <a:cs typeface="ＭＳ Ｐゴシック"/>
              </a:rPr>
              <a:t>MAP 17.2 Religious Populations of Eighteenth-Century Europe</a:t>
            </a:r>
            <a:endParaRPr lang="en-US" sz="2800" dirty="0"/>
          </a:p>
        </p:txBody>
      </p:sp>
      <p:sp>
        <p:nvSpPr>
          <p:cNvPr id="5939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17.2 p522</a:t>
            </a:r>
          </a:p>
        </p:txBody>
      </p:sp>
      <p:pic>
        <p:nvPicPr>
          <p:cNvPr id="37893" name="Picture 2" descr="Map shows the religious population spread across Europe: The Catholic majority, Orthodox majority, Muslim majority, Protestant majority. &#10;&#10;• The Catholic majority comprised Poland, Austria, Hungary, Italian States, France, Portugal, Spain, and Ireland (including the islands: Corsica, Sicily, Sardinia and Balearic Islands).&#10;• The Orthodox majority spread vastly over Russia, parts of Ottoman Empire located Northwest of Black Sea.&#10;• The Muslim majority started post the Ottoman Empire (between the Black Sea and Mediterranean Sea) and extended further to Eastern countries.&#10;• The Protestant majority included Sweden, Norway, Denmark, German States, Prussia, Switzerland, England and Wales, Scotland and Netherlands." title="MAP 17.2 Religious Populations of Eighteenth-Century Europ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869950"/>
            <a:ext cx="632777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t>
            </a:r>
            <a:r>
              <a:rPr lang="en-US" altLang="en-US" dirty="0" smtClean="0">
                <a:latin typeface="Calibri" panose="020F0502020204030204" pitchFamily="34" charset="0"/>
                <a:ea typeface="ＭＳ Ｐゴシック" panose="020B0600070205080204" pitchFamily="34" charset="-128"/>
              </a:rPr>
              <a:t>Enlightenment</a:t>
            </a:r>
            <a:endParaRPr lang="en-US" altLang="en-US" dirty="0">
              <a:latin typeface="Calibri" panose="020F0502020204030204" pitchFamily="34" charset="0"/>
              <a:ea typeface="ＭＳ Ｐゴシック" panose="020B0600070205080204" pitchFamily="34" charset="-128"/>
            </a:endParaRPr>
          </a:p>
        </p:txBody>
      </p:sp>
      <p:sp>
        <p:nvSpPr>
          <p:cNvPr id="2" name="Rectangle 9"/>
          <p:cNvSpPr>
            <a:spLocks noGrp="1" noChangeArrowheads="1"/>
          </p:cNvSpPr>
          <p:nvPr>
            <p:ph type="body" idx="1"/>
          </p:nvPr>
        </p:nvSpPr>
        <p:spPr>
          <a:xfrm>
            <a:off x="685800" y="1066800"/>
            <a:ext cx="7769225" cy="4953000"/>
          </a:xfrm>
        </p:spPr>
        <p:txBody>
          <a:bodyPr/>
          <a:lstStyle/>
          <a:p>
            <a:pPr marL="347472" lvl="1" eaLnBrk="1" hangingPunct="1">
              <a:lnSpc>
                <a:spcPct val="90000"/>
              </a:lnSpc>
              <a:defRPr/>
            </a:pPr>
            <a:r>
              <a:rPr lang="en-US" altLang="en-US" dirty="0">
                <a:latin typeface="Calibri" pitchFamily="34" charset="0"/>
                <a:ea typeface="ＭＳ Ｐゴシック" pitchFamily="34" charset="-128"/>
              </a:rPr>
              <a:t>The Legacy of Locke and Newton: Provided main intellectual inspiration for the Enlightenment </a:t>
            </a:r>
          </a:p>
          <a:p>
            <a:pPr lvl="1" eaLnBrk="1" hangingPunct="1">
              <a:lnSpc>
                <a:spcPct val="90000"/>
              </a:lnSpc>
              <a:defRPr/>
            </a:pPr>
            <a:r>
              <a:rPr lang="en-US" altLang="en-US" dirty="0">
                <a:latin typeface="Calibri" pitchFamily="34" charset="0"/>
                <a:ea typeface="ＭＳ Ｐゴシック" pitchFamily="34" charset="-128"/>
              </a:rPr>
              <a:t>Newton’s rules of reasoning= natural laws that governed social world </a:t>
            </a:r>
          </a:p>
          <a:p>
            <a:pPr lvl="1" eaLnBrk="1" hangingPunct="1">
              <a:lnSpc>
                <a:spcPct val="90000"/>
              </a:lnSpc>
              <a:defRPr/>
            </a:pPr>
            <a:r>
              <a:rPr lang="en-US" altLang="en-US" dirty="0">
                <a:latin typeface="Calibri" pitchFamily="34" charset="0"/>
                <a:ea typeface="ＭＳ Ｐゴシック" pitchFamily="34" charset="-128"/>
              </a:rPr>
              <a:t>John Locke: </a:t>
            </a:r>
            <a:r>
              <a:rPr lang="en-US" altLang="en-US" i="1" dirty="0">
                <a:latin typeface="Calibri" pitchFamily="34" charset="0"/>
                <a:ea typeface="ＭＳ Ｐゴシック" pitchFamily="34" charset="-128"/>
              </a:rPr>
              <a:t>Essay Concerning Human Understanding</a:t>
            </a:r>
            <a:r>
              <a:rPr lang="en-US" altLang="en-US" dirty="0">
                <a:latin typeface="Calibri" pitchFamily="34" charset="0"/>
                <a:ea typeface="ＭＳ Ｐゴシック" pitchFamily="34" charset="-128"/>
              </a:rPr>
              <a:t> </a:t>
            </a:r>
          </a:p>
          <a:p>
            <a:pPr lvl="2" eaLnBrk="1" hangingPunct="1">
              <a:lnSpc>
                <a:spcPct val="90000"/>
              </a:lnSpc>
              <a:defRPr/>
            </a:pPr>
            <a:r>
              <a:rPr lang="en-US" altLang="en-US" dirty="0">
                <a:latin typeface="Calibri" pitchFamily="34" charset="0"/>
                <a:ea typeface="ＭＳ Ｐゴシック" pitchFamily="34" charset="-128"/>
              </a:rPr>
              <a:t>Denied innate ideas; all born with a “</a:t>
            </a:r>
            <a:r>
              <a:rPr lang="en-US" altLang="en-US" i="1" dirty="0">
                <a:latin typeface="Calibri" pitchFamily="34" charset="0"/>
                <a:ea typeface="ＭＳ Ｐゴシック" pitchFamily="34" charset="-128"/>
              </a:rPr>
              <a:t>tabula rasa</a:t>
            </a:r>
            <a:r>
              <a:rPr lang="en-US" altLang="en-US" dirty="0">
                <a:latin typeface="Calibri" pitchFamily="34" charset="0"/>
                <a:ea typeface="ＭＳ Ｐゴシック" pitchFamily="34" charset="-128"/>
              </a:rPr>
              <a:t>” </a:t>
            </a:r>
          </a:p>
          <a:p>
            <a:pPr lvl="2" eaLnBrk="1" hangingPunct="1">
              <a:lnSpc>
                <a:spcPct val="90000"/>
              </a:lnSpc>
              <a:defRPr/>
            </a:pPr>
            <a:r>
              <a:rPr lang="en-US" altLang="en-US" dirty="0">
                <a:latin typeface="Calibri" pitchFamily="34" charset="0"/>
                <a:ea typeface="ＭＳ Ｐゴシック" pitchFamily="34" charset="-128"/>
              </a:rPr>
              <a:t>Knowledge comes from environment and reason, </a:t>
            </a:r>
            <a:r>
              <a:rPr lang="en-US" altLang="en-US" i="1" dirty="0">
                <a:latin typeface="Calibri" pitchFamily="34" charset="0"/>
                <a:ea typeface="ＭＳ Ｐゴシック" pitchFamily="34" charset="-128"/>
              </a:rPr>
              <a:t>not</a:t>
            </a:r>
            <a:r>
              <a:rPr lang="en-US" altLang="en-US" dirty="0">
                <a:latin typeface="Calibri" pitchFamily="34" charset="0"/>
                <a:ea typeface="ＭＳ Ｐゴシック" pitchFamily="34" charset="-128"/>
              </a:rPr>
              <a:t> from heredity or faith </a:t>
            </a:r>
          </a:p>
          <a:p>
            <a:pPr lvl="2" eaLnBrk="1" hangingPunct="1">
              <a:lnSpc>
                <a:spcPct val="90000"/>
              </a:lnSpc>
              <a:defRPr/>
            </a:pPr>
            <a:r>
              <a:rPr lang="en-US" altLang="en-US" dirty="0">
                <a:latin typeface="Calibri" pitchFamily="34" charset="0"/>
                <a:ea typeface="ＭＳ Ｐゴシック" pitchFamily="34" charset="-128"/>
              </a:rPr>
              <a:t>People molded by the environment and experience both of which can be changed by creating new society  </a:t>
            </a:r>
          </a:p>
          <a:p>
            <a:pPr lvl="2" eaLnBrk="1" hangingPunct="1">
              <a:lnSpc>
                <a:spcPct val="90000"/>
              </a:lnSpc>
              <a:defRPr/>
            </a:pPr>
            <a:endParaRPr lang="en-US" altLang="en-US" dirty="0">
              <a:latin typeface="Calibri" pitchFamily="34" charset="0"/>
              <a:ea typeface="ＭＳ Ｐゴシック" pitchFamily="34" charset="-128"/>
            </a:endParaRPr>
          </a:p>
          <a:p>
            <a:pPr lvl="2" eaLnBrk="1" hangingPunct="1">
              <a:lnSpc>
                <a:spcPct val="90000"/>
              </a:lnSpc>
              <a:buFontTx/>
              <a:buNone/>
              <a:defRPr/>
            </a:pPr>
            <a:endParaRPr lang="en-US" altLang="en-US" dirty="0">
              <a:solidFill>
                <a:srgbClr val="FF0000"/>
              </a:solidFill>
              <a:latin typeface="Calibri" pitchFamily="34" charset="0"/>
              <a:ea typeface="ＭＳ Ｐゴシック" pitchFamily="34" charset="-12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690563" y="762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Popular Religion in the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Eighteenth Century</a:t>
            </a:r>
          </a:p>
        </p:txBody>
      </p:sp>
      <p:sp>
        <p:nvSpPr>
          <p:cNvPr id="61443" name="Rectangle 11"/>
          <p:cNvSpPr>
            <a:spLocks noGrp="1" noChangeArrowheads="1"/>
          </p:cNvSpPr>
          <p:nvPr>
            <p:ph type="body" idx="1"/>
          </p:nvPr>
        </p:nvSpPr>
        <p:spPr>
          <a:xfrm>
            <a:off x="685800" y="1219200"/>
            <a:ext cx="7769225" cy="4113213"/>
          </a:xfrm>
        </p:spPr>
        <p:txBody>
          <a:bodyPr/>
          <a:lstStyle/>
          <a:p>
            <a:pPr eaLnBrk="1" hangingPunct="1"/>
            <a:r>
              <a:rPr lang="en-US" altLang="en-US">
                <a:latin typeface="Calibri" panose="020F0502020204030204" pitchFamily="34" charset="0"/>
                <a:ea typeface="ＭＳ Ｐゴシック" panose="020B0600070205080204" pitchFamily="34" charset="-128"/>
              </a:rPr>
              <a:t>Catholic Piety</a:t>
            </a:r>
          </a:p>
          <a:p>
            <a:pPr lvl="1" eaLnBrk="1" hangingPunct="1"/>
            <a:r>
              <a:rPr lang="en-US" altLang="en-US">
                <a:latin typeface="Calibri" panose="020F0502020204030204" pitchFamily="34" charset="0"/>
                <a:ea typeface="ＭＳ Ｐゴシック" panose="020B0600070205080204" pitchFamily="34" charset="-128"/>
              </a:rPr>
              <a:t>Highly selective in nature</a:t>
            </a:r>
          </a:p>
          <a:p>
            <a:pPr lvl="1" eaLnBrk="1" hangingPunct="1"/>
            <a:r>
              <a:rPr lang="en-US" altLang="en-US">
                <a:latin typeface="Calibri" panose="020F0502020204030204" pitchFamily="34" charset="0"/>
                <a:ea typeface="ＭＳ Ｐゴシック" panose="020B0600070205080204" pitchFamily="34" charset="-128"/>
              </a:rPr>
              <a:t>Popular devotion: the appeal of traditional ideas and practices</a:t>
            </a:r>
          </a:p>
          <a:p>
            <a:pPr eaLnBrk="1" hangingPunct="1"/>
            <a:r>
              <a:rPr lang="en-US" altLang="en-US">
                <a:latin typeface="Calibri" panose="020F0502020204030204" pitchFamily="34" charset="0"/>
                <a:ea typeface="ＭＳ Ｐゴシック" panose="020B0600070205080204" pitchFamily="34" charset="-128"/>
              </a:rPr>
              <a:t>Protestant Revivalism: Pietism</a:t>
            </a:r>
          </a:p>
          <a:p>
            <a:pPr lvl="1" eaLnBrk="1" hangingPunct="1"/>
            <a:r>
              <a:rPr lang="en-US" altLang="en-US">
                <a:latin typeface="Calibri" panose="020F0502020204030204" pitchFamily="34" charset="0"/>
                <a:ea typeface="ＭＳ Ｐゴシック" panose="020B0600070205080204" pitchFamily="34" charset="-128"/>
              </a:rPr>
              <a:t>Count Nikolaus von Zinzendorf (1700 – 1760)</a:t>
            </a:r>
          </a:p>
          <a:p>
            <a:pPr eaLnBrk="1" hangingPunct="1"/>
            <a:r>
              <a:rPr lang="en-US" altLang="en-US">
                <a:latin typeface="Calibri" panose="020F0502020204030204" pitchFamily="34" charset="0"/>
                <a:ea typeface="ＭＳ Ｐゴシック" panose="020B0600070205080204" pitchFamily="34" charset="-128"/>
              </a:rPr>
              <a:t>John Wesley (1703 – 1791) and Methodism</a:t>
            </a:r>
          </a:p>
          <a:p>
            <a:pPr lvl="1" eaLnBrk="1" hangingPunct="1"/>
            <a:r>
              <a:rPr lang="en-US" altLang="en-US">
                <a:latin typeface="Calibri" panose="020F0502020204030204" pitchFamily="34" charset="0"/>
                <a:ea typeface="ＭＳ Ｐゴシック" panose="020B0600070205080204" pitchFamily="34" charset="-128"/>
              </a:rPr>
              <a:t>The power of emotional mysticism</a:t>
            </a:r>
          </a:p>
          <a:p>
            <a:pPr lvl="1" eaLnBrk="1" hangingPunct="1"/>
            <a:r>
              <a:rPr lang="en-US" altLang="en-US">
                <a:latin typeface="Calibri" panose="020F0502020204030204" pitchFamily="34" charset="0"/>
                <a:ea typeface="ＭＳ Ｐゴシック" panose="020B0600070205080204" pitchFamily="34" charset="-128"/>
              </a:rPr>
              <a:t>Brought the Gospel to the people</a:t>
            </a:r>
          </a:p>
          <a:p>
            <a:pPr lvl="2" eaLnBrk="1" hangingPunct="1"/>
            <a:r>
              <a:rPr lang="en-US" altLang="en-US">
                <a:latin typeface="Calibri" panose="020F0502020204030204" pitchFamily="34" charset="0"/>
                <a:ea typeface="ＭＳ Ｐゴシック" panose="020B0600070205080204" pitchFamily="34" charset="-128"/>
              </a:rPr>
              <a:t>Methodist societies and the split from the Anglican Church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John Wesley</a:t>
            </a:r>
            <a:endParaRPr lang="en-US" dirty="0"/>
          </a:p>
        </p:txBody>
      </p:sp>
      <p:sp>
        <p:nvSpPr>
          <p:cNvPr id="624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p523</a:t>
            </a:r>
          </a:p>
        </p:txBody>
      </p:sp>
      <p:pic>
        <p:nvPicPr>
          <p:cNvPr id="62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5425" y="685800"/>
            <a:ext cx="361315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2"/>
          <p:cNvSpPr>
            <a:spLocks noChangeArrowheads="1"/>
          </p:cNvSpPr>
          <p:nvPr/>
        </p:nvSpPr>
        <p:spPr bwMode="auto">
          <a:xfrm>
            <a:off x="1485900" y="5334000"/>
            <a:ext cx="6172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leading a deep spiritual revival in Britain, John Wesley</a:t>
            </a:r>
          </a:p>
          <a:p>
            <a:pPr>
              <a:spcBef>
                <a:spcPct val="0"/>
              </a:spcBef>
              <a:buClrTx/>
              <a:buSzTx/>
              <a:buFontTx/>
              <a:buNone/>
            </a:pPr>
            <a:r>
              <a:rPr lang="en-US" altLang="en-US" sz="2000">
                <a:latin typeface="Calibri" panose="020F0502020204030204" pitchFamily="34" charset="0"/>
              </a:rPr>
              <a:t>founded a religious movement that came to be known as Methodism. </a:t>
            </a:r>
            <a:endParaRPr lang="en-US" altLang="en-US" sz="20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645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p525</a:t>
            </a:r>
          </a:p>
        </p:txBody>
      </p:sp>
      <p:pic>
        <p:nvPicPr>
          <p:cNvPr id="645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447800"/>
            <a:ext cx="89027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685800" y="152400"/>
            <a:ext cx="8458200" cy="381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66563" name="Rectangle 6"/>
          <p:cNvSpPr>
            <a:spLocks noGrp="1" noChangeArrowheads="1"/>
          </p:cNvSpPr>
          <p:nvPr>
            <p:ph type="body" idx="1"/>
          </p:nvPr>
        </p:nvSpPr>
        <p:spPr>
          <a:xfrm>
            <a:off x="685800" y="1066800"/>
            <a:ext cx="8034337" cy="495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What do you see as a possible reason the Enlightenment was centered in France?</a:t>
            </a:r>
          </a:p>
          <a:p>
            <a:pPr eaLnBrk="1" hangingPunct="1">
              <a:lnSpc>
                <a:spcPct val="90000"/>
              </a:lnSpc>
            </a:pPr>
            <a:r>
              <a:rPr lang="en-US" altLang="en-US" dirty="0">
                <a:latin typeface="Calibri" panose="020F0502020204030204" pitchFamily="34" charset="0"/>
                <a:ea typeface="ＭＳ Ｐゴシック" panose="020B0600070205080204" pitchFamily="34" charset="-128"/>
              </a:rPr>
              <a:t>Why and when did it emerge?</a:t>
            </a:r>
          </a:p>
          <a:p>
            <a:pPr eaLnBrk="1" hangingPunct="1">
              <a:lnSpc>
                <a:spcPct val="90000"/>
              </a:lnSpc>
            </a:pPr>
            <a:r>
              <a:rPr lang="en-US" altLang="en-US" dirty="0">
                <a:latin typeface="Calibri" panose="020F0502020204030204" pitchFamily="34" charset="0"/>
                <a:ea typeface="ＭＳ Ｐゴシック" panose="020B0600070205080204" pitchFamily="34" charset="-128"/>
              </a:rPr>
              <a:t>Was there a connection between the Enlightenment and changes in gender relations throughout Western Europe? </a:t>
            </a:r>
          </a:p>
          <a:p>
            <a:pPr eaLnBrk="1" hangingPunct="1">
              <a:lnSpc>
                <a:spcPct val="90000"/>
              </a:lnSpc>
            </a:pPr>
            <a:r>
              <a:rPr lang="en-US" altLang="en-US" dirty="0">
                <a:latin typeface="Calibri" panose="020F0502020204030204" pitchFamily="34" charset="0"/>
                <a:ea typeface="ＭＳ Ｐゴシック" panose="020B0600070205080204" pitchFamily="34" charset="-128"/>
              </a:rPr>
              <a:t>How did the Enlightenment affect the idea of crime and punishment?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Philosophes and Their Ideas </a:t>
            </a:r>
          </a:p>
        </p:txBody>
      </p:sp>
      <p:sp>
        <p:nvSpPr>
          <p:cNvPr id="11267" name="Rectangle 9"/>
          <p:cNvSpPr>
            <a:spLocks noGrp="1" noChangeArrowheads="1"/>
          </p:cNvSpPr>
          <p:nvPr>
            <p:ph type="body" idx="1"/>
          </p:nvPr>
        </p:nvSpPr>
        <p:spPr>
          <a:xfrm>
            <a:off x="685800" y="1143000"/>
            <a:ext cx="8305800" cy="5715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Philosophes</a:t>
            </a:r>
          </a:p>
          <a:p>
            <a:pPr lvl="1" eaLnBrk="1" hangingPunct="1"/>
            <a:r>
              <a:rPr lang="en-US" altLang="en-US" dirty="0">
                <a:latin typeface="Calibri" panose="020F0502020204030204" pitchFamily="34" charset="0"/>
                <a:ea typeface="ＭＳ Ｐゴシック" panose="020B0600070205080204" pitchFamily="34" charset="-128"/>
              </a:rPr>
              <a:t>Diverse backgrounds, common bonds</a:t>
            </a:r>
          </a:p>
          <a:p>
            <a:pPr lvl="2" eaLnBrk="1" hangingPunct="1"/>
            <a:r>
              <a:rPr lang="en-US" altLang="en-US" dirty="0">
                <a:latin typeface="Calibri" panose="020F0502020204030204" pitchFamily="34" charset="0"/>
                <a:ea typeface="ＭＳ Ｐゴシック" panose="020B0600070205080204" pitchFamily="34" charset="-128"/>
              </a:rPr>
              <a:t>Desire to change the world</a:t>
            </a:r>
          </a:p>
          <a:p>
            <a:pPr lvl="2" eaLnBrk="1" hangingPunct="1"/>
            <a:r>
              <a:rPr lang="en-US" altLang="en-US" dirty="0">
                <a:latin typeface="Calibri" panose="020F0502020204030204" pitchFamily="34" charset="0"/>
                <a:ea typeface="ＭＳ Ｐゴシック" panose="020B0600070205080204" pitchFamily="34" charset="-128"/>
              </a:rPr>
              <a:t>Freedom of expression and a spirit of rational criticism</a:t>
            </a:r>
          </a:p>
          <a:p>
            <a:pPr eaLnBrk="1" hangingPunct="1"/>
            <a:r>
              <a:rPr lang="en-US" altLang="en-US" dirty="0">
                <a:latin typeface="Calibri" panose="020F0502020204030204" pitchFamily="34" charset="0"/>
                <a:ea typeface="ＭＳ Ｐゴシック" panose="020B0600070205080204" pitchFamily="34" charset="-128"/>
              </a:rPr>
              <a:t>Baron de Montesquieu (1689 – 1755), and Political Thought</a:t>
            </a:r>
          </a:p>
          <a:p>
            <a:pPr lvl="1" eaLnBrk="1" hangingPunct="1"/>
            <a:r>
              <a:rPr lang="en-US" altLang="en-US" i="1" dirty="0">
                <a:latin typeface="Calibri" panose="020F0502020204030204" pitchFamily="34" charset="0"/>
                <a:ea typeface="ＭＳ Ｐゴシック" panose="020B0600070205080204" pitchFamily="34" charset="-128"/>
              </a:rPr>
              <a:t>Persian Letters</a:t>
            </a:r>
            <a:r>
              <a:rPr lang="en-US" altLang="en-US" dirty="0">
                <a:latin typeface="Calibri" panose="020F0502020204030204" pitchFamily="34" charset="0"/>
                <a:ea typeface="ＭＳ Ｐゴシック" panose="020B0600070205080204" pitchFamily="34" charset="-128"/>
              </a:rPr>
              <a:t>, 1721</a:t>
            </a:r>
          </a:p>
          <a:p>
            <a:pPr lvl="2" eaLnBrk="1" hangingPunct="1"/>
            <a:r>
              <a:rPr lang="en-US" altLang="en-US" dirty="0">
                <a:latin typeface="Calibri" panose="020F0502020204030204" pitchFamily="34" charset="0"/>
                <a:ea typeface="ＭＳ Ｐゴシック" panose="020B0600070205080204" pitchFamily="34" charset="-128"/>
              </a:rPr>
              <a:t>Attacks on traditional religion and slavery, advocacy of religious toleration and reason </a:t>
            </a:r>
          </a:p>
          <a:p>
            <a:pPr lvl="1" eaLnBrk="1" hangingPunct="1"/>
            <a:r>
              <a:rPr lang="en-US" altLang="en-US" i="1" dirty="0">
                <a:latin typeface="Calibri" panose="020F0502020204030204" pitchFamily="34" charset="0"/>
                <a:ea typeface="ＭＳ Ｐゴシック" panose="020B0600070205080204" pitchFamily="34" charset="-128"/>
              </a:rPr>
              <a:t>The Spirit of the Laws</a:t>
            </a:r>
            <a:r>
              <a:rPr lang="en-US" altLang="en-US" dirty="0">
                <a:latin typeface="Calibri" panose="020F0502020204030204" pitchFamily="34" charset="0"/>
                <a:ea typeface="ＭＳ Ｐゴシック" panose="020B0600070205080204" pitchFamily="34" charset="-128"/>
              </a:rPr>
              <a:t>, 1748</a:t>
            </a:r>
          </a:p>
          <a:p>
            <a:pPr lvl="2" eaLnBrk="1" hangingPunct="1"/>
            <a:r>
              <a:rPr lang="en-US" altLang="en-US" dirty="0">
                <a:latin typeface="Calibri" panose="020F0502020204030204" pitchFamily="34" charset="0"/>
                <a:ea typeface="ＭＳ Ｐゴシック" panose="020B0600070205080204" pitchFamily="34" charset="-128"/>
              </a:rPr>
              <a:t>“Separation of powers”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17.1 The Enlightenment in Europe</a:t>
            </a:r>
            <a:endParaRPr lang="en-US" dirty="0"/>
          </a:p>
        </p:txBody>
      </p:sp>
      <p:sp>
        <p:nvSpPr>
          <p:cNvPr id="12290"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17.1 p503</a:t>
            </a:r>
          </a:p>
        </p:txBody>
      </p:sp>
      <p:pic>
        <p:nvPicPr>
          <p:cNvPr id="9221" name="Picture 2" descr="Map shows Palaces modeled after Versailles, Important universities, Famous European academic centers, Publication of scientific or philosophical journals, Location of observatories.&#10;&#10;• Palaces modeled after Versailles included Warsaw, St. Petersburg, London, Vienna, Pisa, Stockholm, Paris, Lisbon, Madrid, etc.&#10;• Important Universities were located at Glasgow, Edinburgh, Leiden, Halle, Strasbourg, and Gottingen.&#10;• Famous European academic centers were located at Uppsala, Stockholm, Saint Petersburg, London,   Turin, Rome, Naples, Copenhagen, Madrid, Venice, and Berlin.&#10;• Publication of scientific or philosophical journals happened at Danzig, Berlin, London, Pisa, Florence, Geneva, Italian states, Amsterdam, and Leipzig.&#10;• Location of observatories was situated at Danzig, Greenwich and Berlin." title="MAP 17.1 The Enlightenment in Europ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566738"/>
            <a:ext cx="57531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a:xfrm>
            <a:off x="690563" y="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Philosophes and Their Ideas </a:t>
            </a:r>
          </a:p>
        </p:txBody>
      </p:sp>
      <p:sp>
        <p:nvSpPr>
          <p:cNvPr id="14339" name="Rectangle 3"/>
          <p:cNvSpPr>
            <a:spLocks noGrp="1" noChangeArrowheads="1"/>
          </p:cNvSpPr>
          <p:nvPr>
            <p:ph type="body" idx="1"/>
          </p:nvPr>
        </p:nvSpPr>
        <p:spPr>
          <a:xfrm>
            <a:off x="685800" y="762000"/>
            <a:ext cx="8153400" cy="5791200"/>
          </a:xfrm>
        </p:spPr>
        <p:txBody>
          <a:bodyPr/>
          <a:lstStyle/>
          <a:p>
            <a:pPr eaLnBrk="1" hangingPunct="1"/>
            <a:r>
              <a:rPr lang="en-US" altLang="en-US" sz="2800" u="sng" dirty="0">
                <a:latin typeface="Calibri" panose="020F0502020204030204" pitchFamily="34" charset="0"/>
                <a:ea typeface="ＭＳ Ｐゴシック" panose="020B0600070205080204" pitchFamily="34" charset="-128"/>
              </a:rPr>
              <a:t>Voltaire (1694 – 1778) and the Enlightenment </a:t>
            </a:r>
            <a:endParaRPr lang="en-US" altLang="en-US" sz="2800" u="sng" dirty="0" smtClean="0">
              <a:latin typeface="Calibri" panose="020F0502020204030204" pitchFamily="34" charset="0"/>
              <a:ea typeface="ＭＳ Ｐゴシック" panose="020B0600070205080204" pitchFamily="34" charset="-128"/>
            </a:endParaRPr>
          </a:p>
          <a:p>
            <a:pPr lvl="1" eaLnBrk="1" hangingPunct="1"/>
            <a:r>
              <a:rPr lang="en-US" altLang="en-US" sz="2600" dirty="0" smtClean="0">
                <a:latin typeface="Calibri" panose="020F0502020204030204" pitchFamily="34" charset="0"/>
                <a:ea typeface="ＭＳ Ｐゴシック" panose="020B0600070205080204" pitchFamily="34" charset="-128"/>
              </a:rPr>
              <a:t>Born of middle class; became very wealthy</a:t>
            </a:r>
          </a:p>
          <a:p>
            <a:pPr lvl="1" eaLnBrk="1" hangingPunct="1"/>
            <a:r>
              <a:rPr lang="en-US" altLang="en-US" sz="2600" dirty="0" smtClean="0">
                <a:latin typeface="Calibri" panose="020F0502020204030204" pitchFamily="34" charset="0"/>
                <a:ea typeface="ＭＳ Ｐゴシック" panose="020B0600070205080204" pitchFamily="34" charset="-128"/>
              </a:rPr>
              <a:t>Middle class was very dissatisfied with </a:t>
            </a:r>
            <a:r>
              <a:rPr lang="en-US" altLang="en-US" sz="2600" dirty="0" err="1" smtClean="0">
                <a:latin typeface="Calibri" panose="020F0502020204030204" pitchFamily="34" charset="0"/>
                <a:ea typeface="ＭＳ Ｐゴシック" panose="020B0600070205080204" pitchFamily="34" charset="-128"/>
              </a:rPr>
              <a:t>Frech</a:t>
            </a:r>
            <a:r>
              <a:rPr lang="en-US" altLang="en-US" sz="2600" dirty="0" smtClean="0">
                <a:latin typeface="Calibri" panose="020F0502020204030204" pitchFamily="34" charset="0"/>
                <a:ea typeface="ＭＳ Ｐゴシック" panose="020B0600070205080204" pitchFamily="34" charset="-128"/>
              </a:rPr>
              <a:t> church and monarchy</a:t>
            </a:r>
          </a:p>
          <a:p>
            <a:pPr lvl="1" eaLnBrk="1" hangingPunct="1"/>
            <a:r>
              <a:rPr lang="en-US" altLang="en-US" sz="2600" dirty="0" smtClean="0">
                <a:latin typeface="Calibri" panose="020F0502020204030204" pitchFamily="34" charset="0"/>
                <a:ea typeface="ＭＳ Ｐゴシック" panose="020B0600070205080204" pitchFamily="34" charset="-128"/>
              </a:rPr>
              <a:t>Popular among the elite because of his razor sharp wit and humor</a:t>
            </a:r>
            <a:endParaRPr lang="en-US" altLang="en-US" sz="2600" dirty="0">
              <a:latin typeface="Calibri" panose="020F0502020204030204" pitchFamily="34" charset="0"/>
              <a:ea typeface="ＭＳ Ｐゴシック" panose="020B0600070205080204" pitchFamily="34" charset="-128"/>
            </a:endParaRPr>
          </a:p>
          <a:p>
            <a:pPr lvl="1" eaLnBrk="1" hangingPunct="1"/>
            <a:r>
              <a:rPr lang="en-US" altLang="en-US" i="1" dirty="0">
                <a:latin typeface="Calibri" panose="020F0502020204030204" pitchFamily="34" charset="0"/>
                <a:ea typeface="ＭＳ Ｐゴシック" panose="020B0600070205080204" pitchFamily="34" charset="-128"/>
              </a:rPr>
              <a:t>Philosophic Letters on the English </a:t>
            </a:r>
            <a:r>
              <a:rPr lang="en-US" altLang="en-US" dirty="0">
                <a:latin typeface="Calibri" panose="020F0502020204030204" pitchFamily="34" charset="0"/>
                <a:ea typeface="ＭＳ Ｐゴシック" panose="020B0600070205080204" pitchFamily="34" charset="-128"/>
              </a:rPr>
              <a:t>(1733)</a:t>
            </a:r>
          </a:p>
          <a:p>
            <a:pPr lvl="2" eaLnBrk="1" hangingPunct="1"/>
            <a:r>
              <a:rPr lang="en-US" altLang="en-US" dirty="0">
                <a:latin typeface="Calibri" panose="020F0502020204030204" pitchFamily="34" charset="0"/>
                <a:ea typeface="ＭＳ Ｐゴシック" panose="020B0600070205080204" pitchFamily="34" charset="-128"/>
              </a:rPr>
              <a:t>Indictment of French absolutism </a:t>
            </a:r>
            <a:endParaRPr lang="en-US" altLang="en-US" dirty="0" smtClean="0">
              <a:latin typeface="Calibri" panose="020F0502020204030204" pitchFamily="34" charset="0"/>
              <a:ea typeface="ＭＳ Ｐゴシック" panose="020B0600070205080204" pitchFamily="34" charset="-128"/>
            </a:endParaRPr>
          </a:p>
          <a:p>
            <a:pPr lvl="2" eaLnBrk="1" hangingPunct="1"/>
            <a:r>
              <a:rPr lang="en-US" altLang="en-US" dirty="0" smtClean="0">
                <a:latin typeface="Calibri" panose="020F0502020204030204" pitchFamily="34" charset="0"/>
                <a:ea typeface="ＭＳ Ｐゴシック" panose="020B0600070205080204" pitchFamily="34" charset="-128"/>
              </a:rPr>
              <a:t>Admired English government, freedom, and religious toleration</a:t>
            </a:r>
          </a:p>
          <a:p>
            <a:pPr lvl="1" eaLnBrk="1" hangingPunct="1"/>
            <a:r>
              <a:rPr lang="en-US" altLang="en-US" dirty="0" smtClean="0">
                <a:latin typeface="Calibri" panose="020F0502020204030204" pitchFamily="34" charset="0"/>
                <a:ea typeface="ＭＳ Ｐゴシック" panose="020B0600070205080204" pitchFamily="34" charset="-128"/>
              </a:rPr>
              <a:t>Views of women were very progressive</a:t>
            </a:r>
          </a:p>
          <a:p>
            <a:pPr lvl="1" eaLnBrk="1" hangingPunct="1"/>
            <a:r>
              <a:rPr lang="en-US" altLang="en-US" dirty="0" smtClean="0">
                <a:latin typeface="Calibri" panose="020F0502020204030204" pitchFamily="34" charset="0"/>
                <a:ea typeface="ＭＳ Ｐゴシック" panose="020B0600070205080204" pitchFamily="34" charset="-128"/>
              </a:rPr>
              <a:t>Wrote book on Newton’s philosophy with help of his mistress Emilie du </a:t>
            </a:r>
            <a:r>
              <a:rPr lang="en-US" altLang="en-US" dirty="0" err="1" smtClean="0">
                <a:latin typeface="Calibri" panose="020F0502020204030204" pitchFamily="34" charset="0"/>
                <a:ea typeface="ＭＳ Ｐゴシック" panose="020B0600070205080204" pitchFamily="34" charset="-128"/>
              </a:rPr>
              <a:t>Chatelet</a:t>
            </a:r>
            <a:r>
              <a:rPr lang="en-US" altLang="en-US" dirty="0" smtClean="0">
                <a:latin typeface="Calibri" panose="020F0502020204030204" pitchFamily="34" charset="0"/>
                <a:ea typeface="ＭＳ Ｐゴシック" panose="020B0600070205080204" pitchFamily="34" charset="-128"/>
              </a:rPr>
              <a:t>, a mathematician.</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Criticism of traditional religion and intolerance</a:t>
            </a:r>
          </a:p>
          <a:p>
            <a:pPr lvl="2" eaLnBrk="1" hangingPunct="1"/>
            <a:r>
              <a:rPr lang="en-US" altLang="en-US" dirty="0">
                <a:latin typeface="Calibri" panose="020F0502020204030204" pitchFamily="34" charset="0"/>
                <a:ea typeface="ＭＳ Ｐゴシック" panose="020B0600070205080204" pitchFamily="34" charset="-128"/>
              </a:rPr>
              <a:t>The </a:t>
            </a:r>
            <a:r>
              <a:rPr lang="en-US" altLang="en-US" dirty="0" err="1">
                <a:latin typeface="Calibri" panose="020F0502020204030204" pitchFamily="34" charset="0"/>
                <a:ea typeface="ＭＳ Ｐゴシック" panose="020B0600070205080204" pitchFamily="34" charset="-128"/>
              </a:rPr>
              <a:t>Calas</a:t>
            </a:r>
            <a:r>
              <a:rPr lang="en-US" altLang="en-US" dirty="0">
                <a:latin typeface="Calibri" panose="020F0502020204030204" pitchFamily="34" charset="0"/>
                <a:ea typeface="ＭＳ Ｐゴシック" panose="020B0600070205080204" pitchFamily="34" charset="-128"/>
              </a:rPr>
              <a:t> affair</a:t>
            </a:r>
          </a:p>
          <a:p>
            <a:pPr lvl="2" eaLnBrk="1" hangingPunct="1"/>
            <a:r>
              <a:rPr lang="en-US" altLang="en-US" i="1" dirty="0">
                <a:latin typeface="Calibri" panose="020F0502020204030204" pitchFamily="34" charset="0"/>
                <a:ea typeface="ＭＳ Ｐゴシック" panose="020B0600070205080204" pitchFamily="34" charset="-128"/>
              </a:rPr>
              <a:t>Treatise on Toleration</a:t>
            </a:r>
            <a:r>
              <a:rPr lang="en-US" altLang="en-US" dirty="0">
                <a:latin typeface="Calibri" panose="020F0502020204030204" pitchFamily="34" charset="0"/>
                <a:ea typeface="ＭＳ Ｐゴシック" panose="020B0600070205080204" pitchFamily="34" charset="-128"/>
              </a:rPr>
              <a:t>, 1763</a:t>
            </a:r>
          </a:p>
          <a:p>
            <a:pPr marL="914400" lvl="2" indent="0" eaLnBrk="1" hangingPunct="1">
              <a:buNone/>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3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3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715</TotalTime>
  <Words>3551</Words>
  <Application>Microsoft Office PowerPoint</Application>
  <PresentationFormat>On-screen Show (4:3)</PresentationFormat>
  <Paragraphs>467</Paragraphs>
  <Slides>63</Slides>
  <Notes>20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Default Design</vt:lpstr>
      <vt:lpstr>The Eighteenth Century: An Age of Enlightenment</vt:lpstr>
      <vt:lpstr>Focus Questions</vt:lpstr>
      <vt:lpstr>Portrait of Madame Geoffrin</vt:lpstr>
      <vt:lpstr>The Enlightenment</vt:lpstr>
      <vt:lpstr>The Popularization of Science in the Age of the Enlightenment</vt:lpstr>
      <vt:lpstr>The Enlightenment</vt:lpstr>
      <vt:lpstr>The Philosophes and Their Ideas </vt:lpstr>
      <vt:lpstr>MAP 17.1 The Enlightenment in Europe</vt:lpstr>
      <vt:lpstr>The Philosophes and Their Ideas </vt:lpstr>
      <vt:lpstr>PowerPoint Presentation</vt:lpstr>
      <vt:lpstr>Voltaire and Religion</vt:lpstr>
      <vt:lpstr>Voltaire and his satires</vt:lpstr>
      <vt:lpstr>Leonard Bernstein’s Candide on Broadway</vt:lpstr>
      <vt:lpstr>Stanton Wood’s play: Candide Americana</vt:lpstr>
      <vt:lpstr>Voltaire</vt:lpstr>
      <vt:lpstr>PowerPoint Presentation</vt:lpstr>
      <vt:lpstr>The Philosophes and Their Ideas </vt:lpstr>
      <vt:lpstr>The Philosophes and Their Ideas </vt:lpstr>
      <vt:lpstr>The Philosophes and Their Ideas</vt:lpstr>
      <vt:lpstr>PowerPoint Presentation</vt:lpstr>
      <vt:lpstr>The Philosophes and Their Ideas </vt:lpstr>
      <vt:lpstr>The Philosophes and Their Ideas </vt:lpstr>
      <vt:lpstr>Jean-Jacques Rousseau</vt:lpstr>
      <vt:lpstr>The Philosophes and Their Ideas </vt:lpstr>
      <vt:lpstr>The Social Environment of the Philosophes</vt:lpstr>
      <vt:lpstr>CHRONOLOGY Works of the Philosophes (Slide 1 of 2)</vt:lpstr>
      <vt:lpstr>CHRONOLOGY Works of the Philosophes (Slide 2 of 2)</vt:lpstr>
      <vt:lpstr>Images of Everyday Life:  Women and the Enlightenment Salon</vt:lpstr>
      <vt:lpstr>Images of Everyday Life:  Women and the Enlightenment Salon</vt:lpstr>
      <vt:lpstr>Images of Everyday Life:  Women and the Enlightenment Salon</vt:lpstr>
      <vt:lpstr>Culture and Society in the Enlightenment</vt:lpstr>
      <vt:lpstr>Antoine Watteau, Return from Cythera</vt:lpstr>
      <vt:lpstr>The Swing: Jean-Honoré Fragonard</vt:lpstr>
      <vt:lpstr>The Stolen Kiss: Jean-Honoré Fragonard</vt:lpstr>
      <vt:lpstr>Diana Returning from the Hunt: Francois Boucher (1729)</vt:lpstr>
      <vt:lpstr>St. Peter Attempting to Walk on Water: Francois Boucher (1766)</vt:lpstr>
      <vt:lpstr>Dreaming Shepherdess: Francois Boucher (1763)</vt:lpstr>
      <vt:lpstr>Portrait of Madame du Pompadour: Francois Boucher (1756)</vt:lpstr>
      <vt:lpstr>Culture and Art</vt:lpstr>
      <vt:lpstr>Vierzehnheiligen, Interior View</vt:lpstr>
      <vt:lpstr>PowerPoint Presentation</vt:lpstr>
      <vt:lpstr>PowerPoint Presentation</vt:lpstr>
      <vt:lpstr>PowerPoint Presentation</vt:lpstr>
      <vt:lpstr>Jacques-Louis David, Oath of the Horatii</vt:lpstr>
      <vt:lpstr>PowerPoint Presentation</vt:lpstr>
      <vt:lpstr>Neoclassical Architecture</vt:lpstr>
      <vt:lpstr>Innovations in Art, Music,  and Literature</vt:lpstr>
      <vt:lpstr>Innovations in Art, Music,  and Literature</vt:lpstr>
      <vt:lpstr>Film &amp; History: Amadeus </vt:lpstr>
      <vt:lpstr>The High Culture of the  Eighteenth Century</vt:lpstr>
      <vt:lpstr>A London Coffeehouse</vt:lpstr>
      <vt:lpstr>Crime and Punishment</vt:lpstr>
      <vt:lpstr>The World of Medicine</vt:lpstr>
      <vt:lpstr>Popular Culture</vt:lpstr>
      <vt:lpstr>Global Perspectives: Popular Culture in the West and East</vt:lpstr>
      <vt:lpstr>Global Perspectives: Popular Culture in the West and East </vt:lpstr>
      <vt:lpstr>Religion and the Churches</vt:lpstr>
      <vt:lpstr>Religion and the Churches</vt:lpstr>
      <vt:lpstr>MAP 17.2 Religious Populations of Eighteenth-Century Europe</vt:lpstr>
      <vt:lpstr>Popular Religion in the  Eighteenth Century</vt:lpstr>
      <vt:lpstr>John Wesley</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Paula Dillon</cp:lastModifiedBy>
  <cp:revision>84</cp:revision>
  <dcterms:created xsi:type="dcterms:W3CDTF">2008-08-28T18:47:09Z</dcterms:created>
  <dcterms:modified xsi:type="dcterms:W3CDTF">2017-11-16T07:52:33Z</dcterms:modified>
</cp:coreProperties>
</file>